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2" r:id="rId2"/>
    <p:sldId id="283" r:id="rId3"/>
    <p:sldId id="284" r:id="rId4"/>
    <p:sldId id="304" r:id="rId5"/>
    <p:sldId id="294" r:id="rId6"/>
    <p:sldId id="285" r:id="rId7"/>
    <p:sldId id="293" r:id="rId8"/>
    <p:sldId id="316" r:id="rId9"/>
    <p:sldId id="295" r:id="rId10"/>
    <p:sldId id="291" r:id="rId11"/>
    <p:sldId id="292" r:id="rId12"/>
    <p:sldId id="267" r:id="rId13"/>
    <p:sldId id="296" r:id="rId14"/>
    <p:sldId id="297" r:id="rId15"/>
    <p:sldId id="315" r:id="rId16"/>
    <p:sldId id="269" r:id="rId17"/>
    <p:sldId id="261" r:id="rId18"/>
    <p:sldId id="272" r:id="rId19"/>
    <p:sldId id="262" r:id="rId20"/>
    <p:sldId id="264" r:id="rId21"/>
    <p:sldId id="260" r:id="rId22"/>
    <p:sldId id="265" r:id="rId23"/>
    <p:sldId id="281" r:id="rId24"/>
    <p:sldId id="270" r:id="rId25"/>
    <p:sldId id="317" r:id="rId26"/>
    <p:sldId id="298" r:id="rId27"/>
    <p:sldId id="299" r:id="rId28"/>
    <p:sldId id="301" r:id="rId29"/>
    <p:sldId id="300" r:id="rId30"/>
    <p:sldId id="314" r:id="rId31"/>
    <p:sldId id="309" r:id="rId32"/>
    <p:sldId id="310" r:id="rId33"/>
    <p:sldId id="318" r:id="rId34"/>
    <p:sldId id="302" r:id="rId35"/>
    <p:sldId id="306" r:id="rId36"/>
    <p:sldId id="303" r:id="rId37"/>
    <p:sldId id="307" r:id="rId38"/>
    <p:sldId id="308" r:id="rId39"/>
    <p:sldId id="305" r:id="rId40"/>
    <p:sldId id="311" r:id="rId41"/>
    <p:sldId id="312" r:id="rId42"/>
    <p:sldId id="313" r:id="rId43"/>
    <p:sldId id="320" r:id="rId44"/>
    <p:sldId id="31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3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6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9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7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33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4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7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16E8B-C4D2-CC41-8603-40C59E7899EE}" type="datetimeFigureOut">
              <a:rPr lang="en-US" smtClean="0"/>
              <a:t>15-01-05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C331-47D1-9744-8F66-29DD3BB94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51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CC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CC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CC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CC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CC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Antibiotic Prophylaxis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Mark Downing</a:t>
            </a:r>
          </a:p>
          <a:p>
            <a:r>
              <a:rPr lang="en-US" dirty="0" smtClean="0"/>
              <a:t>Infectious Diseases</a:t>
            </a:r>
          </a:p>
          <a:p>
            <a:r>
              <a:rPr lang="en-US" dirty="0" smtClean="0"/>
              <a:t>Antimicrobial Stewardship</a:t>
            </a:r>
          </a:p>
          <a:p>
            <a:r>
              <a:rPr lang="en-US" dirty="0" smtClean="0"/>
              <a:t>Saint Joseph’s Health Centre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96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Perioperative Antibiotics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1381"/>
            <a:ext cx="8229600" cy="4134782"/>
          </a:xfrm>
        </p:spPr>
        <p:txBody>
          <a:bodyPr>
            <a:normAutofit/>
          </a:bodyPr>
          <a:lstStyle/>
          <a:p>
            <a:r>
              <a:rPr lang="en-US" dirty="0" err="1" smtClean="0"/>
              <a:t>Cefazolin</a:t>
            </a:r>
            <a:endParaRPr lang="en-US" dirty="0" smtClean="0"/>
          </a:p>
          <a:p>
            <a:pPr lvl="1"/>
            <a:r>
              <a:rPr lang="en-US" dirty="0" smtClean="0"/>
              <a:t>The Work Horse</a:t>
            </a:r>
          </a:p>
          <a:p>
            <a:pPr lvl="1"/>
            <a:r>
              <a:rPr lang="en-US" dirty="0" smtClean="0"/>
              <a:t>Active against most skin flora and some gram </a:t>
            </a:r>
            <a:r>
              <a:rPr lang="en-US" dirty="0" err="1" smtClean="0"/>
              <a:t>neg</a:t>
            </a:r>
            <a:endParaRPr lang="en-US" dirty="0" smtClean="0"/>
          </a:p>
          <a:p>
            <a:pPr lvl="1"/>
            <a:r>
              <a:rPr lang="en-US" dirty="0" smtClean="0"/>
              <a:t>Relatively narrow spectrum</a:t>
            </a:r>
          </a:p>
          <a:p>
            <a:pPr lvl="1"/>
            <a:r>
              <a:rPr lang="en-US" dirty="0" smtClean="0"/>
              <a:t>Does not cover MRSA</a:t>
            </a:r>
          </a:p>
          <a:p>
            <a:pPr lvl="1"/>
            <a:r>
              <a:rPr lang="en-US" dirty="0" smtClean="0"/>
              <a:t>?Cross reaction with penicillin allergy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636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Perioperative Antibiotics:</a:t>
            </a:r>
            <a:br>
              <a:rPr lang="en-US" dirty="0" smtClean="0"/>
            </a:br>
            <a:r>
              <a:rPr lang="en-US" dirty="0" smtClean="0"/>
              <a:t>Alternatives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Clindamycin</a:t>
            </a:r>
          </a:p>
          <a:p>
            <a:pPr lvl="1"/>
            <a:r>
              <a:rPr lang="en-US" dirty="0"/>
              <a:t>Increased resistance for Staph and </a:t>
            </a:r>
            <a:r>
              <a:rPr lang="en-US" dirty="0" smtClean="0"/>
              <a:t>Strep (20-30%)</a:t>
            </a:r>
            <a:endParaRPr lang="en-US" dirty="0"/>
          </a:p>
          <a:p>
            <a:pPr lvl="1"/>
            <a:r>
              <a:rPr lang="en-US" dirty="0"/>
              <a:t>Very high risk of </a:t>
            </a:r>
            <a:r>
              <a:rPr lang="en-US" dirty="0" err="1" smtClean="0"/>
              <a:t>C.diff</a:t>
            </a:r>
            <a:endParaRPr lang="en-US" dirty="0" smtClean="0"/>
          </a:p>
          <a:p>
            <a:pPr lvl="1"/>
            <a:r>
              <a:rPr lang="en-US" dirty="0"/>
              <a:t>No gram negative </a:t>
            </a:r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Some MRSA coverage</a:t>
            </a:r>
          </a:p>
          <a:p>
            <a:pPr lvl="1"/>
            <a:endParaRPr lang="en-US" dirty="0"/>
          </a:p>
          <a:p>
            <a:r>
              <a:rPr lang="en-US" dirty="0" err="1" smtClean="0"/>
              <a:t>Vancomycin</a:t>
            </a:r>
            <a:endParaRPr lang="en-US" dirty="0" smtClean="0"/>
          </a:p>
          <a:p>
            <a:pPr lvl="1"/>
            <a:r>
              <a:rPr lang="en-US" dirty="0" smtClean="0"/>
              <a:t>Reliably covers MRSA</a:t>
            </a:r>
          </a:p>
          <a:p>
            <a:pPr lvl="1"/>
            <a:r>
              <a:rPr lang="en-US" dirty="0" smtClean="0"/>
              <a:t>Prolonged infusion time</a:t>
            </a:r>
          </a:p>
          <a:p>
            <a:pPr lvl="2"/>
            <a:r>
              <a:rPr lang="en-US" dirty="0" smtClean="0"/>
              <a:t>Red Man Syndrome</a:t>
            </a:r>
          </a:p>
          <a:p>
            <a:pPr lvl="1"/>
            <a:r>
              <a:rPr lang="en-US" dirty="0" smtClean="0"/>
              <a:t>Bacteriostatic</a:t>
            </a:r>
          </a:p>
          <a:p>
            <a:pPr lvl="1"/>
            <a:r>
              <a:rPr lang="en-US" dirty="0" smtClean="0"/>
              <a:t>No gram negative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1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676" y="1280726"/>
            <a:ext cx="7046847" cy="4586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128" y="5867650"/>
            <a:ext cx="4983871" cy="99035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21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Clindamycin and </a:t>
            </a:r>
            <a:r>
              <a:rPr lang="en-US" dirty="0" err="1" smtClean="0"/>
              <a:t>C.diff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3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Vancomycin</a:t>
            </a:r>
            <a:r>
              <a:rPr lang="en-US" dirty="0" smtClean="0"/>
              <a:t>: 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recommended for routine use in any procedure</a:t>
            </a:r>
          </a:p>
          <a:p>
            <a:r>
              <a:rPr lang="en-US" dirty="0" smtClean="0"/>
              <a:t>Patient MRSA colonized</a:t>
            </a:r>
          </a:p>
          <a:p>
            <a:r>
              <a:rPr lang="en-US" dirty="0" smtClean="0"/>
              <a:t>Cluster of MRSA cases detected at institution</a:t>
            </a:r>
          </a:p>
          <a:p>
            <a:r>
              <a:rPr lang="en-US" dirty="0" smtClean="0"/>
              <a:t>(True B-lactam allergy)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61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Vanco</a:t>
            </a:r>
            <a:r>
              <a:rPr lang="en-US" dirty="0" smtClean="0"/>
              <a:t> Less Effective than </a:t>
            </a:r>
            <a:r>
              <a:rPr lang="en-US" dirty="0" err="1" smtClean="0"/>
              <a:t>Ancef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1417637"/>
            <a:ext cx="8691426" cy="40318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7067" y="6488668"/>
            <a:ext cx="3576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Ann Surg. 2012 Dec;256(6):1089-92.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1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Vancomycin</a:t>
            </a:r>
            <a:r>
              <a:rPr lang="en-US" dirty="0" smtClean="0"/>
              <a:t>: Red Man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related infusion reaction to </a:t>
            </a:r>
            <a:r>
              <a:rPr lang="en-US" dirty="0" err="1" smtClean="0"/>
              <a:t>Vancomycin</a:t>
            </a:r>
            <a:endParaRPr lang="en-US" dirty="0" smtClean="0"/>
          </a:p>
          <a:p>
            <a:r>
              <a:rPr lang="en-US" dirty="0" smtClean="0"/>
              <a:t>Direct activation of mast cells</a:t>
            </a:r>
          </a:p>
          <a:p>
            <a:pPr lvl="1"/>
            <a:r>
              <a:rPr lang="en-US" dirty="0" smtClean="0"/>
              <a:t>Not an allergy</a:t>
            </a:r>
          </a:p>
          <a:p>
            <a:r>
              <a:rPr lang="en-US" dirty="0" smtClean="0"/>
              <a:t>Causes Rash, </a:t>
            </a:r>
            <a:r>
              <a:rPr lang="en-US" dirty="0" err="1" smtClean="0"/>
              <a:t>Pruritis</a:t>
            </a:r>
            <a:r>
              <a:rPr lang="en-US" dirty="0" smtClean="0"/>
              <a:t>, Pain, Hypotension</a:t>
            </a:r>
          </a:p>
          <a:p>
            <a:r>
              <a:rPr lang="en-US" dirty="0" smtClean="0"/>
              <a:t>May be worsened by </a:t>
            </a:r>
            <a:r>
              <a:rPr lang="en-US" dirty="0" err="1" smtClean="0"/>
              <a:t>opiods</a:t>
            </a:r>
            <a:r>
              <a:rPr lang="en-US" dirty="0" smtClean="0"/>
              <a:t>, muscle relaxants</a:t>
            </a:r>
          </a:p>
          <a:p>
            <a:r>
              <a:rPr lang="en-US" dirty="0" smtClean="0"/>
              <a:t>Infuse at a rate of &lt;10 mg/min to avoid</a:t>
            </a:r>
          </a:p>
          <a:p>
            <a:r>
              <a:rPr lang="en-US" dirty="0" smtClean="0"/>
              <a:t>May </a:t>
            </a:r>
            <a:r>
              <a:rPr lang="en-US" dirty="0" err="1" smtClean="0"/>
              <a:t>premedicate</a:t>
            </a:r>
            <a:r>
              <a:rPr lang="en-US" dirty="0" smtClean="0"/>
              <a:t> with Benadryl if high risk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98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Patient has a ‘penicillin allergy’:</a:t>
            </a:r>
            <a:br>
              <a:rPr lang="en-US" dirty="0" smtClean="0"/>
            </a:br>
            <a:r>
              <a:rPr lang="en-US" dirty="0" smtClean="0"/>
              <a:t>Can they still have </a:t>
            </a:r>
            <a:r>
              <a:rPr lang="en-US" dirty="0" err="1" smtClean="0"/>
              <a:t>Ancef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300530" y="3859446"/>
            <a:ext cx="5096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JAMA</a:t>
            </a:r>
            <a:r>
              <a:rPr lang="en-US" sz="2400" dirty="0"/>
              <a:t>. 2001 May 16;285(19):2498-505.</a:t>
            </a:r>
          </a:p>
        </p:txBody>
      </p:sp>
    </p:spTree>
    <p:extLst>
      <p:ext uri="{BB962C8B-B14F-4D97-AF65-F5344CB8AC3E}">
        <p14:creationId xmlns:p14="http://schemas.microsoft.com/office/powerpoint/2010/main" val="170851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allergy?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/>
              <a:t>Type I</a:t>
            </a:r>
            <a:r>
              <a:rPr lang="en-US" dirty="0" smtClean="0"/>
              <a:t>: &lt;72 hours, usually &lt;1 hour</a:t>
            </a:r>
          </a:p>
          <a:p>
            <a:pPr lvl="1"/>
            <a:r>
              <a:rPr lang="en-US" dirty="0" err="1" smtClean="0"/>
              <a:t>IgE</a:t>
            </a:r>
            <a:r>
              <a:rPr lang="en-US" dirty="0" smtClean="0"/>
              <a:t> mediated: anaphylaxis, wheezing, angioedema, </a:t>
            </a:r>
            <a:r>
              <a:rPr lang="en-US" dirty="0" err="1" smtClean="0"/>
              <a:t>urticaria</a:t>
            </a:r>
            <a:endParaRPr lang="en-US" dirty="0" smtClean="0"/>
          </a:p>
          <a:p>
            <a:r>
              <a:rPr lang="en-US" dirty="0" smtClean="0"/>
              <a:t>Type II, III, IV: Usually &gt;72 hours</a:t>
            </a:r>
          </a:p>
          <a:p>
            <a:pPr lvl="1"/>
            <a:r>
              <a:rPr lang="en-US" dirty="0" smtClean="0"/>
              <a:t>Serum Sickness</a:t>
            </a:r>
          </a:p>
          <a:p>
            <a:pPr lvl="1"/>
            <a:r>
              <a:rPr lang="en-US" dirty="0" smtClean="0"/>
              <a:t>Hemolysis</a:t>
            </a:r>
          </a:p>
          <a:p>
            <a:pPr lvl="1"/>
            <a:r>
              <a:rPr lang="en-US" dirty="0" smtClean="0"/>
              <a:t>Contact dermatitis, Stevens Johnson Syndrome</a:t>
            </a:r>
          </a:p>
          <a:p>
            <a:r>
              <a:rPr lang="en-US" dirty="0" smtClean="0"/>
              <a:t>Idiopathic: &gt;72 hours</a:t>
            </a:r>
          </a:p>
          <a:p>
            <a:pPr lvl="1"/>
            <a:r>
              <a:rPr lang="en-US" dirty="0" err="1" smtClean="0"/>
              <a:t>Maculopapular</a:t>
            </a:r>
            <a:r>
              <a:rPr lang="en-US" dirty="0" smtClean="0"/>
              <a:t> rash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44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Cephalosporins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59" y="2075771"/>
            <a:ext cx="2282348" cy="12295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908121"/>
            <a:ext cx="3770791" cy="1496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228" y="2730666"/>
            <a:ext cx="3343162" cy="3388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9145" y="1706439"/>
            <a:ext cx="1023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Penicillin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60273" y="4424836"/>
            <a:ext cx="104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Cefazolin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2229" y="2075771"/>
            <a:ext cx="1266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Ceftriaxone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74574" y="3942535"/>
            <a:ext cx="147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B-lactam Ring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3115807" y="3737459"/>
            <a:ext cx="1954752" cy="826274"/>
          </a:xfrm>
          <a:prstGeom prst="ellipse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070559" y="4311867"/>
            <a:ext cx="1756432" cy="251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04023" y="4444679"/>
            <a:ext cx="762467" cy="1190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flipH="1" flipV="1">
            <a:off x="1964745" y="2730667"/>
            <a:ext cx="1437329" cy="11277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43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Cross-</a:t>
            </a:r>
            <a:r>
              <a:rPr lang="en-US" dirty="0" smtClean="0"/>
              <a:t>Reactivity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3758"/>
            <a:ext cx="8229600" cy="4082405"/>
          </a:xfrm>
        </p:spPr>
        <p:txBody>
          <a:bodyPr/>
          <a:lstStyle/>
          <a:p>
            <a:r>
              <a:rPr lang="en-US" dirty="0" smtClean="0"/>
              <a:t>Traditionally cross reactivity ‘10%</a:t>
            </a:r>
            <a:r>
              <a:rPr lang="en-US" dirty="0" smtClean="0"/>
              <a:t>’ with </a:t>
            </a:r>
            <a:r>
              <a:rPr lang="en-US" dirty="0" err="1" smtClean="0"/>
              <a:t>cephalosporins</a:t>
            </a:r>
            <a:endParaRPr lang="en-US" dirty="0" smtClean="0"/>
          </a:p>
          <a:p>
            <a:pPr lvl="1"/>
            <a:r>
              <a:rPr lang="en-US" dirty="0" smtClean="0"/>
              <a:t>Penicillin allergic </a:t>
            </a:r>
            <a:r>
              <a:rPr lang="en-US" dirty="0" err="1" smtClean="0"/>
              <a:t>pts</a:t>
            </a:r>
            <a:r>
              <a:rPr lang="en-US" dirty="0" smtClean="0"/>
              <a:t> 3x more likely to react to any drug</a:t>
            </a:r>
          </a:p>
          <a:p>
            <a:pPr lvl="1"/>
            <a:r>
              <a:rPr lang="en-US" dirty="0" smtClean="0"/>
              <a:t>‘Allergy’ was loosely defined</a:t>
            </a:r>
          </a:p>
          <a:p>
            <a:pPr lvl="1"/>
            <a:r>
              <a:rPr lang="en-US" dirty="0" smtClean="0"/>
              <a:t>In 70s </a:t>
            </a:r>
            <a:r>
              <a:rPr lang="en-US" dirty="0" err="1" smtClean="0"/>
              <a:t>cephalosporins</a:t>
            </a:r>
            <a:r>
              <a:rPr lang="en-US" dirty="0" smtClean="0"/>
              <a:t> were produced by mold which contained trace amounts of penicillin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6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 approach to perioperative antibiotics</a:t>
            </a:r>
          </a:p>
          <a:p>
            <a:pPr lvl="1"/>
            <a:r>
              <a:rPr lang="en-US" dirty="0" smtClean="0"/>
              <a:t>Antibiotics needed at all?</a:t>
            </a:r>
            <a:endParaRPr lang="en-US" dirty="0" smtClean="0"/>
          </a:p>
          <a:p>
            <a:pPr lvl="1"/>
            <a:r>
              <a:rPr lang="en-US" dirty="0" smtClean="0"/>
              <a:t>Which Antibiotic?</a:t>
            </a:r>
          </a:p>
          <a:p>
            <a:pPr lvl="2"/>
            <a:r>
              <a:rPr lang="en-US" dirty="0" smtClean="0"/>
              <a:t>Penicillin Allergy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Dosing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r>
              <a:rPr lang="en-US" dirty="0" smtClean="0"/>
              <a:t> decolonization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48741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9785"/>
            <a:ext cx="9144000" cy="3121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3015"/>
            <a:ext cx="9144000" cy="102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9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 This Patient Have A </a:t>
            </a:r>
            <a:br>
              <a:rPr lang="en-US" dirty="0" smtClean="0"/>
            </a:br>
            <a:r>
              <a:rPr lang="en-US" dirty="0" smtClean="0"/>
              <a:t>Penicillin Allergy?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 at time of reaction</a:t>
            </a:r>
          </a:p>
          <a:p>
            <a:r>
              <a:rPr lang="en-US" dirty="0" smtClean="0"/>
              <a:t>Does the patient remember it?</a:t>
            </a:r>
          </a:p>
          <a:p>
            <a:r>
              <a:rPr lang="en-US" dirty="0" smtClean="0"/>
              <a:t>How long after beginning penicillin did reaction occur?</a:t>
            </a:r>
          </a:p>
          <a:p>
            <a:r>
              <a:rPr lang="en-US" dirty="0" smtClean="0"/>
              <a:t>Why was it given?</a:t>
            </a:r>
          </a:p>
          <a:p>
            <a:r>
              <a:rPr lang="en-US" dirty="0" smtClean="0"/>
              <a:t>What other meds was the patient taking?</a:t>
            </a:r>
          </a:p>
          <a:p>
            <a:r>
              <a:rPr lang="en-US" dirty="0" smtClean="0"/>
              <a:t>Has the patient taken antibiotics similar to penicillin? If so what happened?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0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Penicillin Skin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is only for patients with history suspicious for Type I allergy</a:t>
            </a:r>
          </a:p>
          <a:p>
            <a:pPr lvl="1"/>
            <a:r>
              <a:rPr lang="en-US" dirty="0" smtClean="0"/>
              <a:t>Of these if skin test negative only 1.4% will have a Type I reaction to penicillin </a:t>
            </a:r>
          </a:p>
          <a:p>
            <a:pPr lvl="1"/>
            <a:r>
              <a:rPr lang="en-US" dirty="0" smtClean="0"/>
              <a:t>Reactions were only </a:t>
            </a:r>
            <a:r>
              <a:rPr lang="en-US" dirty="0" err="1" smtClean="0"/>
              <a:t>urticaria</a:t>
            </a:r>
            <a:r>
              <a:rPr lang="en-US" dirty="0" smtClean="0"/>
              <a:t> and other mild skin</a:t>
            </a:r>
          </a:p>
          <a:p>
            <a:r>
              <a:rPr lang="en-US" dirty="0" smtClean="0"/>
              <a:t>?Reliable cephalosporin skin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5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Penicillin Allergy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537" y="1822901"/>
            <a:ext cx="3820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History Suspicious for Type I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078166" y="2032001"/>
            <a:ext cx="1185333" cy="21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97532" y="1883834"/>
            <a:ext cx="455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6833" y="1860665"/>
            <a:ext cx="287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 Cephalosporin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845734" y="2523066"/>
            <a:ext cx="0" cy="7366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93100" y="267283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96608" y="3492500"/>
            <a:ext cx="129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Skin Testing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60103" y="3666067"/>
            <a:ext cx="11853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60103" y="3502568"/>
            <a:ext cx="1015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466167" y="3512067"/>
            <a:ext cx="200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 Cephalosporin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45734" y="4064000"/>
            <a:ext cx="0" cy="10371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87428" y="4318000"/>
            <a:ext cx="91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49019" y="5388002"/>
            <a:ext cx="124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Desensitize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97539" y="1617134"/>
            <a:ext cx="3820898" cy="82973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56733" y="3481401"/>
            <a:ext cx="1710267" cy="369332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51429" y="5378502"/>
            <a:ext cx="1515572" cy="378831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439833" y="1787498"/>
            <a:ext cx="2751667" cy="6080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66168" y="3516300"/>
            <a:ext cx="2008332" cy="334433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4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antibiotic: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Cefazolin</a:t>
            </a:r>
            <a:r>
              <a:rPr lang="en-US" dirty="0" smtClean="0"/>
              <a:t> is great	</a:t>
            </a:r>
          </a:p>
          <a:p>
            <a:pPr lvl="1"/>
            <a:r>
              <a:rPr lang="en-US" dirty="0" smtClean="0"/>
              <a:t>Is there a really good reason not to use it?</a:t>
            </a:r>
          </a:p>
          <a:p>
            <a:r>
              <a:rPr lang="en-US" dirty="0" err="1" smtClean="0"/>
              <a:t>Clinda</a:t>
            </a:r>
            <a:r>
              <a:rPr lang="en-US" dirty="0" smtClean="0"/>
              <a:t> causes </a:t>
            </a:r>
            <a:r>
              <a:rPr lang="en-US" dirty="0" err="1" smtClean="0"/>
              <a:t>C.diff</a:t>
            </a:r>
            <a:r>
              <a:rPr lang="en-US" dirty="0" smtClean="0"/>
              <a:t>, unreliable coverage</a:t>
            </a:r>
          </a:p>
          <a:p>
            <a:r>
              <a:rPr lang="en-US" dirty="0" err="1" smtClean="0"/>
              <a:t>Vanco</a:t>
            </a:r>
            <a:r>
              <a:rPr lang="en-US" dirty="0" smtClean="0"/>
              <a:t> is useful for MRSA, true penicillin allergy</a:t>
            </a:r>
          </a:p>
          <a:p>
            <a:r>
              <a:rPr lang="en-US" dirty="0" smtClean="0"/>
              <a:t>Most patients don’t have a true penicillin allergy and can safely be given </a:t>
            </a:r>
            <a:r>
              <a:rPr lang="en-US" dirty="0" err="1" smtClean="0"/>
              <a:t>Cefazolin</a:t>
            </a:r>
            <a:endParaRPr lang="en-US" dirty="0" smtClean="0"/>
          </a:p>
          <a:p>
            <a:pPr lvl="1"/>
            <a:r>
              <a:rPr lang="en-US" dirty="0" smtClean="0"/>
              <a:t>History is key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670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 approach to perioperative antibiotics</a:t>
            </a:r>
          </a:p>
          <a:p>
            <a:pPr lvl="1"/>
            <a:r>
              <a:rPr lang="en-US" dirty="0" smtClean="0"/>
              <a:t>Antibiotics needed at all?</a:t>
            </a:r>
            <a:endParaRPr lang="en-US" dirty="0" smtClean="0"/>
          </a:p>
          <a:p>
            <a:pPr lvl="1"/>
            <a:r>
              <a:rPr lang="en-US" dirty="0" smtClean="0"/>
              <a:t>Which Antibiotic?</a:t>
            </a:r>
          </a:p>
          <a:p>
            <a:pPr lvl="1"/>
            <a:r>
              <a:rPr lang="en-US" sz="3600" b="1" dirty="0" smtClean="0"/>
              <a:t>Timing</a:t>
            </a:r>
          </a:p>
          <a:p>
            <a:pPr lvl="1"/>
            <a:r>
              <a:rPr lang="en-US" dirty="0" smtClean="0"/>
              <a:t>Dosing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r>
              <a:rPr lang="en-US" dirty="0" smtClean="0"/>
              <a:t> decolonization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8240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Inhibitory Concentration (MIC) = Amount of drug needed to prevent organism from growing</a:t>
            </a:r>
          </a:p>
          <a:p>
            <a:r>
              <a:rPr lang="en-US" dirty="0" smtClean="0"/>
              <a:t>Need to make sure antibiotic levels are above the MIC throughout procedure</a:t>
            </a:r>
          </a:p>
        </p:txBody>
      </p:sp>
    </p:spTree>
    <p:extLst>
      <p:ext uri="{BB962C8B-B14F-4D97-AF65-F5344CB8AC3E}">
        <p14:creationId xmlns:p14="http://schemas.microsoft.com/office/powerpoint/2010/main" val="294432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732" y="1548893"/>
            <a:ext cx="5646789" cy="492810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685732" y="867833"/>
            <a:ext cx="1722101" cy="91016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3841" y="444500"/>
            <a:ext cx="2813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Placebo + Live Staph </a:t>
            </a:r>
            <a:r>
              <a:rPr lang="en-US" dirty="0" err="1" smtClean="0"/>
              <a:t>Aureus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87900" y="867833"/>
            <a:ext cx="1485900" cy="1255477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29207" y="444500"/>
            <a:ext cx="247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Penicillin + Staph </a:t>
            </a:r>
            <a:r>
              <a:rPr lang="en-US" dirty="0" err="1" smtClean="0"/>
              <a:t>aureus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73800" y="3317501"/>
            <a:ext cx="1261533" cy="323166"/>
          </a:xfrm>
          <a:prstGeom prst="straightConnector1">
            <a:avLst/>
          </a:prstGeom>
          <a:ln w="762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475358" y="3317501"/>
            <a:ext cx="137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Dead Staph </a:t>
            </a:r>
            <a:r>
              <a:rPr lang="en-US" dirty="0" err="1" smtClean="0"/>
              <a:t>aureus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99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71763"/>
            <a:ext cx="7771408" cy="56092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00208" y="6150683"/>
            <a:ext cx="394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/>
              <a:t>N </a:t>
            </a:r>
            <a:r>
              <a:rPr lang="da-DK" dirty="0" err="1"/>
              <a:t>Engl</a:t>
            </a:r>
            <a:r>
              <a:rPr lang="da-DK" dirty="0"/>
              <a:t> J Med. 1992 Jan 30;326(5):281-6.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37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dose antibiotics for long procedures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728" y="1760498"/>
            <a:ext cx="5460129" cy="437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3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Antibiotic Stewardship Matters in the 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Adjunct to source control</a:t>
            </a:r>
          </a:p>
          <a:p>
            <a:r>
              <a:rPr lang="en-US" dirty="0" smtClean="0"/>
              <a:t>Minimize Adverse Events</a:t>
            </a:r>
          </a:p>
          <a:p>
            <a:pPr lvl="1"/>
            <a:r>
              <a:rPr lang="en-US" dirty="0" smtClean="0"/>
              <a:t>Surgical Site Infections</a:t>
            </a:r>
          </a:p>
          <a:p>
            <a:pPr lvl="1"/>
            <a:r>
              <a:rPr lang="en-US" dirty="0" smtClean="0"/>
              <a:t>Clostridium </a:t>
            </a:r>
            <a:r>
              <a:rPr lang="en-US" dirty="0" err="1" smtClean="0"/>
              <a:t>difficile</a:t>
            </a:r>
            <a:endParaRPr lang="en-US" dirty="0" smtClean="0"/>
          </a:p>
          <a:p>
            <a:pPr lvl="1"/>
            <a:r>
              <a:rPr lang="en-US" dirty="0" smtClean="0"/>
              <a:t>Allergic reactions</a:t>
            </a:r>
          </a:p>
          <a:p>
            <a:r>
              <a:rPr lang="en-US" dirty="0" smtClean="0"/>
              <a:t>Decrease antimicrobial resistance, cost at the institution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8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Weight based dosing and </a:t>
            </a:r>
            <a:r>
              <a:rPr lang="en-US" dirty="0" err="1" smtClean="0"/>
              <a:t>Cefazolin</a:t>
            </a:r>
            <a:endParaRPr lang="en-US" dirty="0" smtClean="0"/>
          </a:p>
          <a:p>
            <a:pPr lvl="1"/>
            <a:r>
              <a:rPr lang="en-US" dirty="0" smtClean="0"/>
              <a:t>1 gram &lt;80 kg</a:t>
            </a:r>
          </a:p>
          <a:p>
            <a:pPr lvl="1"/>
            <a:r>
              <a:rPr lang="en-US" dirty="0" smtClean="0"/>
              <a:t>2 grams for &gt;80 kg</a:t>
            </a:r>
          </a:p>
          <a:p>
            <a:pPr lvl="1"/>
            <a:r>
              <a:rPr lang="en-US" dirty="0" smtClean="0"/>
              <a:t>3 grams for &gt;120 kg</a:t>
            </a:r>
          </a:p>
          <a:p>
            <a:r>
              <a:rPr lang="en-US" dirty="0" smtClean="0"/>
              <a:t>Clindamycin 900 mg</a:t>
            </a:r>
          </a:p>
          <a:p>
            <a:r>
              <a:rPr lang="en-US" dirty="0" err="1" smtClean="0"/>
              <a:t>Vancomycin</a:t>
            </a:r>
            <a:r>
              <a:rPr lang="en-US" dirty="0" smtClean="0"/>
              <a:t> 15 mg/kg</a:t>
            </a:r>
          </a:p>
          <a:p>
            <a:pPr lvl="1"/>
            <a:r>
              <a:rPr lang="en-US" dirty="0" smtClean="0"/>
              <a:t>1 gram &lt; 90 kg (60 min infusion)</a:t>
            </a:r>
          </a:p>
          <a:p>
            <a:pPr lvl="1"/>
            <a:r>
              <a:rPr lang="en-US" dirty="0" smtClean="0"/>
              <a:t>1.5 grams 90-110 kg (90 min infusion)</a:t>
            </a:r>
          </a:p>
          <a:p>
            <a:pPr lvl="1"/>
            <a:r>
              <a:rPr lang="en-US" dirty="0" smtClean="0"/>
              <a:t>2 grams for &gt;110 kg (2h infusion)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76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Duration of Antimicrobial Prophylaxis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be &lt;24 hours for most procedures</a:t>
            </a:r>
          </a:p>
          <a:p>
            <a:r>
              <a:rPr lang="en-US" dirty="0" smtClean="0"/>
              <a:t>Generally very little evidence to support any post-operative prophylaxis</a:t>
            </a:r>
          </a:p>
          <a:p>
            <a:r>
              <a:rPr lang="en-US" dirty="0" smtClean="0"/>
              <a:t>7 Studies evaluating single dose </a:t>
            </a:r>
            <a:r>
              <a:rPr lang="en-US" dirty="0" err="1" smtClean="0"/>
              <a:t>vs</a:t>
            </a:r>
            <a:r>
              <a:rPr lang="en-US" dirty="0" smtClean="0"/>
              <a:t> 1-4 day prophylaxis for cardiothoracic procedures </a:t>
            </a:r>
          </a:p>
          <a:p>
            <a:pPr lvl="1"/>
            <a:r>
              <a:rPr lang="en-US" dirty="0" smtClean="0"/>
              <a:t>No reduction in SSI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121"/>
          <a:stretch/>
        </p:blipFill>
        <p:spPr>
          <a:xfrm>
            <a:off x="2287132" y="5420626"/>
            <a:ext cx="6856867" cy="143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42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9348"/>
            <a:ext cx="8229600" cy="34668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Observational study</a:t>
            </a:r>
          </a:p>
          <a:p>
            <a:r>
              <a:rPr lang="en-US" dirty="0" smtClean="0"/>
              <a:t>&gt;48h </a:t>
            </a:r>
            <a:r>
              <a:rPr lang="en-US" dirty="0" err="1" smtClean="0"/>
              <a:t>vs</a:t>
            </a:r>
            <a:r>
              <a:rPr lang="en-US" dirty="0" smtClean="0"/>
              <a:t> &lt;48h of antibiotic prophylaxis</a:t>
            </a:r>
          </a:p>
          <a:p>
            <a:r>
              <a:rPr lang="en-US" dirty="0" smtClean="0"/>
              <a:t>Prolonged antibiotics not associated with decreased SSI in multi-</a:t>
            </a:r>
            <a:r>
              <a:rPr lang="en-US" dirty="0" err="1" smtClean="0"/>
              <a:t>variate</a:t>
            </a:r>
            <a:r>
              <a:rPr lang="en-US" dirty="0" smtClean="0"/>
              <a:t> analysis</a:t>
            </a:r>
          </a:p>
          <a:p>
            <a:r>
              <a:rPr lang="en-US" dirty="0" smtClean="0"/>
              <a:t>Prolonged antibiotics associated with increased acquisition of resistant organisms (OR 1.6)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12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6477000"/>
            <a:ext cx="3441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3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 approach to perioperative antibiotics</a:t>
            </a:r>
          </a:p>
          <a:p>
            <a:pPr lvl="1"/>
            <a:r>
              <a:rPr lang="en-US" dirty="0" smtClean="0"/>
              <a:t>Antibiotics needed at all?</a:t>
            </a:r>
            <a:endParaRPr lang="en-US" dirty="0" smtClean="0"/>
          </a:p>
          <a:p>
            <a:pPr lvl="1"/>
            <a:r>
              <a:rPr lang="en-US" dirty="0" smtClean="0"/>
              <a:t>Which Antibiotic?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Dosing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sz="3600" b="1" dirty="0" smtClean="0"/>
              <a:t>Staph </a:t>
            </a:r>
            <a:r>
              <a:rPr lang="en-US" sz="3600" b="1" dirty="0" err="1" smtClean="0"/>
              <a:t>aureus</a:t>
            </a:r>
            <a:r>
              <a:rPr lang="en-US" sz="3600" b="1" dirty="0" smtClean="0"/>
              <a:t> decolonization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33205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r>
              <a:rPr lang="en-US" dirty="0" smtClean="0"/>
              <a:t> can colonize nares, skin</a:t>
            </a:r>
          </a:p>
          <a:p>
            <a:r>
              <a:rPr lang="en-US" dirty="0" smtClean="0"/>
              <a:t>20-30% of patients are Staph </a:t>
            </a:r>
            <a:r>
              <a:rPr lang="en-US" dirty="0" err="1" smtClean="0"/>
              <a:t>aureus</a:t>
            </a:r>
            <a:r>
              <a:rPr lang="en-US" dirty="0" smtClean="0"/>
              <a:t> nasal carriers</a:t>
            </a:r>
          </a:p>
          <a:p>
            <a:pPr lvl="1"/>
            <a:r>
              <a:rPr lang="en-US" dirty="0" smtClean="0"/>
              <a:t>~15% of our Staph </a:t>
            </a:r>
            <a:r>
              <a:rPr lang="en-US" dirty="0" err="1" smtClean="0"/>
              <a:t>aureus</a:t>
            </a:r>
            <a:r>
              <a:rPr lang="en-US" dirty="0" smtClean="0"/>
              <a:t> is MRSA</a:t>
            </a:r>
          </a:p>
          <a:p>
            <a:pPr lvl="1"/>
            <a:r>
              <a:rPr lang="en-US" dirty="0" smtClean="0"/>
              <a:t>2-14x risk of SSI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58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4366"/>
            <a:ext cx="8229600" cy="32689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Double Blind RCT intranasal </a:t>
            </a:r>
            <a:r>
              <a:rPr lang="en-US" dirty="0" err="1" smtClean="0"/>
              <a:t>mupirocin</a:t>
            </a:r>
            <a:r>
              <a:rPr lang="en-US" dirty="0" smtClean="0"/>
              <a:t> for elective/</a:t>
            </a:r>
            <a:r>
              <a:rPr lang="en-US" dirty="0" err="1" smtClean="0"/>
              <a:t>nonemergent</a:t>
            </a:r>
            <a:r>
              <a:rPr lang="en-US" dirty="0" smtClean="0"/>
              <a:t> surgery </a:t>
            </a:r>
          </a:p>
          <a:p>
            <a:r>
              <a:rPr lang="en-US" dirty="0" smtClean="0"/>
              <a:t>3864 patients randomized</a:t>
            </a:r>
          </a:p>
          <a:p>
            <a:r>
              <a:rPr lang="en-US" dirty="0" smtClean="0"/>
              <a:t>No difference in SSI between groups overall</a:t>
            </a:r>
          </a:p>
          <a:p>
            <a:r>
              <a:rPr lang="en-US" dirty="0" smtClean="0"/>
              <a:t>50% reduction in SSI with Staph </a:t>
            </a:r>
            <a:r>
              <a:rPr lang="en-US" dirty="0" err="1" smtClean="0"/>
              <a:t>aureus</a:t>
            </a:r>
            <a:r>
              <a:rPr lang="en-US" dirty="0" smtClean="0"/>
              <a:t> in patients colonized with Staph </a:t>
            </a:r>
            <a:r>
              <a:rPr lang="en-US" dirty="0" err="1" smtClean="0"/>
              <a:t>aureus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77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700" y="6400800"/>
            <a:ext cx="46863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6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127"/>
            <a:ext cx="8229600" cy="3875036"/>
          </a:xfrm>
        </p:spPr>
        <p:txBody>
          <a:bodyPr/>
          <a:lstStyle/>
          <a:p>
            <a:r>
              <a:rPr lang="en-US" dirty="0" smtClean="0"/>
              <a:t>Multi-</a:t>
            </a:r>
            <a:r>
              <a:rPr lang="en-US" dirty="0" err="1" smtClean="0"/>
              <a:t>centre</a:t>
            </a:r>
            <a:r>
              <a:rPr lang="en-US" dirty="0" smtClean="0"/>
              <a:t> RCT double blind study for medicine and surgical patients colonized with Staph </a:t>
            </a:r>
            <a:r>
              <a:rPr lang="en-US" dirty="0" err="1" smtClean="0"/>
              <a:t>aureus</a:t>
            </a:r>
            <a:endParaRPr lang="en-US" dirty="0" smtClean="0"/>
          </a:p>
          <a:p>
            <a:r>
              <a:rPr lang="en-US" dirty="0" smtClean="0"/>
              <a:t>Intranasal </a:t>
            </a:r>
            <a:r>
              <a:rPr lang="en-US" dirty="0" err="1" smtClean="0"/>
              <a:t>mupirocin</a:t>
            </a:r>
            <a:r>
              <a:rPr lang="en-US" dirty="0" smtClean="0"/>
              <a:t> + </a:t>
            </a:r>
            <a:r>
              <a:rPr lang="en-US" dirty="0" err="1" smtClean="0"/>
              <a:t>chlorhexidine</a:t>
            </a:r>
            <a:r>
              <a:rPr lang="en-US" dirty="0" smtClean="0"/>
              <a:t> bath x 5 days</a:t>
            </a:r>
          </a:p>
          <a:p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r>
              <a:rPr lang="en-US" dirty="0" smtClean="0"/>
              <a:t> hospital infection RR 0.42</a:t>
            </a:r>
          </a:p>
          <a:p>
            <a:r>
              <a:rPr lang="en-US" dirty="0" smtClean="0"/>
              <a:t>Hospitalization shorter by 2 days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590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300" y="6540500"/>
            <a:ext cx="42037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1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0"/>
            <a:ext cx="74320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4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r>
              <a:rPr lang="en-US" dirty="0" smtClean="0"/>
              <a:t> decolonization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Reasonable to screen patients at high risk for SSI</a:t>
            </a:r>
          </a:p>
          <a:p>
            <a:pPr lvl="1"/>
            <a:r>
              <a:rPr lang="en-US" dirty="0" smtClean="0"/>
              <a:t>Cardiac Surgery</a:t>
            </a:r>
          </a:p>
          <a:p>
            <a:pPr lvl="1"/>
            <a:r>
              <a:rPr lang="en-US" dirty="0" smtClean="0"/>
              <a:t>Orthopedic Surgery</a:t>
            </a:r>
          </a:p>
          <a:p>
            <a:pPr lvl="1"/>
            <a:r>
              <a:rPr lang="en-US" dirty="0" smtClean="0"/>
              <a:t>(General Surgery?)</a:t>
            </a:r>
          </a:p>
          <a:p>
            <a:r>
              <a:rPr lang="en-US" dirty="0" smtClean="0"/>
              <a:t>Does not matter whether its MSSA/MRSA</a:t>
            </a:r>
          </a:p>
          <a:p>
            <a:r>
              <a:rPr lang="en-US" dirty="0" smtClean="0"/>
              <a:t>If patient has Staph </a:t>
            </a:r>
            <a:r>
              <a:rPr lang="en-US" dirty="0" err="1" smtClean="0"/>
              <a:t>aureus</a:t>
            </a:r>
            <a:endParaRPr lang="en-US" dirty="0" smtClean="0"/>
          </a:p>
          <a:p>
            <a:pPr lvl="1"/>
            <a:r>
              <a:rPr lang="en-US" dirty="0" smtClean="0"/>
              <a:t>Give </a:t>
            </a:r>
            <a:r>
              <a:rPr lang="en-US" dirty="0" err="1" smtClean="0"/>
              <a:t>Mupirocin</a:t>
            </a:r>
            <a:r>
              <a:rPr lang="en-US" dirty="0" smtClean="0"/>
              <a:t> 2% to both nares BID x &gt;5 days</a:t>
            </a:r>
            <a:r>
              <a:rPr lang="en-US" dirty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Chlorhexidine</a:t>
            </a:r>
            <a:r>
              <a:rPr lang="en-US" dirty="0" smtClean="0"/>
              <a:t> bath daily x &gt;5 days</a:t>
            </a:r>
          </a:p>
        </p:txBody>
      </p:sp>
    </p:spTree>
    <p:extLst>
      <p:ext uri="{BB962C8B-B14F-4D97-AF65-F5344CB8AC3E}">
        <p14:creationId xmlns:p14="http://schemas.microsoft.com/office/powerpoint/2010/main" val="206363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Antibiotic Prophylaxis for Common Surgical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Surgery</a:t>
            </a:r>
          </a:p>
          <a:p>
            <a:pPr lvl="1"/>
            <a:r>
              <a:rPr lang="en-US" dirty="0" smtClean="0"/>
              <a:t>Single dose of </a:t>
            </a:r>
            <a:r>
              <a:rPr lang="en-US" dirty="0" err="1" smtClean="0"/>
              <a:t>Ancef</a:t>
            </a:r>
            <a:r>
              <a:rPr lang="en-US" dirty="0" smtClean="0"/>
              <a:t> with appropriate intra-operative </a:t>
            </a:r>
            <a:r>
              <a:rPr lang="en-US" dirty="0" err="1" smtClean="0"/>
              <a:t>redosing</a:t>
            </a:r>
            <a:endParaRPr lang="en-US" dirty="0" smtClean="0"/>
          </a:p>
          <a:p>
            <a:pPr lvl="1"/>
            <a:r>
              <a:rPr lang="en-US" dirty="0" smtClean="0"/>
              <a:t>No evidence supporting durations &gt;24h for </a:t>
            </a:r>
            <a:r>
              <a:rPr lang="en-US" dirty="0" err="1" smtClean="0"/>
              <a:t>abx</a:t>
            </a:r>
            <a:r>
              <a:rPr lang="en-US" dirty="0"/>
              <a:t> </a:t>
            </a:r>
            <a:r>
              <a:rPr lang="en-US" dirty="0" smtClean="0"/>
              <a:t>regardless of whether drains in place</a:t>
            </a:r>
          </a:p>
          <a:p>
            <a:pPr lvl="1"/>
            <a:r>
              <a:rPr lang="en-US" dirty="0" err="1" smtClean="0"/>
              <a:t>Vancomycin</a:t>
            </a:r>
            <a:r>
              <a:rPr lang="en-US" dirty="0" smtClean="0"/>
              <a:t> or </a:t>
            </a:r>
            <a:r>
              <a:rPr lang="en-US" dirty="0" err="1" smtClean="0"/>
              <a:t>Clinda</a:t>
            </a:r>
            <a:r>
              <a:rPr lang="en-US" dirty="0" smtClean="0"/>
              <a:t> for Pen allergy </a:t>
            </a:r>
          </a:p>
          <a:p>
            <a:pPr lvl="1"/>
            <a:r>
              <a:rPr lang="en-US" dirty="0" err="1" smtClean="0"/>
              <a:t>Vancomycin</a:t>
            </a:r>
            <a:r>
              <a:rPr lang="en-US" dirty="0" smtClean="0"/>
              <a:t> for MRSA colonization</a:t>
            </a:r>
          </a:p>
        </p:txBody>
      </p:sp>
    </p:spTree>
    <p:extLst>
      <p:ext uri="{BB962C8B-B14F-4D97-AF65-F5344CB8AC3E}">
        <p14:creationId xmlns:p14="http://schemas.microsoft.com/office/powerpoint/2010/main" val="125209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03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30359"/>
            <a:ext cx="9144000" cy="222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1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Thoracics</a:t>
            </a:r>
            <a:endParaRPr lang="en-US" dirty="0" smtClean="0"/>
          </a:p>
          <a:p>
            <a:pPr lvl="1"/>
            <a:r>
              <a:rPr lang="en-US" dirty="0" smtClean="0"/>
              <a:t>Single dose of </a:t>
            </a:r>
            <a:r>
              <a:rPr lang="en-US" dirty="0" err="1" smtClean="0"/>
              <a:t>Ancef</a:t>
            </a:r>
            <a:endParaRPr lang="en-US" dirty="0" smtClean="0"/>
          </a:p>
          <a:p>
            <a:pPr lvl="1"/>
            <a:r>
              <a:rPr lang="en-US" dirty="0" err="1" smtClean="0"/>
              <a:t>Vanco</a:t>
            </a:r>
            <a:r>
              <a:rPr lang="en-US" dirty="0" smtClean="0"/>
              <a:t>/</a:t>
            </a:r>
            <a:r>
              <a:rPr lang="en-US" dirty="0" err="1" smtClean="0"/>
              <a:t>Clinda</a:t>
            </a:r>
            <a:r>
              <a:rPr lang="en-US" dirty="0" smtClean="0"/>
              <a:t> for Pen Allergy</a:t>
            </a:r>
          </a:p>
          <a:p>
            <a:pPr lvl="1"/>
            <a:r>
              <a:rPr lang="en-US" dirty="0" err="1" smtClean="0"/>
              <a:t>Vanco</a:t>
            </a:r>
            <a:r>
              <a:rPr lang="en-US" dirty="0" smtClean="0"/>
              <a:t> for MRSA colonization</a:t>
            </a:r>
          </a:p>
          <a:p>
            <a:pPr lvl="2"/>
            <a:r>
              <a:rPr lang="en-US" dirty="0" smtClean="0"/>
              <a:t>If high rate of Gram negative SSI need to add gram </a:t>
            </a:r>
            <a:r>
              <a:rPr lang="en-US" dirty="0" err="1" smtClean="0"/>
              <a:t>neg</a:t>
            </a:r>
            <a:r>
              <a:rPr lang="en-US" dirty="0" smtClean="0"/>
              <a:t> coverage to </a:t>
            </a:r>
            <a:r>
              <a:rPr lang="en-US" dirty="0" err="1" smtClean="0"/>
              <a:t>vanco</a:t>
            </a:r>
            <a:r>
              <a:rPr lang="en-US" dirty="0" smtClean="0"/>
              <a:t> or </a:t>
            </a:r>
            <a:r>
              <a:rPr lang="en-US" dirty="0" err="1" smtClean="0"/>
              <a:t>Clinda</a:t>
            </a:r>
            <a:endParaRPr lang="en-US" dirty="0" smtClean="0"/>
          </a:p>
          <a:p>
            <a:pPr lvl="1"/>
            <a:r>
              <a:rPr lang="en-US" dirty="0" smtClean="0"/>
              <a:t>No evidence for post-op prophylaxis &gt;24 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Antibiotic Prophylaxis for Common Surgical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64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Surgery</a:t>
            </a:r>
          </a:p>
          <a:p>
            <a:pPr lvl="1"/>
            <a:r>
              <a:rPr lang="en-US" dirty="0" smtClean="0"/>
              <a:t>Single dose of </a:t>
            </a:r>
            <a:r>
              <a:rPr lang="en-US" dirty="0" err="1" smtClean="0"/>
              <a:t>Ancef</a:t>
            </a:r>
            <a:r>
              <a:rPr lang="en-US" dirty="0" smtClean="0"/>
              <a:t> for Upper GI and Biliary procedures</a:t>
            </a:r>
          </a:p>
          <a:p>
            <a:pPr lvl="1"/>
            <a:r>
              <a:rPr lang="en-US" dirty="0" smtClean="0"/>
              <a:t>Low risk Lap Cholecystectomy: no prophylaxis</a:t>
            </a:r>
          </a:p>
          <a:p>
            <a:pPr lvl="1"/>
            <a:r>
              <a:rPr lang="en-US" dirty="0" smtClean="0"/>
              <a:t>Lower GI: </a:t>
            </a:r>
            <a:r>
              <a:rPr lang="en-US" dirty="0" err="1" smtClean="0"/>
              <a:t>Ancef</a:t>
            </a:r>
            <a:r>
              <a:rPr lang="en-US" dirty="0" smtClean="0"/>
              <a:t> + </a:t>
            </a:r>
            <a:r>
              <a:rPr lang="en-US" dirty="0" err="1" smtClean="0"/>
              <a:t>Flagyl</a:t>
            </a:r>
            <a:endParaRPr lang="en-US" dirty="0" smtClean="0"/>
          </a:p>
          <a:p>
            <a:pPr lvl="1"/>
            <a:r>
              <a:rPr lang="en-US" dirty="0" smtClean="0"/>
              <a:t>No post-operative prophylaxis generally needed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Antibiotic Prophylaxis for Common Surgical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25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Neurosurgery</a:t>
            </a:r>
          </a:p>
          <a:p>
            <a:pPr lvl="1"/>
            <a:r>
              <a:rPr lang="en-US" dirty="0" smtClean="0"/>
              <a:t>Clean: </a:t>
            </a:r>
            <a:r>
              <a:rPr lang="en-US" dirty="0" err="1" smtClean="0"/>
              <a:t>Ancef</a:t>
            </a:r>
            <a:r>
              <a:rPr lang="en-US" dirty="0" smtClean="0"/>
              <a:t> x &lt;48 hours</a:t>
            </a:r>
          </a:p>
          <a:p>
            <a:r>
              <a:rPr lang="en-US" dirty="0" smtClean="0"/>
              <a:t>Orthopedics</a:t>
            </a:r>
          </a:p>
          <a:p>
            <a:pPr lvl="1"/>
            <a:r>
              <a:rPr lang="en-US" dirty="0" smtClean="0"/>
              <a:t>Joint repair and replacements </a:t>
            </a:r>
            <a:r>
              <a:rPr lang="en-US" dirty="0" err="1" smtClean="0"/>
              <a:t>Ancef</a:t>
            </a:r>
            <a:r>
              <a:rPr lang="en-US" dirty="0" smtClean="0"/>
              <a:t> &lt;24h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Antibiotic Prophylaxis for Common Surgical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2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Antibiotic Prophylaxis for Common Surgical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Cystoscopy</a:t>
            </a:r>
            <a:endParaRPr lang="en-US" dirty="0"/>
          </a:p>
          <a:p>
            <a:pPr lvl="1"/>
            <a:r>
              <a:rPr lang="en-US" dirty="0" smtClean="0"/>
              <a:t>None </a:t>
            </a:r>
            <a:r>
              <a:rPr lang="en-US" dirty="0"/>
              <a:t>for clean procedures with no RF for infection</a:t>
            </a:r>
          </a:p>
          <a:p>
            <a:pPr lvl="1"/>
            <a:r>
              <a:rPr lang="en-US" dirty="0"/>
              <a:t>Treat pre-op positive urine cultures with appropriate </a:t>
            </a:r>
            <a:r>
              <a:rPr lang="en-US" dirty="0" smtClean="0"/>
              <a:t>agent</a:t>
            </a:r>
          </a:p>
          <a:p>
            <a:pPr lvl="1"/>
            <a:r>
              <a:rPr lang="en-US" dirty="0" smtClean="0"/>
              <a:t>Clean procedures with instrumentation: </a:t>
            </a:r>
            <a:r>
              <a:rPr lang="en-US" dirty="0" err="1" smtClean="0"/>
              <a:t>Cefazolin</a:t>
            </a:r>
            <a:r>
              <a:rPr lang="en-US" dirty="0" smtClean="0"/>
              <a:t>, </a:t>
            </a:r>
            <a:r>
              <a:rPr lang="en-US" dirty="0" err="1" smtClean="0"/>
              <a:t>Fluoroquinolone</a:t>
            </a:r>
            <a:r>
              <a:rPr lang="en-US" dirty="0" smtClean="0"/>
              <a:t>, </a:t>
            </a:r>
            <a:r>
              <a:rPr lang="en-US" dirty="0" err="1" smtClean="0"/>
              <a:t>Septra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00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Surgical Antibiotic Prophylaxis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Cefazolin</a:t>
            </a:r>
            <a:r>
              <a:rPr lang="en-US" dirty="0" smtClean="0"/>
              <a:t> is great, </a:t>
            </a:r>
            <a:r>
              <a:rPr lang="en-US" dirty="0" err="1" smtClean="0"/>
              <a:t>Clinda</a:t>
            </a:r>
            <a:r>
              <a:rPr lang="en-US" dirty="0" smtClean="0"/>
              <a:t> and </a:t>
            </a:r>
            <a:r>
              <a:rPr lang="en-US" dirty="0" err="1" smtClean="0"/>
              <a:t>Vanco</a:t>
            </a:r>
            <a:r>
              <a:rPr lang="en-US" dirty="0" smtClean="0"/>
              <a:t> are not</a:t>
            </a:r>
          </a:p>
          <a:p>
            <a:r>
              <a:rPr lang="en-US" dirty="0" smtClean="0"/>
              <a:t>Most patients with ‘penicillin allergies’ do not have true allergies</a:t>
            </a:r>
          </a:p>
          <a:p>
            <a:r>
              <a:rPr lang="en-US" dirty="0" smtClean="0"/>
              <a:t>Antibiotics should be given 30-60 min before incision (except for </a:t>
            </a:r>
            <a:r>
              <a:rPr lang="en-US" dirty="0" err="1" smtClean="0"/>
              <a:t>Vanco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evidence to support post-op antibiotic prophylaxis in most settings</a:t>
            </a:r>
          </a:p>
          <a:p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r>
              <a:rPr lang="en-US" dirty="0" smtClean="0"/>
              <a:t> screening and decolonization useful in select high risk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7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</a:t>
            </a:r>
            <a:r>
              <a:rPr lang="en-US" dirty="0" err="1"/>
              <a:t>P</a:t>
            </a:r>
            <a:r>
              <a:rPr lang="en-US" dirty="0" err="1" smtClean="0"/>
              <a:t>eri</a:t>
            </a:r>
            <a:r>
              <a:rPr lang="en-US" dirty="0" smtClean="0"/>
              <a:t>-operative antibiotic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Active against pathogens most likely to contaminate surgical site</a:t>
            </a:r>
          </a:p>
          <a:p>
            <a:r>
              <a:rPr lang="en-US" dirty="0" smtClean="0"/>
              <a:t>Appropriate dosage for patient</a:t>
            </a:r>
          </a:p>
          <a:p>
            <a:r>
              <a:rPr lang="en-US" dirty="0" smtClean="0"/>
              <a:t>Given at appropriate time to ensure adequate tissue levels at time of potential contamination</a:t>
            </a:r>
          </a:p>
          <a:p>
            <a:r>
              <a:rPr lang="en-US" dirty="0" smtClean="0"/>
              <a:t>Safe</a:t>
            </a:r>
          </a:p>
          <a:p>
            <a:r>
              <a:rPr lang="en-US" dirty="0" smtClean="0"/>
              <a:t>Administered for shortest effect period to minimize adverse events, resistance,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65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447331"/>
            <a:ext cx="439420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7" y="1810651"/>
            <a:ext cx="7967621" cy="425882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Antibiotic Prophylaxis Needed at 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4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Antibiotic Prophylaxis Needed?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Already contaminated</a:t>
            </a:r>
          </a:p>
          <a:p>
            <a:pPr lvl="1"/>
            <a:r>
              <a:rPr lang="en-US" dirty="0" smtClean="0"/>
              <a:t>Should be on treatment anyways</a:t>
            </a:r>
          </a:p>
          <a:p>
            <a:r>
              <a:rPr lang="en-US" dirty="0" smtClean="0"/>
              <a:t>Clean-contaminated</a:t>
            </a:r>
          </a:p>
          <a:p>
            <a:pPr lvl="1"/>
            <a:r>
              <a:rPr lang="en-US" dirty="0" smtClean="0"/>
              <a:t>Yes, for the most part</a:t>
            </a:r>
          </a:p>
          <a:p>
            <a:pPr lvl="1"/>
            <a:r>
              <a:rPr lang="en-US" dirty="0" err="1" smtClean="0"/>
              <a:t>Laproscopic</a:t>
            </a:r>
            <a:r>
              <a:rPr lang="en-US" dirty="0" smtClean="0"/>
              <a:t> cholecystectomy in low risk patient: not needed</a:t>
            </a:r>
          </a:p>
          <a:p>
            <a:r>
              <a:rPr lang="en-US" dirty="0" smtClean="0"/>
              <a:t>Clean procedures</a:t>
            </a:r>
          </a:p>
          <a:p>
            <a:pPr lvl="1"/>
            <a:r>
              <a:rPr lang="en-US" dirty="0" smtClean="0"/>
              <a:t>Sometimes, if severe consequences of infection</a:t>
            </a:r>
          </a:p>
          <a:p>
            <a:pPr lvl="2"/>
            <a:r>
              <a:rPr lang="en-US" dirty="0" smtClean="0"/>
              <a:t>Prostheses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3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 approach to perioperative antibiotics</a:t>
            </a:r>
          </a:p>
          <a:p>
            <a:pPr lvl="1"/>
            <a:r>
              <a:rPr lang="en-US" dirty="0" smtClean="0"/>
              <a:t>Antibiotics needed at all?</a:t>
            </a:r>
            <a:endParaRPr lang="en-US" dirty="0" smtClean="0"/>
          </a:p>
          <a:p>
            <a:pPr lvl="1"/>
            <a:r>
              <a:rPr lang="en-US" sz="4000" b="1" dirty="0" smtClean="0"/>
              <a:t>Which Antibiotic?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Dosing</a:t>
            </a:r>
          </a:p>
          <a:p>
            <a:pPr lvl="1"/>
            <a:r>
              <a:rPr lang="en-US" dirty="0" smtClean="0"/>
              <a:t>Duration</a:t>
            </a:r>
          </a:p>
          <a:p>
            <a:pPr lvl="1"/>
            <a:r>
              <a:rPr lang="en-US" dirty="0" smtClean="0"/>
              <a:t>Staph </a:t>
            </a:r>
            <a:r>
              <a:rPr lang="en-US" dirty="0" err="1" smtClean="0"/>
              <a:t>aureus</a:t>
            </a:r>
            <a:r>
              <a:rPr lang="en-US" dirty="0" smtClean="0"/>
              <a:t> decolonization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64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Deciding on an Antibiotic:</a:t>
            </a:r>
            <a:br>
              <a:rPr lang="en-US" dirty="0" smtClean="0"/>
            </a:br>
            <a:r>
              <a:rPr lang="en-US" dirty="0" smtClean="0"/>
              <a:t>Common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Clean Procedures</a:t>
            </a:r>
          </a:p>
          <a:p>
            <a:pPr lvl="1"/>
            <a:r>
              <a:rPr lang="en-US" dirty="0" smtClean="0"/>
              <a:t>Skin flora: Staph, Strep species (Gram positives)</a:t>
            </a:r>
          </a:p>
          <a:p>
            <a:r>
              <a:rPr lang="en-US" dirty="0" smtClean="0"/>
              <a:t>Clean-contaminated</a:t>
            </a:r>
          </a:p>
          <a:p>
            <a:pPr lvl="1"/>
            <a:r>
              <a:rPr lang="en-US" dirty="0" smtClean="0"/>
              <a:t>Skin flora, Gram negatives (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E.coli</a:t>
            </a:r>
            <a:r>
              <a:rPr lang="en-US" dirty="0" smtClean="0"/>
              <a:t>), Enterococcus, Anaerobes</a:t>
            </a:r>
          </a:p>
          <a:p>
            <a:r>
              <a:rPr lang="en-US" dirty="0" smtClean="0"/>
              <a:t>Most reliable agents for gram positive organisms are </a:t>
            </a:r>
            <a:r>
              <a:rPr lang="en-US" dirty="0" err="1" smtClean="0"/>
              <a:t>Cefazolin</a:t>
            </a:r>
            <a:r>
              <a:rPr lang="en-US" dirty="0" smtClean="0"/>
              <a:t>, Clindamycin and </a:t>
            </a:r>
            <a:r>
              <a:rPr lang="en-US" dirty="0" err="1" smtClean="0"/>
              <a:t>Vancomycin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588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14284</TotalTime>
  <Words>1298</Words>
  <Application>Microsoft Macintosh PowerPoint</Application>
  <PresentationFormat>On-screen Show (4:3)</PresentationFormat>
  <Paragraphs>236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Antibiotic Prophylaxis</vt:lpstr>
      <vt:lpstr>Objectives</vt:lpstr>
      <vt:lpstr>Why Antibiotic Stewardship Matters in the OR</vt:lpstr>
      <vt:lpstr>PowerPoint Presentation</vt:lpstr>
      <vt:lpstr>The Ideal Peri-operative antibiotic</vt:lpstr>
      <vt:lpstr>Antibiotic Prophylaxis Needed at all?</vt:lpstr>
      <vt:lpstr>Antibiotic Prophylaxis Needed?</vt:lpstr>
      <vt:lpstr>Objectives</vt:lpstr>
      <vt:lpstr>Deciding on an Antibiotic: Common Pathogens</vt:lpstr>
      <vt:lpstr>Common Perioperative Antibiotics</vt:lpstr>
      <vt:lpstr>Common Perioperative Antibiotics: Alternatives </vt:lpstr>
      <vt:lpstr>Clindamycin and C.diff</vt:lpstr>
      <vt:lpstr>Vancomycin: Indications</vt:lpstr>
      <vt:lpstr>Vanco Less Effective than Ancef</vt:lpstr>
      <vt:lpstr>Vancomycin: Red Man Syndrome</vt:lpstr>
      <vt:lpstr>Patient has a ‘penicillin allergy’: Can they still have Ancef?</vt:lpstr>
      <vt:lpstr>What type of allergy?</vt:lpstr>
      <vt:lpstr>Cephalosporins</vt:lpstr>
      <vt:lpstr>Cross-Reactivity</vt:lpstr>
      <vt:lpstr>PowerPoint Presentation</vt:lpstr>
      <vt:lpstr>Does This Patient Have A  Penicillin Allergy?</vt:lpstr>
      <vt:lpstr>Penicillin Skin Testing</vt:lpstr>
      <vt:lpstr>Approach to Penicillin Allergy</vt:lpstr>
      <vt:lpstr>Choosing an antibiotic: Summary</vt:lpstr>
      <vt:lpstr>Objectives</vt:lpstr>
      <vt:lpstr>Timing</vt:lpstr>
      <vt:lpstr>PowerPoint Presentation</vt:lpstr>
      <vt:lpstr>PowerPoint Presentation</vt:lpstr>
      <vt:lpstr>Multiple dose antibiotics for long procedures</vt:lpstr>
      <vt:lpstr>Dosing</vt:lpstr>
      <vt:lpstr>Duration of Antimicrobial Prophylaxis</vt:lpstr>
      <vt:lpstr>PowerPoint Presentation</vt:lpstr>
      <vt:lpstr>Objectives</vt:lpstr>
      <vt:lpstr>Staph aureus</vt:lpstr>
      <vt:lpstr>PowerPoint Presentation</vt:lpstr>
      <vt:lpstr>PowerPoint Presentation</vt:lpstr>
      <vt:lpstr>PowerPoint Presentation</vt:lpstr>
      <vt:lpstr>Staph aureus decolonization</vt:lpstr>
      <vt:lpstr>Antibiotic Prophylaxis for Common Surgical Procedures</vt:lpstr>
      <vt:lpstr>Antibiotic Prophylaxis for Common Surgical Procedures</vt:lpstr>
      <vt:lpstr>Antibiotic Prophylaxis for Common Surgical Procedures</vt:lpstr>
      <vt:lpstr>Antibiotic Prophylaxis for Common Surgical Procedures</vt:lpstr>
      <vt:lpstr>Antibiotic Prophylaxis for Common Surgical Procedures</vt:lpstr>
      <vt:lpstr>Surgical Antibiotic Prophylaxis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Penicillin Allergy</dc:title>
  <dc:creator>MARK DOWNING</dc:creator>
  <cp:lastModifiedBy>MARK DOWNING</cp:lastModifiedBy>
  <cp:revision>69</cp:revision>
  <dcterms:created xsi:type="dcterms:W3CDTF">2013-12-09T03:15:00Z</dcterms:created>
  <dcterms:modified xsi:type="dcterms:W3CDTF">2015-01-12T21:37:38Z</dcterms:modified>
</cp:coreProperties>
</file>