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3" r:id="rId2"/>
    <p:sldId id="256" r:id="rId3"/>
    <p:sldId id="257" r:id="rId4"/>
    <p:sldId id="258" r:id="rId5"/>
    <p:sldId id="265" r:id="rId6"/>
    <p:sldId id="259" r:id="rId7"/>
    <p:sldId id="260" r:id="rId8"/>
    <p:sldId id="262" r:id="rId9"/>
    <p:sldId id="279" r:id="rId10"/>
    <p:sldId id="276" r:id="rId11"/>
    <p:sldId id="261" r:id="rId12"/>
    <p:sldId id="266" r:id="rId13"/>
    <p:sldId id="267" r:id="rId14"/>
    <p:sldId id="264" r:id="rId15"/>
    <p:sldId id="268" r:id="rId16"/>
    <p:sldId id="269" r:id="rId17"/>
    <p:sldId id="284" r:id="rId18"/>
    <p:sldId id="285" r:id="rId19"/>
    <p:sldId id="286" r:id="rId20"/>
    <p:sldId id="270" r:id="rId21"/>
    <p:sldId id="283" r:id="rId22"/>
    <p:sldId id="272" r:id="rId23"/>
    <p:sldId id="282" r:id="rId24"/>
    <p:sldId id="290" r:id="rId25"/>
    <p:sldId id="301" r:id="rId26"/>
    <p:sldId id="302" r:id="rId27"/>
    <p:sldId id="291" r:id="rId28"/>
    <p:sldId id="292" r:id="rId29"/>
    <p:sldId id="293" r:id="rId30"/>
    <p:sldId id="287" r:id="rId31"/>
    <p:sldId id="288" r:id="rId32"/>
    <p:sldId id="289" r:id="rId33"/>
    <p:sldId id="271" r:id="rId34"/>
    <p:sldId id="280" r:id="rId35"/>
    <p:sldId id="274" r:id="rId36"/>
    <p:sldId id="294" r:id="rId37"/>
    <p:sldId id="295" r:id="rId38"/>
    <p:sldId id="296" r:id="rId39"/>
    <p:sldId id="281" r:id="rId40"/>
    <p:sldId id="297" r:id="rId41"/>
    <p:sldId id="298" r:id="rId42"/>
    <p:sldId id="299" r:id="rId43"/>
    <p:sldId id="300" r:id="rId44"/>
    <p:sldId id="304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7" d="100"/>
          <a:sy n="37" d="100"/>
        </p:scale>
        <p:origin x="-25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38340-D698-344E-81B0-39D80DD00B94}" type="datetimeFigureOut">
              <a:rPr lang="en-US" smtClean="0"/>
              <a:t>15-01-12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69FFE-DA98-3345-BFD1-CF8823605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320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38340-D698-344E-81B0-39D80DD00B94}" type="datetimeFigureOut">
              <a:rPr lang="en-US" smtClean="0"/>
              <a:t>15-01-12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69FFE-DA98-3345-BFD1-CF8823605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668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38340-D698-344E-81B0-39D80DD00B94}" type="datetimeFigureOut">
              <a:rPr lang="en-US" smtClean="0"/>
              <a:t>15-01-12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69FFE-DA98-3345-BFD1-CF8823605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81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38340-D698-344E-81B0-39D80DD00B94}" type="datetimeFigureOut">
              <a:rPr lang="en-US" smtClean="0"/>
              <a:t>15-01-12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69FFE-DA98-3345-BFD1-CF8823605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67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38340-D698-344E-81B0-39D80DD00B94}" type="datetimeFigureOut">
              <a:rPr lang="en-US" smtClean="0"/>
              <a:t>15-01-12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69FFE-DA98-3345-BFD1-CF8823605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98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38340-D698-344E-81B0-39D80DD00B94}" type="datetimeFigureOut">
              <a:rPr lang="en-US" smtClean="0"/>
              <a:t>15-01-12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69FFE-DA98-3345-BFD1-CF8823605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67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38340-D698-344E-81B0-39D80DD00B94}" type="datetimeFigureOut">
              <a:rPr lang="en-US" smtClean="0"/>
              <a:t>15-01-12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69FFE-DA98-3345-BFD1-CF8823605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941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38340-D698-344E-81B0-39D80DD00B94}" type="datetimeFigureOut">
              <a:rPr lang="en-US" smtClean="0"/>
              <a:t>15-01-12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69FFE-DA98-3345-BFD1-CF8823605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4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38340-D698-344E-81B0-39D80DD00B94}" type="datetimeFigureOut">
              <a:rPr lang="en-US" smtClean="0"/>
              <a:t>15-01-12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69FFE-DA98-3345-BFD1-CF8823605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232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38340-D698-344E-81B0-39D80DD00B94}" type="datetimeFigureOut">
              <a:rPr lang="en-US" smtClean="0"/>
              <a:t>15-01-12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69FFE-DA98-3345-BFD1-CF8823605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615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38340-D698-344E-81B0-39D80DD00B94}" type="datetimeFigureOut">
              <a:rPr lang="en-US" smtClean="0"/>
              <a:t>15-01-12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69FFE-DA98-3345-BFD1-CF8823605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061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38340-D698-344E-81B0-39D80DD00B94}" type="datetimeFigureOut">
              <a:rPr lang="en-US" smtClean="0"/>
              <a:t>15-01-12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69FFE-DA98-3345-BFD1-CF8823605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8546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9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Surgical Foundations</a:t>
            </a:r>
            <a:br>
              <a:rPr lang="en-US" dirty="0" smtClean="0"/>
            </a:br>
            <a:r>
              <a:rPr lang="en-US" dirty="0" smtClean="0"/>
              <a:t>Infectious Disease Topics in Surgery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13735"/>
            <a:ext cx="6400800" cy="376182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CCFFCC"/>
                </a:solidFill>
              </a:rPr>
              <a:t>Surgical Emergencies in ID</a:t>
            </a:r>
          </a:p>
          <a:p>
            <a:r>
              <a:rPr lang="en-US" dirty="0" smtClean="0">
                <a:solidFill>
                  <a:srgbClr val="CCFFCC"/>
                </a:solidFill>
              </a:rPr>
              <a:t>Antibiotic Prophylaxis</a:t>
            </a:r>
          </a:p>
          <a:p>
            <a:r>
              <a:rPr lang="en-US" dirty="0" smtClean="0">
                <a:solidFill>
                  <a:srgbClr val="CCFFCC"/>
                </a:solidFill>
              </a:rPr>
              <a:t>Fever in the Post-op Patient</a:t>
            </a:r>
          </a:p>
          <a:p>
            <a:r>
              <a:rPr lang="en-US" dirty="0" smtClean="0">
                <a:solidFill>
                  <a:srgbClr val="CCFFCC"/>
                </a:solidFill>
              </a:rPr>
              <a:t>Common Nosocomial Infections</a:t>
            </a:r>
          </a:p>
          <a:p>
            <a:r>
              <a:rPr lang="en-US" dirty="0" smtClean="0">
                <a:solidFill>
                  <a:srgbClr val="CCFFCC"/>
                </a:solidFill>
              </a:rPr>
              <a:t>Hand Hygiene</a:t>
            </a:r>
          </a:p>
          <a:p>
            <a:endParaRPr lang="en-US" dirty="0"/>
          </a:p>
          <a:p>
            <a:r>
              <a:rPr lang="en-US" dirty="0" smtClean="0"/>
              <a:t>Mark Downing and Jennie </a:t>
            </a:r>
            <a:r>
              <a:rPr lang="en-US" dirty="0" err="1" smtClean="0"/>
              <a:t>Johnstone</a:t>
            </a:r>
            <a:endParaRPr lang="en-US" dirty="0" smtClean="0"/>
          </a:p>
          <a:p>
            <a:r>
              <a:rPr lang="en-US" dirty="0" smtClean="0"/>
              <a:t>Division of Infectious Diseases</a:t>
            </a:r>
          </a:p>
          <a:p>
            <a:r>
              <a:rPr lang="en-US" dirty="0" smtClean="0"/>
              <a:t>Saint Joseph’s Health Centre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124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Blood cultures drawn from yesterday positive for GPC in chains</a:t>
            </a:r>
          </a:p>
          <a:p>
            <a:r>
              <a:rPr lang="en-US" dirty="0" smtClean="0"/>
              <a:t>How would you manage this patient beyond going to the OR for debridement?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024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Necrotizing Fasciitis: </a:t>
            </a:r>
            <a:br>
              <a:rPr lang="en-US" dirty="0" smtClean="0"/>
            </a:br>
            <a:r>
              <a:rPr lang="en-US" dirty="0" smtClean="0"/>
              <a:t>Antimicrobial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Type I: Mixed anaerobes and aerobes (think </a:t>
            </a:r>
            <a:r>
              <a:rPr lang="en-US" dirty="0" err="1" smtClean="0"/>
              <a:t>Fourniers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PipTazo</a:t>
            </a:r>
            <a:r>
              <a:rPr lang="en-US" dirty="0" smtClean="0"/>
              <a:t> + Clindamycin +/- </a:t>
            </a:r>
            <a:r>
              <a:rPr lang="en-US" dirty="0" err="1" smtClean="0"/>
              <a:t>Vanco</a:t>
            </a:r>
            <a:endParaRPr lang="en-US" dirty="0" smtClean="0"/>
          </a:p>
          <a:p>
            <a:r>
              <a:rPr lang="en-US" dirty="0" smtClean="0"/>
              <a:t>Type 2: Classically Group A Strep, also Staph </a:t>
            </a:r>
            <a:r>
              <a:rPr lang="en-US" dirty="0" err="1" smtClean="0"/>
              <a:t>aureus</a:t>
            </a:r>
            <a:r>
              <a:rPr lang="en-US" dirty="0" smtClean="0"/>
              <a:t> (including MRSA)</a:t>
            </a:r>
          </a:p>
          <a:p>
            <a:pPr lvl="1"/>
            <a:r>
              <a:rPr lang="en-US" dirty="0" smtClean="0"/>
              <a:t>Ceftriaxone + Clindamycin +/- </a:t>
            </a:r>
            <a:r>
              <a:rPr lang="en-US" dirty="0" err="1" smtClean="0"/>
              <a:t>Vanco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B-lactams don’t work well with dense burden of </a:t>
            </a:r>
            <a:r>
              <a:rPr lang="en-US" dirty="0" err="1" smtClean="0"/>
              <a:t>organsims</a:t>
            </a:r>
            <a:endParaRPr lang="en-US" dirty="0" smtClean="0"/>
          </a:p>
          <a:p>
            <a:pPr lvl="1"/>
            <a:r>
              <a:rPr lang="en-US" dirty="0" smtClean="0"/>
              <a:t>Add Clindamycin (‘Eagle Effect’)</a:t>
            </a:r>
          </a:p>
          <a:p>
            <a:r>
              <a:rPr lang="en-US" dirty="0" smtClean="0"/>
              <a:t>Group A Strep is a toxin-mediated disease</a:t>
            </a:r>
          </a:p>
          <a:p>
            <a:pPr lvl="1"/>
            <a:r>
              <a:rPr lang="en-US" dirty="0" smtClean="0"/>
              <a:t>Add Clindamycin (protein synthesis)</a:t>
            </a:r>
          </a:p>
          <a:p>
            <a:pPr lvl="1"/>
            <a:r>
              <a:rPr lang="en-US" dirty="0" smtClean="0"/>
              <a:t>Consider IVIG (evidence not great)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648559" y="2540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735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Transferred to ICU for supportive care</a:t>
            </a:r>
          </a:p>
          <a:p>
            <a:r>
              <a:rPr lang="en-US" dirty="0" smtClean="0"/>
              <a:t>Started empirically on </a:t>
            </a:r>
            <a:r>
              <a:rPr lang="en-US" dirty="0" err="1" smtClean="0"/>
              <a:t>PipTazo</a:t>
            </a:r>
            <a:r>
              <a:rPr lang="en-US" dirty="0" smtClean="0"/>
              <a:t>/</a:t>
            </a:r>
            <a:r>
              <a:rPr lang="en-US" dirty="0" err="1" smtClean="0"/>
              <a:t>Clinda</a:t>
            </a:r>
            <a:r>
              <a:rPr lang="en-US" dirty="0" smtClean="0"/>
              <a:t>/IVIG</a:t>
            </a:r>
          </a:p>
          <a:p>
            <a:r>
              <a:rPr lang="en-US" dirty="0" smtClean="0"/>
              <a:t>To OR for extensive debridement left leg</a:t>
            </a:r>
          </a:p>
          <a:p>
            <a:r>
              <a:rPr lang="en-US" dirty="0" smtClean="0"/>
              <a:t>Wound/Blood cultures confirmed to be Group A Strep</a:t>
            </a:r>
          </a:p>
          <a:p>
            <a:r>
              <a:rPr lang="en-US" dirty="0" smtClean="0"/>
              <a:t>Antibiotics streamlined to Penicillin G/</a:t>
            </a:r>
            <a:r>
              <a:rPr lang="en-US" dirty="0" err="1" smtClean="0"/>
              <a:t>Clindamcin</a:t>
            </a:r>
            <a:endParaRPr lang="en-US" dirty="0" smtClean="0"/>
          </a:p>
          <a:p>
            <a:r>
              <a:rPr lang="en-US" dirty="0" smtClean="0"/>
              <a:t>Back to OR next day: margins clean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15840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Fasc</a:t>
            </a:r>
            <a:r>
              <a:rPr lang="en-US" dirty="0" smtClean="0"/>
              <a:t>: Follow-up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Patients should return to the OR in 24-48h to to reassess margins for evidence of spread</a:t>
            </a:r>
          </a:p>
          <a:p>
            <a:r>
              <a:rPr lang="en-US" dirty="0" smtClean="0"/>
              <a:t>Wounds often need grafting once clean</a:t>
            </a:r>
          </a:p>
          <a:p>
            <a:r>
              <a:rPr lang="en-US" dirty="0" smtClean="0"/>
              <a:t>Consider diverting colostomy early in patients with </a:t>
            </a:r>
            <a:r>
              <a:rPr lang="en-US" dirty="0" err="1" smtClean="0"/>
              <a:t>Fourniers</a:t>
            </a:r>
            <a:r>
              <a:rPr lang="en-US" dirty="0" smtClean="0"/>
              <a:t> </a:t>
            </a:r>
          </a:p>
          <a:p>
            <a:r>
              <a:rPr lang="en-US" dirty="0" smtClean="0"/>
              <a:t>Post-exposure prophylaxis for close contacts of Group A Strep cases with Keflex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134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Fasc</a:t>
            </a:r>
            <a:r>
              <a:rPr lang="en-US" dirty="0" smtClean="0"/>
              <a:t>: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Pain out of keeping of exam and systemic toxicity</a:t>
            </a:r>
          </a:p>
          <a:p>
            <a:r>
              <a:rPr lang="en-US" dirty="0" smtClean="0"/>
              <a:t>Do not delay surgical exploration to make diagnosis and initiate source control</a:t>
            </a:r>
          </a:p>
          <a:p>
            <a:r>
              <a:rPr lang="en-US" dirty="0" smtClean="0"/>
              <a:t>Antibiotics</a:t>
            </a:r>
          </a:p>
          <a:p>
            <a:pPr lvl="1"/>
            <a:r>
              <a:rPr lang="en-US" dirty="0" smtClean="0"/>
              <a:t>Early and Broad</a:t>
            </a:r>
          </a:p>
          <a:p>
            <a:pPr lvl="1"/>
            <a:r>
              <a:rPr lang="en-US" dirty="0" smtClean="0"/>
              <a:t>Group A Strep causes toxic shock</a:t>
            </a:r>
          </a:p>
          <a:p>
            <a:pPr lvl="2"/>
            <a:r>
              <a:rPr lang="en-US" dirty="0" smtClean="0"/>
              <a:t>Clindamycin +/- IVIG</a:t>
            </a:r>
          </a:p>
          <a:p>
            <a:pPr lvl="2"/>
            <a:r>
              <a:rPr lang="en-US" dirty="0" smtClean="0"/>
              <a:t>Post exposure prophylaxis</a:t>
            </a:r>
          </a:p>
          <a:p>
            <a:r>
              <a:rPr lang="en-US" dirty="0" smtClean="0"/>
              <a:t>Return to the OR early to check margins</a:t>
            </a:r>
          </a:p>
        </p:txBody>
      </p:sp>
    </p:spTree>
    <p:extLst>
      <p:ext uri="{BB962C8B-B14F-4D97-AF65-F5344CB8AC3E}">
        <p14:creationId xmlns:p14="http://schemas.microsoft.com/office/powerpoint/2010/main" val="3196213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30 </a:t>
            </a:r>
            <a:r>
              <a:rPr lang="en-US" dirty="0" err="1" smtClean="0"/>
              <a:t>yo</a:t>
            </a:r>
            <a:r>
              <a:rPr lang="en-US" dirty="0" smtClean="0"/>
              <a:t> female 2 weeks post-partum</a:t>
            </a:r>
          </a:p>
          <a:p>
            <a:r>
              <a:rPr lang="en-US" dirty="0" smtClean="0"/>
              <a:t>Sore throat, chest pain, fever: to ER</a:t>
            </a:r>
          </a:p>
          <a:p>
            <a:r>
              <a:rPr lang="en-US" dirty="0" smtClean="0"/>
              <a:t>?PE: CT Thorax ordered</a:t>
            </a:r>
          </a:p>
          <a:p>
            <a:pPr lvl="1"/>
            <a:r>
              <a:rPr lang="en-US" dirty="0" smtClean="0"/>
              <a:t>Wide mediastinum</a:t>
            </a:r>
          </a:p>
          <a:p>
            <a:pPr lvl="1"/>
            <a:r>
              <a:rPr lang="en-US" dirty="0" smtClean="0"/>
              <a:t>Unusual looking aorta: ?dissection</a:t>
            </a:r>
          </a:p>
          <a:p>
            <a:pPr lvl="1"/>
            <a:r>
              <a:rPr lang="en-US" dirty="0" smtClean="0"/>
              <a:t>Pleural effusions</a:t>
            </a:r>
          </a:p>
          <a:p>
            <a:r>
              <a:rPr lang="en-US" dirty="0" smtClean="0"/>
              <a:t>Blood cultures positive for Group A Strep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What is the ‘danger space’?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049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Odontogenic</a:t>
            </a:r>
            <a:r>
              <a:rPr lang="en-US" dirty="0" smtClean="0"/>
              <a:t> or </a:t>
            </a:r>
            <a:r>
              <a:rPr lang="en-US" dirty="0" err="1" smtClean="0"/>
              <a:t>oropharyngeal</a:t>
            </a:r>
            <a:r>
              <a:rPr lang="en-US" dirty="0" smtClean="0"/>
              <a:t> infections may extend along </a:t>
            </a:r>
            <a:r>
              <a:rPr lang="en-US" dirty="0" err="1" smtClean="0"/>
              <a:t>fascial</a:t>
            </a:r>
            <a:r>
              <a:rPr lang="en-US" dirty="0" smtClean="0"/>
              <a:t> places and are often life threatening</a:t>
            </a:r>
          </a:p>
          <a:p>
            <a:r>
              <a:rPr lang="en-US" dirty="0" smtClean="0"/>
              <a:t>Ludwig’s Angina: sublingual, </a:t>
            </a:r>
            <a:r>
              <a:rPr lang="en-US" dirty="0" err="1" smtClean="0"/>
              <a:t>submaxillary</a:t>
            </a:r>
            <a:r>
              <a:rPr lang="en-US" dirty="0" smtClean="0"/>
              <a:t> and submandibular space</a:t>
            </a:r>
          </a:p>
          <a:p>
            <a:r>
              <a:rPr lang="en-US" dirty="0" err="1" smtClean="0"/>
              <a:t>Lemierre</a:t>
            </a:r>
            <a:r>
              <a:rPr lang="en-US" dirty="0" smtClean="0"/>
              <a:t> Syndrome: </a:t>
            </a:r>
            <a:r>
              <a:rPr lang="en-US" dirty="0" err="1" smtClean="0"/>
              <a:t>infeciton</a:t>
            </a:r>
            <a:r>
              <a:rPr lang="en-US" dirty="0" smtClean="0"/>
              <a:t> of carotid sheath leading to septic thrombophlebitis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Neck Space Infections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467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ervical_fascial_spaces_ed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769" y="9121"/>
            <a:ext cx="5493373" cy="6848879"/>
          </a:xfrm>
          <a:prstGeom prst="rect">
            <a:avLst/>
          </a:prstGeom>
        </p:spPr>
      </p:pic>
      <p:sp>
        <p:nvSpPr>
          <p:cNvPr id="7" name="7-Point Star 6"/>
          <p:cNvSpPr/>
          <p:nvPr/>
        </p:nvSpPr>
        <p:spPr>
          <a:xfrm>
            <a:off x="4593957" y="90200"/>
            <a:ext cx="2242931" cy="1108091"/>
          </a:xfrm>
          <a:prstGeom prst="star7">
            <a:avLst/>
          </a:prstGeom>
          <a:noFill/>
          <a:ln w="76200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476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Danger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Behind retropharyngeal space lies a space that descends directly into the mediastinum</a:t>
            </a:r>
          </a:p>
          <a:p>
            <a:r>
              <a:rPr lang="en-US" dirty="0" smtClean="0"/>
              <a:t>Retropharyngeal infections can quickly spread down by gravity</a:t>
            </a:r>
            <a:r>
              <a:rPr lang="en-US" dirty="0"/>
              <a:t>	</a:t>
            </a:r>
            <a:endParaRPr lang="en-US" dirty="0" smtClean="0"/>
          </a:p>
          <a:p>
            <a:pPr lvl="1"/>
            <a:r>
              <a:rPr lang="en-US" dirty="0" smtClean="0"/>
              <a:t>Necrotizing </a:t>
            </a:r>
            <a:r>
              <a:rPr lang="en-US" dirty="0" err="1" smtClean="0"/>
              <a:t>mediastinitis</a:t>
            </a:r>
            <a:endParaRPr lang="en-US" dirty="0" smtClean="0"/>
          </a:p>
          <a:p>
            <a:pPr lvl="1"/>
            <a:r>
              <a:rPr lang="en-US" dirty="0" smtClean="0"/>
              <a:t>Empyema</a:t>
            </a:r>
          </a:p>
          <a:p>
            <a:pPr lvl="1"/>
            <a:r>
              <a:rPr lang="en-US" dirty="0" err="1" smtClean="0"/>
              <a:t>Tamponade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435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Retropharyngeal Infections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 it cellulitis </a:t>
            </a:r>
            <a:r>
              <a:rPr lang="en-US" dirty="0" err="1" smtClean="0"/>
              <a:t>vs</a:t>
            </a:r>
            <a:r>
              <a:rPr lang="en-US" dirty="0" smtClean="0"/>
              <a:t> abscess</a:t>
            </a:r>
          </a:p>
          <a:p>
            <a:pPr lvl="1"/>
            <a:r>
              <a:rPr lang="en-US" dirty="0" smtClean="0"/>
              <a:t>Cellulitis: no drainage, just antibiotics</a:t>
            </a:r>
          </a:p>
          <a:p>
            <a:pPr lvl="1"/>
            <a:r>
              <a:rPr lang="en-US" dirty="0" smtClean="0"/>
              <a:t>Abscess: Drainage + </a:t>
            </a:r>
            <a:r>
              <a:rPr lang="en-US" dirty="0" err="1" smtClean="0"/>
              <a:t>Abx</a:t>
            </a:r>
            <a:endParaRPr lang="en-US" dirty="0" smtClean="0"/>
          </a:p>
          <a:p>
            <a:pPr lvl="1"/>
            <a:r>
              <a:rPr lang="en-US" dirty="0" smtClean="0"/>
              <a:t>May be difficult to determine by direct visualization, CT helpful (serial scans)</a:t>
            </a:r>
          </a:p>
          <a:p>
            <a:r>
              <a:rPr lang="en-US" dirty="0" smtClean="0"/>
              <a:t>Ceftriaxone/</a:t>
            </a:r>
            <a:r>
              <a:rPr lang="en-US" dirty="0" err="1" smtClean="0"/>
              <a:t>Flagyl</a:t>
            </a:r>
            <a:endParaRPr lang="en-US" dirty="0" smtClean="0"/>
          </a:p>
          <a:p>
            <a:r>
              <a:rPr lang="en-US" dirty="0" smtClean="0"/>
              <a:t>Any evidence of </a:t>
            </a:r>
            <a:r>
              <a:rPr lang="en-US" dirty="0" err="1" smtClean="0"/>
              <a:t>mediastinal</a:t>
            </a:r>
            <a:r>
              <a:rPr lang="en-US" dirty="0" smtClean="0"/>
              <a:t> spread should lead to a surgical intervention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846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Surgical Emergencies in Infectious Diseases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Mark Downing</a:t>
            </a:r>
          </a:p>
          <a:p>
            <a:r>
              <a:rPr lang="en-US" dirty="0" smtClean="0"/>
              <a:t>Infectious Diseases/Antimicrobial Stewardship</a:t>
            </a:r>
          </a:p>
          <a:p>
            <a:r>
              <a:rPr lang="en-US" dirty="0" smtClean="0"/>
              <a:t>Saint Joseph’s Health Centre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945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70 </a:t>
            </a:r>
            <a:r>
              <a:rPr lang="en-US" dirty="0" err="1" smtClean="0"/>
              <a:t>yo</a:t>
            </a:r>
            <a:r>
              <a:rPr lang="en-US" dirty="0" smtClean="0"/>
              <a:t> male w left sided </a:t>
            </a:r>
            <a:r>
              <a:rPr lang="en-US" dirty="0" err="1" smtClean="0"/>
              <a:t>pleuritic</a:t>
            </a:r>
            <a:r>
              <a:rPr lang="en-US" dirty="0" smtClean="0"/>
              <a:t> chest pain, fever</a:t>
            </a:r>
          </a:p>
          <a:p>
            <a:r>
              <a:rPr lang="en-US" dirty="0" err="1" smtClean="0"/>
              <a:t>PMHx</a:t>
            </a:r>
            <a:r>
              <a:rPr lang="en-US" dirty="0" smtClean="0"/>
              <a:t>: CHF, CAD</a:t>
            </a:r>
          </a:p>
          <a:p>
            <a:r>
              <a:rPr lang="en-US" dirty="0" smtClean="0"/>
              <a:t>SpO2 88% in ER on RA</a:t>
            </a:r>
          </a:p>
          <a:p>
            <a:r>
              <a:rPr lang="en-US" dirty="0" smtClean="0"/>
              <a:t>CXR: LLL consolidation/effusion</a:t>
            </a:r>
          </a:p>
          <a:p>
            <a:r>
              <a:rPr lang="en-US" dirty="0" smtClean="0"/>
              <a:t>Rx Ceftriaxone/</a:t>
            </a:r>
            <a:r>
              <a:rPr lang="en-US" dirty="0" err="1" smtClean="0"/>
              <a:t>Azithro</a:t>
            </a:r>
            <a:r>
              <a:rPr lang="en-US" dirty="0" smtClean="0"/>
              <a:t>, IVF x5 days</a:t>
            </a:r>
          </a:p>
          <a:p>
            <a:r>
              <a:rPr lang="en-US" dirty="0" smtClean="0"/>
              <a:t>Remains febrile, hypoxic</a:t>
            </a:r>
          </a:p>
          <a:p>
            <a:r>
              <a:rPr lang="en-US" dirty="0" smtClean="0"/>
              <a:t>Repeat CXR: larger left sided effusion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What do you send the </a:t>
            </a:r>
            <a:r>
              <a:rPr lang="en-US" dirty="0" err="1" smtClean="0"/>
              <a:t>thoracentesis</a:t>
            </a:r>
            <a:r>
              <a:rPr lang="en-US" dirty="0" smtClean="0"/>
              <a:t> for?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972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Parapneumonic</a:t>
            </a:r>
            <a:r>
              <a:rPr lang="en-US" dirty="0" smtClean="0"/>
              <a:t> Effusion </a:t>
            </a:r>
            <a:br>
              <a:rPr lang="en-US" dirty="0" smtClean="0"/>
            </a:br>
            <a:r>
              <a:rPr lang="en-US" dirty="0" err="1" smtClean="0"/>
              <a:t>vs</a:t>
            </a:r>
            <a:r>
              <a:rPr lang="en-US" dirty="0" smtClean="0"/>
              <a:t> Empyema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Parapneumonic</a:t>
            </a:r>
            <a:r>
              <a:rPr lang="en-US" dirty="0" smtClean="0"/>
              <a:t> effusion represents inflammatory fluid in pleural space</a:t>
            </a:r>
          </a:p>
          <a:p>
            <a:pPr lvl="1"/>
            <a:r>
              <a:rPr lang="en-US" dirty="0" smtClean="0"/>
              <a:t>Cultures negative</a:t>
            </a:r>
          </a:p>
          <a:p>
            <a:pPr lvl="1"/>
            <a:r>
              <a:rPr lang="en-US" dirty="0" smtClean="0"/>
              <a:t>Often responds to antibiotics alone</a:t>
            </a:r>
          </a:p>
          <a:p>
            <a:r>
              <a:rPr lang="en-US" dirty="0" smtClean="0"/>
              <a:t>Empyema represents actual infection in pleural space</a:t>
            </a:r>
          </a:p>
          <a:p>
            <a:pPr lvl="1"/>
            <a:r>
              <a:rPr lang="en-US" dirty="0" smtClean="0"/>
              <a:t>Cultures positive unless on antibiotics or atypical organism</a:t>
            </a:r>
          </a:p>
          <a:p>
            <a:pPr lvl="1"/>
            <a:r>
              <a:rPr lang="en-US" dirty="0" smtClean="0"/>
              <a:t>Needs drainage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66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“Do Not Let the Sun Set on </a:t>
            </a:r>
            <a:r>
              <a:rPr lang="en-US" dirty="0" err="1" smtClean="0"/>
              <a:t>Emypema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Thoracentesis</a:t>
            </a:r>
            <a:r>
              <a:rPr lang="en-US" dirty="0" smtClean="0"/>
              <a:t> diagnostic test of choice</a:t>
            </a:r>
          </a:p>
          <a:p>
            <a:pPr lvl="1"/>
            <a:r>
              <a:rPr lang="en-US" dirty="0" smtClean="0"/>
              <a:t>pH &lt;7.2 highly suggestive</a:t>
            </a:r>
          </a:p>
          <a:p>
            <a:pPr lvl="1"/>
            <a:r>
              <a:rPr lang="en-US" dirty="0" smtClean="0"/>
              <a:t>Light’s criteria</a:t>
            </a:r>
          </a:p>
          <a:p>
            <a:pPr lvl="2"/>
            <a:r>
              <a:rPr lang="en-US" dirty="0" smtClean="0"/>
              <a:t>Pleural Protein/Serum protein &gt; 0.5</a:t>
            </a:r>
          </a:p>
          <a:p>
            <a:pPr lvl="2"/>
            <a:r>
              <a:rPr lang="en-US" dirty="0" smtClean="0"/>
              <a:t>Pleural LDH/Serum LDH &gt;0.6</a:t>
            </a:r>
          </a:p>
          <a:p>
            <a:pPr lvl="1"/>
            <a:r>
              <a:rPr lang="en-US" dirty="0" smtClean="0"/>
              <a:t>Cultures: positive unless on antibiotics or atypical</a:t>
            </a:r>
          </a:p>
          <a:p>
            <a:r>
              <a:rPr lang="en-US" dirty="0" smtClean="0"/>
              <a:t>CT Thorax w contrast useful diagnostic test: pleural enhancement strongly suggests empyema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659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Empyema: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Antibiotics</a:t>
            </a:r>
          </a:p>
          <a:p>
            <a:pPr lvl="1"/>
            <a:r>
              <a:rPr lang="en-US" dirty="0" smtClean="0"/>
              <a:t>Direct at Strep </a:t>
            </a:r>
            <a:r>
              <a:rPr lang="en-US" dirty="0" err="1" smtClean="0"/>
              <a:t>pneumo</a:t>
            </a:r>
            <a:r>
              <a:rPr lang="en-US" dirty="0" smtClean="0"/>
              <a:t>/Staph </a:t>
            </a:r>
            <a:r>
              <a:rPr lang="en-US" dirty="0" err="1" smtClean="0"/>
              <a:t>aureus</a:t>
            </a:r>
            <a:r>
              <a:rPr lang="en-US" dirty="0" smtClean="0"/>
              <a:t>/Anaerobes</a:t>
            </a:r>
          </a:p>
          <a:p>
            <a:pPr lvl="1"/>
            <a:r>
              <a:rPr lang="en-US" dirty="0" smtClean="0"/>
              <a:t>Ceftriaxone/</a:t>
            </a:r>
            <a:r>
              <a:rPr lang="en-US" dirty="0" err="1" smtClean="0"/>
              <a:t>Flagyl</a:t>
            </a:r>
            <a:endParaRPr lang="en-US" dirty="0" smtClean="0"/>
          </a:p>
          <a:p>
            <a:pPr lvl="1"/>
            <a:r>
              <a:rPr lang="en-US" dirty="0" smtClean="0"/>
              <a:t>Taylor to cultures</a:t>
            </a:r>
          </a:p>
          <a:p>
            <a:pPr lvl="1"/>
            <a:r>
              <a:rPr lang="en-US" dirty="0" smtClean="0"/>
              <a:t>Continue until radiographic/clinical resolution</a:t>
            </a:r>
          </a:p>
          <a:p>
            <a:r>
              <a:rPr lang="en-US" dirty="0" smtClean="0"/>
              <a:t>Drainage almost always necessary</a:t>
            </a:r>
          </a:p>
          <a:p>
            <a:pPr lvl="1"/>
            <a:r>
              <a:rPr lang="en-US" dirty="0" smtClean="0"/>
              <a:t>Chest tube drainage sufficient in 2/3 patients</a:t>
            </a:r>
          </a:p>
          <a:p>
            <a:r>
              <a:rPr lang="en-US" dirty="0" err="1" smtClean="0"/>
              <a:t>Fibrinolytic</a:t>
            </a:r>
            <a:r>
              <a:rPr lang="en-US" dirty="0" smtClean="0"/>
              <a:t> therapy for </a:t>
            </a:r>
            <a:r>
              <a:rPr lang="en-US" dirty="0" err="1" smtClean="0"/>
              <a:t>loculated</a:t>
            </a:r>
            <a:r>
              <a:rPr lang="en-US" dirty="0" smtClean="0"/>
              <a:t> effusions</a:t>
            </a:r>
          </a:p>
          <a:p>
            <a:r>
              <a:rPr lang="en-US" dirty="0" smtClean="0"/>
              <a:t>VATS/Thoracotomy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091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#4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50 </a:t>
            </a:r>
            <a:r>
              <a:rPr lang="en-US" dirty="0" err="1" smtClean="0"/>
              <a:t>yo</a:t>
            </a:r>
            <a:r>
              <a:rPr lang="en-US" dirty="0" smtClean="0"/>
              <a:t> female, IV drug user</a:t>
            </a:r>
          </a:p>
          <a:p>
            <a:r>
              <a:rPr lang="en-US" dirty="0" smtClean="0"/>
              <a:t>To ER with fever, severe back pain x 5 days</a:t>
            </a:r>
          </a:p>
          <a:p>
            <a:r>
              <a:rPr lang="en-US" dirty="0" smtClean="0"/>
              <a:t>No numbness, weakness, bowel/bladder dysfunction</a:t>
            </a:r>
          </a:p>
          <a:p>
            <a:r>
              <a:rPr lang="en-US" dirty="0" smtClean="0"/>
              <a:t>III/VI Systolic Ejection Murmur</a:t>
            </a:r>
          </a:p>
          <a:p>
            <a:r>
              <a:rPr lang="en-US" dirty="0" smtClean="0"/>
              <a:t>MRI Spine Done: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274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#4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7" t="18188" r="12708"/>
          <a:stretch/>
        </p:blipFill>
        <p:spPr>
          <a:xfrm>
            <a:off x="919017" y="1185107"/>
            <a:ext cx="7139709" cy="538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318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#4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MRI Spine: Extensive epidural abscess C5-L2, mild cord compression but no cord enhancement</a:t>
            </a:r>
          </a:p>
          <a:p>
            <a:r>
              <a:rPr lang="en-US" dirty="0" smtClean="0"/>
              <a:t>Does this patient need urgent surgical decompression?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65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Spinal Epidural Abscess</a:t>
            </a:r>
            <a:endParaRPr lang="en-US" dirty="0"/>
          </a:p>
        </p:txBody>
      </p:sp>
      <p:pic>
        <p:nvPicPr>
          <p:cNvPr id="6" name="Picture 5" descr="Transverse_of_vertebral_bo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167" y="1417638"/>
            <a:ext cx="6197600" cy="4991100"/>
          </a:xfrm>
          <a:prstGeom prst="rect">
            <a:avLst/>
          </a:prstGeom>
        </p:spPr>
      </p:pic>
      <p:sp>
        <p:nvSpPr>
          <p:cNvPr id="7" name="7-Point Star 6"/>
          <p:cNvSpPr/>
          <p:nvPr/>
        </p:nvSpPr>
        <p:spPr>
          <a:xfrm>
            <a:off x="1270094" y="3432378"/>
            <a:ext cx="1405210" cy="1270251"/>
          </a:xfrm>
          <a:prstGeom prst="star7">
            <a:avLst/>
          </a:prstGeom>
          <a:noFill/>
          <a:ln w="76200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12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Spinal Epidural Abscess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often begins as </a:t>
            </a:r>
            <a:r>
              <a:rPr lang="en-US" dirty="0" err="1" smtClean="0"/>
              <a:t>discitis</a:t>
            </a:r>
            <a:r>
              <a:rPr lang="en-US" dirty="0" smtClean="0"/>
              <a:t> at focal level</a:t>
            </a:r>
          </a:p>
          <a:p>
            <a:r>
              <a:rPr lang="en-US" dirty="0" smtClean="0"/>
              <a:t>Once infection spreads to epidural space can spread longitudinally</a:t>
            </a:r>
          </a:p>
          <a:p>
            <a:r>
              <a:rPr lang="en-US" dirty="0" smtClean="0"/>
              <a:t>&gt;50% caused by Staph </a:t>
            </a:r>
            <a:r>
              <a:rPr lang="en-US" dirty="0" err="1" smtClean="0"/>
              <a:t>aureus</a:t>
            </a:r>
            <a:endParaRPr lang="en-US" dirty="0"/>
          </a:p>
          <a:p>
            <a:pPr lvl="1"/>
            <a:r>
              <a:rPr lang="en-US" dirty="0" smtClean="0"/>
              <a:t>GNB, Strep, anaerobes</a:t>
            </a:r>
          </a:p>
          <a:p>
            <a:pPr lvl="1"/>
            <a:r>
              <a:rPr lang="en-US" dirty="0" smtClean="0"/>
              <a:t>Ceftriaxone +/- </a:t>
            </a:r>
            <a:r>
              <a:rPr lang="en-US" dirty="0" err="1" smtClean="0"/>
              <a:t>Vanco</a:t>
            </a:r>
            <a:r>
              <a:rPr lang="en-US" dirty="0" smtClean="0"/>
              <a:t> +/- </a:t>
            </a:r>
            <a:r>
              <a:rPr lang="en-US" dirty="0" err="1" smtClean="0"/>
              <a:t>Flagyl</a:t>
            </a:r>
            <a:endParaRPr lang="en-US" dirty="0" smtClean="0"/>
          </a:p>
          <a:p>
            <a:r>
              <a:rPr lang="en-US" dirty="0" smtClean="0"/>
              <a:t>MRI test of choice </a:t>
            </a:r>
          </a:p>
          <a:p>
            <a:pPr lvl="1"/>
            <a:r>
              <a:rPr lang="en-US" dirty="0" smtClean="0"/>
              <a:t>Better for soft tissues and spinal cord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834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Spinal Epidural Abscess:</a:t>
            </a:r>
            <a:br>
              <a:rPr lang="en-US" dirty="0" smtClean="0"/>
            </a:br>
            <a:r>
              <a:rPr lang="en-US" dirty="0" smtClean="0"/>
              <a:t>Surgical Indications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Neurological exam is key</a:t>
            </a:r>
          </a:p>
          <a:p>
            <a:pPr lvl="1"/>
            <a:r>
              <a:rPr lang="en-US" dirty="0" smtClean="0"/>
              <a:t>Numbness/Weakness?</a:t>
            </a:r>
          </a:p>
          <a:p>
            <a:pPr lvl="1"/>
            <a:r>
              <a:rPr lang="en-US" dirty="0" smtClean="0"/>
              <a:t>Bowel/Bladder dysfunction?</a:t>
            </a:r>
          </a:p>
          <a:p>
            <a:r>
              <a:rPr lang="en-US" b="1" dirty="0" smtClean="0"/>
              <a:t>Neurologic dysfunction (myelopathy) is main indication for emergent decompression</a:t>
            </a:r>
          </a:p>
          <a:p>
            <a:r>
              <a:rPr lang="en-US" dirty="0" smtClean="0"/>
              <a:t>Pain alone not an indication</a:t>
            </a:r>
          </a:p>
          <a:p>
            <a:r>
              <a:rPr lang="en-US" dirty="0" smtClean="0"/>
              <a:t>If paralysis &gt;36-72h, surgery unlikely to be of benefit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30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 am not a surgeon</a:t>
            </a:r>
          </a:p>
          <a:p>
            <a:pPr lvl="1"/>
            <a:r>
              <a:rPr lang="en-US" dirty="0" smtClean="0"/>
              <a:t>I have not written your exam</a:t>
            </a:r>
          </a:p>
          <a:p>
            <a:pPr lvl="1"/>
            <a:r>
              <a:rPr lang="en-US" dirty="0" smtClean="0"/>
              <a:t>I have written two other Royal College exams</a:t>
            </a:r>
          </a:p>
          <a:p>
            <a:pPr lvl="1"/>
            <a:r>
              <a:rPr lang="en-US" dirty="0" smtClean="0"/>
              <a:t>They love cases where ID and Surgery meet</a:t>
            </a:r>
          </a:p>
          <a:p>
            <a:endParaRPr lang="en-US" dirty="0"/>
          </a:p>
          <a:p>
            <a:r>
              <a:rPr lang="en-US" dirty="0" smtClean="0"/>
              <a:t>This is meant to be interactive</a:t>
            </a:r>
          </a:p>
          <a:p>
            <a:pPr lvl="1"/>
            <a:r>
              <a:rPr lang="en-US" dirty="0" smtClean="0"/>
              <a:t>Participation encouraged</a:t>
            </a:r>
          </a:p>
          <a:p>
            <a:pPr lvl="1"/>
            <a:r>
              <a:rPr lang="en-US" dirty="0" smtClean="0"/>
              <a:t>I will not pick on you (even though Blitz said I could)</a:t>
            </a:r>
          </a:p>
        </p:txBody>
      </p:sp>
    </p:spTree>
    <p:extLst>
      <p:ext uri="{BB962C8B-B14F-4D97-AF65-F5344CB8AC3E}">
        <p14:creationId xmlns:p14="http://schemas.microsoft.com/office/powerpoint/2010/main" val="4230494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#5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60 </a:t>
            </a:r>
            <a:r>
              <a:rPr lang="en-US" dirty="0" err="1" smtClean="0"/>
              <a:t>yo</a:t>
            </a:r>
            <a:r>
              <a:rPr lang="en-US" dirty="0" smtClean="0"/>
              <a:t> male prolonged ICU stay for pancreatitis</a:t>
            </a:r>
          </a:p>
          <a:p>
            <a:r>
              <a:rPr lang="en-US" dirty="0" smtClean="0"/>
              <a:t>Now on TPN</a:t>
            </a:r>
          </a:p>
          <a:p>
            <a:r>
              <a:rPr lang="en-US" dirty="0" smtClean="0"/>
              <a:t>Fever- Blood cultures positive for Candida </a:t>
            </a:r>
            <a:r>
              <a:rPr lang="en-US" dirty="0" err="1" smtClean="0"/>
              <a:t>albicans</a:t>
            </a:r>
            <a:r>
              <a:rPr lang="en-US" dirty="0" smtClean="0"/>
              <a:t> x 1</a:t>
            </a:r>
          </a:p>
          <a:p>
            <a:r>
              <a:rPr lang="en-US" dirty="0" smtClean="0"/>
              <a:t>Started on Fluconazole, central line D/</a:t>
            </a:r>
            <a:r>
              <a:rPr lang="en-US" dirty="0" err="1" smtClean="0"/>
              <a:t>Ced</a:t>
            </a:r>
            <a:endParaRPr lang="en-US" dirty="0" smtClean="0"/>
          </a:p>
          <a:p>
            <a:r>
              <a:rPr lang="en-US" dirty="0" smtClean="0"/>
              <a:t>Repeat blood cultures negative, fever resolved</a:t>
            </a:r>
          </a:p>
          <a:p>
            <a:endParaRPr lang="en-US" dirty="0"/>
          </a:p>
          <a:p>
            <a:r>
              <a:rPr lang="en-US" dirty="0" smtClean="0"/>
              <a:t>Any other investigations that need to be done?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609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Candida </a:t>
            </a:r>
            <a:r>
              <a:rPr lang="en-US" dirty="0" err="1" smtClean="0"/>
              <a:t>Endopthalmitis</a:t>
            </a:r>
            <a:endParaRPr lang="en-US" dirty="0"/>
          </a:p>
        </p:txBody>
      </p:sp>
      <p:pic>
        <p:nvPicPr>
          <p:cNvPr id="5" name="Picture 4" descr="Eye_anatomy_in_cross_secti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7381"/>
            <a:ext cx="6021919" cy="574061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918236" y="4459389"/>
            <a:ext cx="1103683" cy="972958"/>
          </a:xfrm>
          <a:prstGeom prst="ellipse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6" idx="5"/>
          </p:cNvCxnSpPr>
          <p:nvPr/>
        </p:nvCxnSpPr>
        <p:spPr>
          <a:xfrm>
            <a:off x="5860288" y="5289861"/>
            <a:ext cx="436135" cy="786620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21919" y="6076481"/>
            <a:ext cx="256392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Chorioretinitis</a:t>
            </a:r>
            <a:endParaRPr lang="en-US" sz="3200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999444" y="2324288"/>
            <a:ext cx="2296979" cy="1648622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296423" y="1981983"/>
            <a:ext cx="127550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Vitritis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91420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Candida </a:t>
            </a:r>
            <a:r>
              <a:rPr lang="en-US" dirty="0" err="1" smtClean="0"/>
              <a:t>Endopthalmitis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~10% of patients with </a:t>
            </a:r>
            <a:r>
              <a:rPr lang="en-US" dirty="0" err="1"/>
              <a:t>c</a:t>
            </a:r>
            <a:r>
              <a:rPr lang="en-US" dirty="0" err="1" smtClean="0"/>
              <a:t>andidemia</a:t>
            </a:r>
            <a:r>
              <a:rPr lang="en-US" dirty="0" smtClean="0"/>
              <a:t> will have ocular involvement</a:t>
            </a:r>
          </a:p>
          <a:p>
            <a:r>
              <a:rPr lang="en-US" dirty="0" smtClean="0"/>
              <a:t>Some may be asymptomatic</a:t>
            </a:r>
          </a:p>
          <a:p>
            <a:r>
              <a:rPr lang="en-US" dirty="0" smtClean="0"/>
              <a:t>Antifungals do not penetrate well into vitreous chamber</a:t>
            </a:r>
          </a:p>
          <a:p>
            <a:r>
              <a:rPr lang="en-US" b="1" dirty="0" smtClean="0"/>
              <a:t>Every patient with </a:t>
            </a:r>
            <a:r>
              <a:rPr lang="en-US" b="1" dirty="0" err="1" smtClean="0"/>
              <a:t>candidemia</a:t>
            </a:r>
            <a:r>
              <a:rPr lang="en-US" b="1" dirty="0" smtClean="0"/>
              <a:t> should have a dilated </a:t>
            </a:r>
            <a:r>
              <a:rPr lang="en-US" b="1" dirty="0" err="1" smtClean="0"/>
              <a:t>fundoscopic</a:t>
            </a:r>
            <a:r>
              <a:rPr lang="en-US" b="1" dirty="0" smtClean="0"/>
              <a:t> exam</a:t>
            </a:r>
          </a:p>
          <a:p>
            <a:r>
              <a:rPr lang="en-US" dirty="0" err="1" smtClean="0"/>
              <a:t>Chorioretinitis</a:t>
            </a:r>
            <a:r>
              <a:rPr lang="en-US" dirty="0" smtClean="0"/>
              <a:t>: systemic antifungals</a:t>
            </a:r>
          </a:p>
          <a:p>
            <a:r>
              <a:rPr lang="en-US" dirty="0" err="1" smtClean="0"/>
              <a:t>Vitritis</a:t>
            </a:r>
            <a:r>
              <a:rPr lang="en-US" dirty="0" smtClean="0"/>
              <a:t>: systemic antifungals + </a:t>
            </a:r>
            <a:r>
              <a:rPr lang="en-US" dirty="0" err="1" smtClean="0"/>
              <a:t>intravitreal</a:t>
            </a:r>
            <a:r>
              <a:rPr lang="en-US" dirty="0" smtClean="0"/>
              <a:t> antifungals +/- </a:t>
            </a:r>
            <a:r>
              <a:rPr lang="en-US" dirty="0" err="1" smtClean="0"/>
              <a:t>vitrectomy</a:t>
            </a:r>
            <a:endParaRPr lang="en-US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19608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#6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50 </a:t>
            </a:r>
            <a:r>
              <a:rPr lang="en-US" dirty="0" err="1" smtClean="0"/>
              <a:t>yo</a:t>
            </a:r>
            <a:r>
              <a:rPr lang="en-US" dirty="0" smtClean="0"/>
              <a:t> male admitted with fever, </a:t>
            </a:r>
            <a:r>
              <a:rPr lang="en-US" dirty="0" err="1" smtClean="0"/>
              <a:t>myalgias</a:t>
            </a:r>
            <a:endParaRPr lang="en-US" dirty="0" smtClean="0"/>
          </a:p>
          <a:p>
            <a:r>
              <a:rPr lang="en-US" dirty="0" smtClean="0"/>
              <a:t>Blood cultures 6/6 positive MSSA</a:t>
            </a:r>
          </a:p>
          <a:p>
            <a:r>
              <a:rPr lang="en-US" dirty="0" smtClean="0"/>
              <a:t>TEE: 1.2 cm veg on AV, severe AR</a:t>
            </a:r>
          </a:p>
          <a:p>
            <a:r>
              <a:rPr lang="en-US" dirty="0" smtClean="0"/>
              <a:t>Started on IV </a:t>
            </a:r>
            <a:r>
              <a:rPr lang="en-US" dirty="0" err="1" smtClean="0"/>
              <a:t>Cloxacillin</a:t>
            </a:r>
            <a:endParaRPr lang="en-US" dirty="0" smtClean="0"/>
          </a:p>
          <a:p>
            <a:r>
              <a:rPr lang="en-US" dirty="0" smtClean="0"/>
              <a:t>Progressive SOB, hypoxia</a:t>
            </a:r>
          </a:p>
          <a:p>
            <a:r>
              <a:rPr lang="en-US" dirty="0" smtClean="0"/>
              <a:t>CXR: Pulmonary Edema</a:t>
            </a:r>
          </a:p>
          <a:p>
            <a:endParaRPr lang="en-US" dirty="0"/>
          </a:p>
          <a:p>
            <a:r>
              <a:rPr lang="en-US" dirty="0" smtClean="0"/>
              <a:t>What are the surgical indications for infective endocarditis?</a:t>
            </a:r>
          </a:p>
        </p:txBody>
      </p:sp>
    </p:spTree>
    <p:extLst>
      <p:ext uri="{BB962C8B-B14F-4D97-AF65-F5344CB8AC3E}">
        <p14:creationId xmlns:p14="http://schemas.microsoft.com/office/powerpoint/2010/main" val="3878197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Infective Endocarditis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Classify based on organism, most important prognostic factor</a:t>
            </a:r>
          </a:p>
          <a:p>
            <a:pPr lvl="1"/>
            <a:r>
              <a:rPr lang="en-US" dirty="0" err="1" smtClean="0"/>
              <a:t>Eg</a:t>
            </a:r>
            <a:r>
              <a:rPr lang="en-US" dirty="0" smtClean="0"/>
              <a:t> MSSA AV IE</a:t>
            </a:r>
          </a:p>
          <a:p>
            <a:r>
              <a:rPr lang="en-US" dirty="0" smtClean="0"/>
              <a:t>Also need to consider</a:t>
            </a:r>
          </a:p>
          <a:p>
            <a:pPr lvl="1"/>
            <a:r>
              <a:rPr lang="en-US" dirty="0" smtClean="0"/>
              <a:t>Native </a:t>
            </a:r>
            <a:r>
              <a:rPr lang="en-US" dirty="0" err="1" smtClean="0"/>
              <a:t>vs</a:t>
            </a:r>
            <a:r>
              <a:rPr lang="en-US" dirty="0" smtClean="0"/>
              <a:t> Prosthetic valve</a:t>
            </a:r>
          </a:p>
          <a:p>
            <a:pPr lvl="1"/>
            <a:r>
              <a:rPr lang="en-US" dirty="0" smtClean="0"/>
              <a:t>Right </a:t>
            </a:r>
            <a:r>
              <a:rPr lang="en-US" dirty="0" err="1" smtClean="0"/>
              <a:t>vs</a:t>
            </a:r>
            <a:r>
              <a:rPr lang="en-US" dirty="0" smtClean="0"/>
              <a:t> Left sided </a:t>
            </a:r>
          </a:p>
          <a:p>
            <a:r>
              <a:rPr lang="en-US" dirty="0" smtClean="0"/>
              <a:t>Diagnosis based primarily on </a:t>
            </a:r>
          </a:p>
          <a:p>
            <a:pPr lvl="1"/>
            <a:r>
              <a:rPr lang="en-US" dirty="0" smtClean="0"/>
              <a:t>Multiple positive blood cultures over time</a:t>
            </a:r>
          </a:p>
          <a:p>
            <a:pPr lvl="1"/>
            <a:r>
              <a:rPr lang="en-US" dirty="0" smtClean="0"/>
              <a:t>Vegetation on echocardiogram</a:t>
            </a:r>
          </a:p>
          <a:p>
            <a:r>
              <a:rPr lang="en-US" dirty="0" smtClean="0"/>
              <a:t>Antibiotics cornerstone of therapy +/- surgery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734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Surgical Indications for 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Antimicrobial failure</a:t>
            </a:r>
          </a:p>
          <a:p>
            <a:pPr lvl="1"/>
            <a:r>
              <a:rPr lang="en-US" dirty="0" smtClean="0"/>
              <a:t>+ Blood </a:t>
            </a:r>
            <a:r>
              <a:rPr lang="en-US" dirty="0" err="1" smtClean="0"/>
              <a:t>Cx</a:t>
            </a:r>
            <a:r>
              <a:rPr lang="en-US" dirty="0" smtClean="0"/>
              <a:t> &gt;1 week on therapy</a:t>
            </a:r>
            <a:endParaRPr lang="en-US" dirty="0"/>
          </a:p>
          <a:p>
            <a:r>
              <a:rPr lang="en-US" b="1" dirty="0" smtClean="0"/>
              <a:t>Significant </a:t>
            </a:r>
            <a:r>
              <a:rPr lang="en-US" b="1" dirty="0" err="1" smtClean="0"/>
              <a:t>valvular</a:t>
            </a:r>
            <a:r>
              <a:rPr lang="en-US" b="1" dirty="0" smtClean="0"/>
              <a:t> dysfunction leading to CHF</a:t>
            </a:r>
          </a:p>
          <a:p>
            <a:r>
              <a:rPr lang="en-US" dirty="0" smtClean="0"/>
              <a:t>More than one serious </a:t>
            </a:r>
            <a:r>
              <a:rPr lang="en-US" dirty="0" err="1" smtClean="0"/>
              <a:t>emoblic</a:t>
            </a:r>
            <a:r>
              <a:rPr lang="en-US" dirty="0" smtClean="0"/>
              <a:t> episode</a:t>
            </a:r>
          </a:p>
          <a:p>
            <a:r>
              <a:rPr lang="en-US" dirty="0" smtClean="0"/>
              <a:t>Pathogen resistant to antimicrobials </a:t>
            </a:r>
          </a:p>
          <a:p>
            <a:pPr lvl="1"/>
            <a:r>
              <a:rPr lang="en-US" dirty="0" err="1" smtClean="0"/>
              <a:t>Eg</a:t>
            </a:r>
            <a:r>
              <a:rPr lang="en-US" dirty="0" smtClean="0"/>
              <a:t>. All fungi</a:t>
            </a:r>
          </a:p>
          <a:p>
            <a:r>
              <a:rPr lang="en-US" dirty="0" smtClean="0"/>
              <a:t>Local </a:t>
            </a:r>
            <a:r>
              <a:rPr lang="en-US" dirty="0" err="1" smtClean="0"/>
              <a:t>suppurative</a:t>
            </a:r>
            <a:r>
              <a:rPr lang="en-US" dirty="0" smtClean="0"/>
              <a:t> complications (abscess)</a:t>
            </a:r>
          </a:p>
          <a:p>
            <a:r>
              <a:rPr lang="en-US" dirty="0" err="1" smtClean="0"/>
              <a:t>Vegatation</a:t>
            </a:r>
            <a:r>
              <a:rPr lang="en-US" dirty="0" smtClean="0"/>
              <a:t> &gt;1 cm</a:t>
            </a:r>
          </a:p>
        </p:txBody>
      </p:sp>
    </p:spTree>
    <p:extLst>
      <p:ext uri="{BB962C8B-B14F-4D97-AF65-F5344CB8AC3E}">
        <p14:creationId xmlns:p14="http://schemas.microsoft.com/office/powerpoint/2010/main" val="3928950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34317"/>
            <a:ext cx="8229600" cy="280189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RCT of surgery within 48h </a:t>
            </a:r>
            <a:r>
              <a:rPr lang="en-US" dirty="0" err="1" smtClean="0"/>
              <a:t>vs</a:t>
            </a:r>
            <a:r>
              <a:rPr lang="en-US" dirty="0" smtClean="0"/>
              <a:t> standard care</a:t>
            </a:r>
          </a:p>
          <a:p>
            <a:r>
              <a:rPr lang="en-US" dirty="0" smtClean="0"/>
              <a:t>Patients with left sided endocarditis, severe </a:t>
            </a:r>
            <a:r>
              <a:rPr lang="en-US" dirty="0" err="1" smtClean="0"/>
              <a:t>valvular</a:t>
            </a:r>
            <a:r>
              <a:rPr lang="en-US" dirty="0" smtClean="0"/>
              <a:t> dysfunction and vegetation &gt;1 cm</a:t>
            </a:r>
          </a:p>
          <a:p>
            <a:r>
              <a:rPr lang="en-US" dirty="0" err="1" smtClean="0"/>
              <a:t>Pts</a:t>
            </a:r>
            <a:r>
              <a:rPr lang="en-US" dirty="0" smtClean="0"/>
              <a:t> excluded if already had indication for urgent surgery or large ischemic/hemorrhagic stroke</a:t>
            </a:r>
          </a:p>
          <a:p>
            <a:r>
              <a:rPr lang="en-US" dirty="0" smtClean="0"/>
              <a:t>Composite outcome of death, </a:t>
            </a:r>
            <a:r>
              <a:rPr lang="en-US" dirty="0" err="1" smtClean="0"/>
              <a:t>emolic</a:t>
            </a:r>
            <a:r>
              <a:rPr lang="en-US" dirty="0" smtClean="0"/>
              <a:t> event, </a:t>
            </a:r>
            <a:r>
              <a:rPr lang="en-US" dirty="0" err="1" smtClean="0"/>
              <a:t>reoccurence</a:t>
            </a:r>
            <a:r>
              <a:rPr lang="en-US" dirty="0" smtClean="0"/>
              <a:t> of IE or hospitalization for CHF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0017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6236826"/>
            <a:ext cx="56388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95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0"/>
            <a:ext cx="74649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225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400" y="0"/>
            <a:ext cx="7053385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43071" y="2675633"/>
            <a:ext cx="6851714" cy="999985"/>
          </a:xfrm>
          <a:prstGeom prst="rect">
            <a:avLst/>
          </a:prstGeom>
          <a:noFill/>
          <a:ln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237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#5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While awaiting transfer for Cardiac Surgery assessment, patient develops slurred speech and right sided weakness</a:t>
            </a:r>
          </a:p>
          <a:p>
            <a:r>
              <a:rPr lang="en-US" dirty="0" smtClean="0"/>
              <a:t>CT Head shows new left hemispheric septic emboli</a:t>
            </a:r>
          </a:p>
          <a:p>
            <a:r>
              <a:rPr lang="en-US" dirty="0" smtClean="0"/>
              <a:t>Can this patient still go for surgery?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482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Go through common questions related to ‘Surgical Emergencies’ in Infectious Diseases using cases</a:t>
            </a:r>
          </a:p>
          <a:p>
            <a:pPr lvl="1"/>
            <a:r>
              <a:rPr lang="en-US" dirty="0" smtClean="0"/>
              <a:t>Necrotizing Fasciitis</a:t>
            </a:r>
          </a:p>
          <a:p>
            <a:pPr lvl="1"/>
            <a:r>
              <a:rPr lang="en-US" dirty="0" smtClean="0"/>
              <a:t>Deep Neck Space infections</a:t>
            </a:r>
          </a:p>
          <a:p>
            <a:pPr lvl="1"/>
            <a:r>
              <a:rPr lang="en-US" dirty="0" smtClean="0"/>
              <a:t>Empyema</a:t>
            </a:r>
          </a:p>
          <a:p>
            <a:pPr lvl="1"/>
            <a:r>
              <a:rPr lang="en-US" dirty="0" smtClean="0"/>
              <a:t>Spinal Epidural Abscess</a:t>
            </a:r>
          </a:p>
          <a:p>
            <a:pPr lvl="1"/>
            <a:r>
              <a:rPr lang="en-US" dirty="0" err="1" smtClean="0"/>
              <a:t>Endopthalmitis</a:t>
            </a:r>
            <a:endParaRPr lang="en-US" dirty="0" smtClean="0"/>
          </a:p>
          <a:p>
            <a:pPr lvl="1"/>
            <a:r>
              <a:rPr lang="en-US" dirty="0" smtClean="0"/>
              <a:t>Endocarditis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err="1" smtClean="0"/>
              <a:t>Ie</a:t>
            </a:r>
            <a:r>
              <a:rPr lang="en-US" dirty="0" smtClean="0"/>
              <a:t> When are antibiotics not enough and patient needs source control</a:t>
            </a:r>
          </a:p>
        </p:txBody>
      </p:sp>
    </p:spTree>
    <p:extLst>
      <p:ext uri="{BB962C8B-B14F-4D97-AF65-F5344CB8AC3E}">
        <p14:creationId xmlns:p14="http://schemas.microsoft.com/office/powerpoint/2010/main" val="3450627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9588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6200" y="6491201"/>
            <a:ext cx="3987800" cy="292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58809"/>
            <a:ext cx="9144000" cy="440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899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Timing of Cardiac Surgery in IE patients with Stroke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21580"/>
            <a:ext cx="8229600" cy="3504583"/>
          </a:xfrm>
        </p:spPr>
        <p:txBody>
          <a:bodyPr/>
          <a:lstStyle/>
          <a:p>
            <a:r>
              <a:rPr lang="en-US" dirty="0" smtClean="0"/>
              <a:t>Mild ischemic stroke: no delay needed</a:t>
            </a:r>
          </a:p>
          <a:p>
            <a:pPr lvl="1"/>
            <a:r>
              <a:rPr lang="en-US" dirty="0" smtClean="0"/>
              <a:t>TIA or &lt;30% of one brain lobe</a:t>
            </a:r>
          </a:p>
          <a:p>
            <a:r>
              <a:rPr lang="en-US" dirty="0" smtClean="0"/>
              <a:t>Mod-Severe ischemic stroke: &gt;2 weeks</a:t>
            </a:r>
          </a:p>
          <a:p>
            <a:r>
              <a:rPr lang="en-US" dirty="0" smtClean="0"/>
              <a:t>Hemorrhagic stroke: &gt;4 weeks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722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Necrotizing Fasciitis</a:t>
            </a:r>
          </a:p>
          <a:p>
            <a:pPr lvl="1"/>
            <a:r>
              <a:rPr lang="en-US" dirty="0" smtClean="0"/>
              <a:t>Pain out of keeping of exam and systemic toxicity</a:t>
            </a:r>
          </a:p>
          <a:p>
            <a:pPr lvl="1"/>
            <a:r>
              <a:rPr lang="en-US" dirty="0" smtClean="0"/>
              <a:t>Do not delay a surgical diagnosis</a:t>
            </a:r>
          </a:p>
          <a:p>
            <a:r>
              <a:rPr lang="en-US" dirty="0" smtClean="0"/>
              <a:t>Deep Neck Space Infections</a:t>
            </a:r>
          </a:p>
          <a:p>
            <a:pPr lvl="1"/>
            <a:r>
              <a:rPr lang="en-US" dirty="0" smtClean="0"/>
              <a:t>Retropharyngeal abscesses can be life threatening due to spread through ‘danger space’</a:t>
            </a:r>
          </a:p>
          <a:p>
            <a:r>
              <a:rPr lang="en-US" dirty="0" smtClean="0"/>
              <a:t>Empyema</a:t>
            </a:r>
          </a:p>
          <a:p>
            <a:pPr lvl="1"/>
            <a:r>
              <a:rPr lang="en-US" dirty="0" smtClean="0"/>
              <a:t>Diagnosis depends on pleural fluid analysis</a:t>
            </a:r>
          </a:p>
          <a:p>
            <a:pPr lvl="2"/>
            <a:r>
              <a:rPr lang="en-US" dirty="0" smtClean="0"/>
              <a:t>pH, LDH, Protein, Cultures</a:t>
            </a:r>
          </a:p>
          <a:p>
            <a:pPr lvl="1"/>
            <a:r>
              <a:rPr lang="en-US" dirty="0" smtClean="0"/>
              <a:t>Drainage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901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Spinal Epidural Abscess</a:t>
            </a:r>
          </a:p>
          <a:p>
            <a:pPr lvl="1"/>
            <a:r>
              <a:rPr lang="en-US" dirty="0" smtClean="0"/>
              <a:t>Neurological compromise is primary surgical indication</a:t>
            </a:r>
          </a:p>
          <a:p>
            <a:r>
              <a:rPr lang="en-US" dirty="0" smtClean="0"/>
              <a:t>Candida </a:t>
            </a:r>
            <a:r>
              <a:rPr lang="en-US" dirty="0" err="1" smtClean="0"/>
              <a:t>endophalmitis</a:t>
            </a:r>
            <a:endParaRPr lang="en-US" dirty="0" smtClean="0"/>
          </a:p>
          <a:p>
            <a:pPr lvl="1"/>
            <a:r>
              <a:rPr lang="en-US" dirty="0" smtClean="0"/>
              <a:t>Every patient with </a:t>
            </a:r>
            <a:r>
              <a:rPr lang="en-US" dirty="0" err="1"/>
              <a:t>C</a:t>
            </a:r>
            <a:r>
              <a:rPr lang="en-US" dirty="0" err="1" smtClean="0"/>
              <a:t>andidemia</a:t>
            </a:r>
            <a:r>
              <a:rPr lang="en-US" dirty="0" smtClean="0"/>
              <a:t> needs </a:t>
            </a:r>
            <a:r>
              <a:rPr lang="en-US" dirty="0" err="1" smtClean="0"/>
              <a:t>fundoscopy</a:t>
            </a:r>
            <a:endParaRPr lang="en-US" dirty="0" smtClean="0"/>
          </a:p>
          <a:p>
            <a:pPr lvl="1"/>
            <a:r>
              <a:rPr lang="en-US" dirty="0" err="1" smtClean="0"/>
              <a:t>Vitritis</a:t>
            </a:r>
            <a:r>
              <a:rPr lang="en-US" dirty="0" smtClean="0"/>
              <a:t> requires local antifungals +/- </a:t>
            </a:r>
            <a:r>
              <a:rPr lang="en-US" dirty="0" err="1" smtClean="0"/>
              <a:t>vitrectomy</a:t>
            </a:r>
            <a:endParaRPr lang="en-US" dirty="0" smtClean="0"/>
          </a:p>
          <a:p>
            <a:r>
              <a:rPr lang="en-US" dirty="0" smtClean="0"/>
              <a:t>Infective endocarditis</a:t>
            </a:r>
          </a:p>
          <a:p>
            <a:pPr lvl="1"/>
            <a:r>
              <a:rPr lang="en-US" dirty="0" smtClean="0"/>
              <a:t>Two main surgical indications</a:t>
            </a:r>
          </a:p>
          <a:p>
            <a:pPr lvl="2"/>
            <a:r>
              <a:rPr lang="en-US" dirty="0" smtClean="0"/>
              <a:t>Antibiotic failure, CHF secondary to </a:t>
            </a:r>
            <a:r>
              <a:rPr lang="en-US" dirty="0" err="1" smtClean="0"/>
              <a:t>valvular</a:t>
            </a:r>
            <a:r>
              <a:rPr lang="en-US" dirty="0" smtClean="0"/>
              <a:t> disease</a:t>
            </a:r>
          </a:p>
          <a:p>
            <a:pPr lvl="1"/>
            <a:r>
              <a:rPr lang="en-US" dirty="0" smtClean="0"/>
              <a:t>Early surgery better</a:t>
            </a:r>
          </a:p>
          <a:p>
            <a:pPr lvl="1"/>
            <a:r>
              <a:rPr lang="en-US" dirty="0" smtClean="0"/>
              <a:t>Delay only in severe stroke cases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110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Infectious Diseases Society of America Guidelines </a:t>
            </a:r>
            <a:r>
              <a:rPr lang="en-US" smtClean="0"/>
              <a:t>www.idsociety.org</a:t>
            </a:r>
            <a:endParaRPr lang="en-US" dirty="0" smtClean="0"/>
          </a:p>
          <a:p>
            <a:r>
              <a:rPr lang="en-US" dirty="0" err="1" smtClean="0"/>
              <a:t>Mandell</a:t>
            </a:r>
            <a:r>
              <a:rPr lang="en-US" dirty="0" smtClean="0"/>
              <a:t> Principles and Practices of Infectious Diseases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</a:p>
          <a:p>
            <a:r>
              <a:rPr lang="en-US" dirty="0" err="1" smtClean="0"/>
              <a:t>Uptodate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220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55 </a:t>
            </a:r>
            <a:r>
              <a:rPr lang="en-US" dirty="0" err="1" smtClean="0"/>
              <a:t>yo</a:t>
            </a:r>
            <a:r>
              <a:rPr lang="en-US" dirty="0" smtClean="0"/>
              <a:t> male, history of diabetes</a:t>
            </a:r>
          </a:p>
          <a:p>
            <a:r>
              <a:rPr lang="en-US" dirty="0" smtClean="0"/>
              <a:t>Right leg pain x 48 hours</a:t>
            </a:r>
          </a:p>
          <a:p>
            <a:r>
              <a:rPr lang="en-US" dirty="0" smtClean="0"/>
              <a:t>Fever, </a:t>
            </a:r>
            <a:r>
              <a:rPr lang="en-US" dirty="0" err="1" smtClean="0"/>
              <a:t>tachycardic</a:t>
            </a:r>
            <a:r>
              <a:rPr lang="en-US" dirty="0" smtClean="0"/>
              <a:t>, hypotensive</a:t>
            </a:r>
          </a:p>
          <a:p>
            <a:r>
              <a:rPr lang="en-US" dirty="0" smtClean="0"/>
              <a:t>Leg +++ tender</a:t>
            </a:r>
          </a:p>
          <a:p>
            <a:r>
              <a:rPr lang="en-US" dirty="0" smtClean="0"/>
              <a:t>WBC 18, </a:t>
            </a:r>
            <a:r>
              <a:rPr lang="en-US" dirty="0" err="1" smtClean="0"/>
              <a:t>Creatinine</a:t>
            </a:r>
            <a:r>
              <a:rPr lang="en-US" dirty="0" smtClean="0"/>
              <a:t> 170 , Lactate 5 </a:t>
            </a:r>
          </a:p>
          <a:p>
            <a:endParaRPr lang="en-US" dirty="0" smtClean="0"/>
          </a:p>
          <a:p>
            <a:r>
              <a:rPr lang="en-US" dirty="0" smtClean="0"/>
              <a:t>What is your next step?</a:t>
            </a:r>
          </a:p>
        </p:txBody>
      </p:sp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398" y="4704824"/>
            <a:ext cx="2874601" cy="215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278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82712"/>
            <a:ext cx="8229600" cy="1143000"/>
          </a:xfrm>
        </p:spPr>
        <p:txBody>
          <a:bodyPr/>
          <a:lstStyle/>
          <a:p>
            <a:r>
              <a:rPr lang="en-US" dirty="0" smtClean="0"/>
              <a:t>Necrotizing Fasciitis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1756513" y="1432410"/>
            <a:ext cx="1053906" cy="950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4016728" y="1432410"/>
            <a:ext cx="0" cy="7297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394914" y="1432411"/>
            <a:ext cx="712346" cy="7297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756513" y="4255430"/>
            <a:ext cx="1053906" cy="8796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394914" y="4053990"/>
            <a:ext cx="1117695" cy="1081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68209" y="761265"/>
            <a:ext cx="1104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Plastics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347314" y="707212"/>
            <a:ext cx="1720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Orthopedics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107260" y="810798"/>
            <a:ext cx="2198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General Surgery 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1100181" y="5206034"/>
            <a:ext cx="1172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Urology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512609" y="5135054"/>
            <a:ext cx="684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ENT</a:t>
            </a:r>
            <a:endParaRPr lang="en-US" sz="2400" dirty="0"/>
          </a:p>
        </p:txBody>
      </p:sp>
      <p:sp>
        <p:nvSpPr>
          <p:cNvPr id="22" name="Cloud 21"/>
          <p:cNvSpPr/>
          <p:nvPr/>
        </p:nvSpPr>
        <p:spPr>
          <a:xfrm>
            <a:off x="1168209" y="2162128"/>
            <a:ext cx="6636952" cy="2093302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14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Necrotizing Fasciitis: Pathogenesis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Infection of muscle fascia and overlying subcutaneous fat</a:t>
            </a:r>
          </a:p>
          <a:p>
            <a:pPr lvl="1"/>
            <a:r>
              <a:rPr lang="en-US" dirty="0" smtClean="0"/>
              <a:t>Spreads quickly due to poor blood supply</a:t>
            </a:r>
          </a:p>
          <a:p>
            <a:r>
              <a:rPr lang="en-US" dirty="0" smtClean="0"/>
              <a:t>Overlying (skin) and underlying (muscle) tissues have better blood supply so often spared</a:t>
            </a:r>
          </a:p>
          <a:p>
            <a:pPr lvl="1"/>
            <a:r>
              <a:rPr lang="en-US" dirty="0" smtClean="0"/>
              <a:t>Hard to diagnose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fasc</a:t>
            </a:r>
            <a:r>
              <a:rPr lang="en-US" dirty="0" smtClean="0"/>
              <a:t> with physical exam</a:t>
            </a:r>
          </a:p>
          <a:p>
            <a:r>
              <a:rPr lang="en-US" dirty="0" smtClean="0"/>
              <a:t>Ludwig’s Angina: H&amp;N region </a:t>
            </a:r>
          </a:p>
          <a:p>
            <a:r>
              <a:rPr lang="en-US" dirty="0" smtClean="0"/>
              <a:t>Fournier’s Gangrene</a:t>
            </a:r>
          </a:p>
          <a:p>
            <a:pPr lvl="1"/>
            <a:r>
              <a:rPr lang="en-US" dirty="0" smtClean="0"/>
              <a:t>breach in GI or urethral mucosa causing </a:t>
            </a:r>
            <a:r>
              <a:rPr lang="en-US" dirty="0" err="1" smtClean="0"/>
              <a:t>perineal</a:t>
            </a:r>
            <a:r>
              <a:rPr lang="en-US" dirty="0" smtClean="0"/>
              <a:t> involvement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689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Fasc</a:t>
            </a:r>
            <a:r>
              <a:rPr lang="en-US" dirty="0" smtClean="0"/>
              <a:t>: 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Pain out of keeping of physical exam</a:t>
            </a:r>
          </a:p>
          <a:p>
            <a:r>
              <a:rPr lang="en-US" b="1" dirty="0" smtClean="0"/>
              <a:t>Systemic toxicity</a:t>
            </a:r>
          </a:p>
          <a:p>
            <a:r>
              <a:rPr lang="en-US" dirty="0" smtClean="0"/>
              <a:t>Rapid evolution</a:t>
            </a:r>
          </a:p>
          <a:p>
            <a:r>
              <a:rPr lang="en-US" dirty="0" smtClean="0"/>
              <a:t>Compartment syndrome</a:t>
            </a:r>
          </a:p>
          <a:p>
            <a:pPr lvl="1"/>
            <a:r>
              <a:rPr lang="en-US" dirty="0" err="1" smtClean="0"/>
              <a:t>Anaesthesia</a:t>
            </a:r>
            <a:endParaRPr lang="en-US" dirty="0" smtClean="0"/>
          </a:p>
          <a:p>
            <a:pPr lvl="1"/>
            <a:r>
              <a:rPr lang="en-US" dirty="0" smtClean="0"/>
              <a:t>Necrosis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110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would you confirm the diagnosis?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Necrotizing Fasciitis is a </a:t>
            </a:r>
            <a:r>
              <a:rPr lang="en-US" b="1" dirty="0" smtClean="0"/>
              <a:t>surgical diagnosis</a:t>
            </a:r>
          </a:p>
          <a:p>
            <a:pPr lvl="1"/>
            <a:r>
              <a:rPr lang="en-US" dirty="0" smtClean="0"/>
              <a:t>Clinical exam/tests not sufficient to rule in or out</a:t>
            </a:r>
          </a:p>
          <a:p>
            <a:pPr lvl="1"/>
            <a:r>
              <a:rPr lang="en-US" dirty="0" smtClean="0"/>
              <a:t>Can do either bedside biopsy or take to OR depending on level of suspicion </a:t>
            </a:r>
            <a:r>
              <a:rPr lang="en-US" b="1" dirty="0" smtClean="0"/>
              <a:t>without delay</a:t>
            </a:r>
          </a:p>
          <a:p>
            <a:r>
              <a:rPr lang="en-US" dirty="0" smtClean="0"/>
              <a:t>Useful adjunctive tests</a:t>
            </a:r>
          </a:p>
          <a:p>
            <a:pPr lvl="1"/>
            <a:r>
              <a:rPr lang="en-US" dirty="0" smtClean="0"/>
              <a:t>CK</a:t>
            </a:r>
          </a:p>
          <a:p>
            <a:pPr lvl="1"/>
            <a:r>
              <a:rPr lang="en-US" dirty="0" err="1" smtClean="0"/>
              <a:t>Xrays</a:t>
            </a:r>
            <a:endParaRPr lang="en-US" dirty="0" smtClean="0"/>
          </a:p>
          <a:p>
            <a:pPr lvl="1"/>
            <a:r>
              <a:rPr lang="en-US" dirty="0" smtClean="0"/>
              <a:t>CT/MRI</a:t>
            </a:r>
          </a:p>
        </p:txBody>
      </p:sp>
    </p:spTree>
    <p:extLst>
      <p:ext uri="{BB962C8B-B14F-4D97-AF65-F5344CB8AC3E}">
        <p14:creationId xmlns:p14="http://schemas.microsoft.com/office/powerpoint/2010/main" val="306426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9762</TotalTime>
  <Words>1597</Words>
  <Application>Microsoft Macintosh PowerPoint</Application>
  <PresentationFormat>On-screen Show (4:3)</PresentationFormat>
  <Paragraphs>277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Surgical Foundations Infectious Disease Topics in Surgery</vt:lpstr>
      <vt:lpstr>Surgical Emergencies in Infectious Diseases</vt:lpstr>
      <vt:lpstr>Disclosures</vt:lpstr>
      <vt:lpstr>Objectives</vt:lpstr>
      <vt:lpstr>Case #1</vt:lpstr>
      <vt:lpstr>Necrotizing Fasciitis</vt:lpstr>
      <vt:lpstr>Necrotizing Fasciitis: Pathogenesis</vt:lpstr>
      <vt:lpstr>Nec Fasc: Clinical Features</vt:lpstr>
      <vt:lpstr>How would you confirm the diagnosis?</vt:lpstr>
      <vt:lpstr>Case #1</vt:lpstr>
      <vt:lpstr>Necrotizing Fasciitis:  Antimicrobial therapy</vt:lpstr>
      <vt:lpstr>Case #1</vt:lpstr>
      <vt:lpstr>Nec Fasc: Follow-up</vt:lpstr>
      <vt:lpstr>Nec Fasc: Summary</vt:lpstr>
      <vt:lpstr>Case #2</vt:lpstr>
      <vt:lpstr>Deep Neck Space Infections</vt:lpstr>
      <vt:lpstr>PowerPoint Presentation</vt:lpstr>
      <vt:lpstr>The Danger Space</vt:lpstr>
      <vt:lpstr>Retropharyngeal Infections</vt:lpstr>
      <vt:lpstr>Case #3</vt:lpstr>
      <vt:lpstr>Parapneumonic Effusion  vs Empyema</vt:lpstr>
      <vt:lpstr>“Do Not Let the Sun Set on Emypema”</vt:lpstr>
      <vt:lpstr>Empyema: Management</vt:lpstr>
      <vt:lpstr>Case #4</vt:lpstr>
      <vt:lpstr>Case #4</vt:lpstr>
      <vt:lpstr>Case #4</vt:lpstr>
      <vt:lpstr>Spinal Epidural Abscess</vt:lpstr>
      <vt:lpstr>Spinal Epidural Abscess</vt:lpstr>
      <vt:lpstr>Spinal Epidural Abscess: Surgical Indications</vt:lpstr>
      <vt:lpstr>Case #5</vt:lpstr>
      <vt:lpstr>Candida Endopthalmitis</vt:lpstr>
      <vt:lpstr>Candida Endopthalmitis</vt:lpstr>
      <vt:lpstr>Case #6</vt:lpstr>
      <vt:lpstr>Infective Endocarditis</vt:lpstr>
      <vt:lpstr>Surgical Indications for IE</vt:lpstr>
      <vt:lpstr>PowerPoint Presentation</vt:lpstr>
      <vt:lpstr>PowerPoint Presentation</vt:lpstr>
      <vt:lpstr>PowerPoint Presentation</vt:lpstr>
      <vt:lpstr>Case #5</vt:lpstr>
      <vt:lpstr>PowerPoint Presentation</vt:lpstr>
      <vt:lpstr>Timing of Cardiac Surgery in IE patients with Stroke</vt:lpstr>
      <vt:lpstr>Summary</vt:lpstr>
      <vt:lpstr>Summary</vt:lpstr>
      <vt:lpstr>Resources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Surgical Emergencies in Infectious Diseases</dc:title>
  <dc:creator>MARK DOWNING</dc:creator>
  <cp:lastModifiedBy>MARK DOWNING</cp:lastModifiedBy>
  <cp:revision>52</cp:revision>
  <dcterms:created xsi:type="dcterms:W3CDTF">2015-01-06T02:05:37Z</dcterms:created>
  <dcterms:modified xsi:type="dcterms:W3CDTF">2015-01-12T21:20:15Z</dcterms:modified>
</cp:coreProperties>
</file>