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339" r:id="rId2"/>
    <p:sldId id="340" r:id="rId3"/>
    <p:sldId id="341" r:id="rId4"/>
    <p:sldId id="342" r:id="rId5"/>
    <p:sldId id="343" r:id="rId6"/>
    <p:sldId id="344" r:id="rId7"/>
    <p:sldId id="345" r:id="rId8"/>
    <p:sldId id="396" r:id="rId9"/>
    <p:sldId id="414" r:id="rId10"/>
    <p:sldId id="409" r:id="rId11"/>
    <p:sldId id="410" r:id="rId12"/>
    <p:sldId id="411" r:id="rId13"/>
    <p:sldId id="398" r:id="rId14"/>
    <p:sldId id="399" r:id="rId15"/>
    <p:sldId id="412" r:id="rId16"/>
    <p:sldId id="413" r:id="rId17"/>
    <p:sldId id="401" r:id="rId18"/>
    <p:sldId id="402" r:id="rId19"/>
    <p:sldId id="403" r:id="rId20"/>
    <p:sldId id="404" r:id="rId21"/>
    <p:sldId id="406" r:id="rId22"/>
    <p:sldId id="407" r:id="rId23"/>
    <p:sldId id="415" r:id="rId24"/>
    <p:sldId id="376" r:id="rId25"/>
    <p:sldId id="388" r:id="rId26"/>
    <p:sldId id="380" r:id="rId27"/>
    <p:sldId id="418" r:id="rId28"/>
    <p:sldId id="390" r:id="rId29"/>
    <p:sldId id="382" r:id="rId30"/>
    <p:sldId id="383" r:id="rId31"/>
    <p:sldId id="384" r:id="rId32"/>
    <p:sldId id="420" r:id="rId33"/>
    <p:sldId id="386" r:id="rId34"/>
    <p:sldId id="419" r:id="rId35"/>
    <p:sldId id="348" r:id="rId36"/>
    <p:sldId id="352" r:id="rId37"/>
    <p:sldId id="353" r:id="rId38"/>
    <p:sldId id="357" r:id="rId39"/>
    <p:sldId id="359" r:id="rId40"/>
    <p:sldId id="360" r:id="rId41"/>
    <p:sldId id="361" r:id="rId42"/>
    <p:sldId id="363" r:id="rId43"/>
    <p:sldId id="364" r:id="rId44"/>
    <p:sldId id="365" r:id="rId45"/>
    <p:sldId id="366" r:id="rId46"/>
    <p:sldId id="367" r:id="rId47"/>
    <p:sldId id="368" r:id="rId48"/>
    <p:sldId id="416" r:id="rId49"/>
    <p:sldId id="319" r:id="rId50"/>
    <p:sldId id="273" r:id="rId51"/>
    <p:sldId id="327" r:id="rId52"/>
    <p:sldId id="330" r:id="rId53"/>
    <p:sldId id="320" r:id="rId54"/>
    <p:sldId id="331" r:id="rId55"/>
    <p:sldId id="332" r:id="rId56"/>
    <p:sldId id="333" r:id="rId57"/>
    <p:sldId id="334" r:id="rId58"/>
    <p:sldId id="335" r:id="rId59"/>
    <p:sldId id="336" r:id="rId60"/>
    <p:sldId id="276" r:id="rId61"/>
    <p:sldId id="277" r:id="rId62"/>
    <p:sldId id="338" r:id="rId63"/>
    <p:sldId id="322" r:id="rId64"/>
    <p:sldId id="323" r:id="rId65"/>
    <p:sldId id="324" r:id="rId66"/>
    <p:sldId id="281" r:id="rId67"/>
    <p:sldId id="417"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130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BD1C98-7A3C-DE4D-A6C4-830F574096B6}"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8F746747-F9EA-4546-8E4F-7E7437C61CA8}">
      <dgm:prSet phldrT="[Text]"/>
      <dgm:spPr/>
      <dgm:t>
        <a:bodyPr/>
        <a:lstStyle/>
        <a:p>
          <a:r>
            <a:rPr lang="en-US" dirty="0" smtClean="0"/>
            <a:t>Fever</a:t>
          </a:r>
          <a:endParaRPr lang="en-US" dirty="0"/>
        </a:p>
      </dgm:t>
    </dgm:pt>
    <dgm:pt modelId="{8D1BB11E-CE5C-F34F-A30B-104D4E28BD74}" type="parTrans" cxnId="{5D8C150C-C7DA-E947-A1EB-663C2143BB90}">
      <dgm:prSet/>
      <dgm:spPr/>
      <dgm:t>
        <a:bodyPr/>
        <a:lstStyle/>
        <a:p>
          <a:endParaRPr lang="en-US"/>
        </a:p>
      </dgm:t>
    </dgm:pt>
    <dgm:pt modelId="{F92359C5-7BC3-BC41-87FE-6AE16071FE15}" type="sibTrans" cxnId="{5D8C150C-C7DA-E947-A1EB-663C2143BB90}">
      <dgm:prSet/>
      <dgm:spPr/>
      <dgm:t>
        <a:bodyPr/>
        <a:lstStyle/>
        <a:p>
          <a:endParaRPr lang="en-US"/>
        </a:p>
      </dgm:t>
    </dgm:pt>
    <dgm:pt modelId="{75B6C2F0-7F90-3F4F-AFEC-1CE89FE2F49B}">
      <dgm:prSet phldrT="[Text]"/>
      <dgm:spPr/>
      <dgm:t>
        <a:bodyPr/>
        <a:lstStyle/>
        <a:p>
          <a:r>
            <a:rPr lang="en-US" dirty="0" smtClean="0"/>
            <a:t>Early</a:t>
          </a:r>
        </a:p>
        <a:p>
          <a:r>
            <a:rPr lang="en-US" dirty="0" smtClean="0"/>
            <a:t>(&lt;1 week)</a:t>
          </a:r>
          <a:endParaRPr lang="en-US" dirty="0"/>
        </a:p>
      </dgm:t>
    </dgm:pt>
    <dgm:pt modelId="{393E01D2-3B1F-DC43-B197-D05DEFD83709}" type="parTrans" cxnId="{9BA3A7F2-C057-2943-8DC2-BF0A32D7B60C}">
      <dgm:prSet/>
      <dgm:spPr/>
      <dgm:t>
        <a:bodyPr/>
        <a:lstStyle/>
        <a:p>
          <a:endParaRPr lang="en-US"/>
        </a:p>
      </dgm:t>
    </dgm:pt>
    <dgm:pt modelId="{63DBE642-3073-1B47-BDE0-662C3A72AB52}" type="sibTrans" cxnId="{9BA3A7F2-C057-2943-8DC2-BF0A32D7B60C}">
      <dgm:prSet/>
      <dgm:spPr/>
      <dgm:t>
        <a:bodyPr/>
        <a:lstStyle/>
        <a:p>
          <a:endParaRPr lang="en-US"/>
        </a:p>
      </dgm:t>
    </dgm:pt>
    <dgm:pt modelId="{AD099753-1330-7349-8263-4D7652F17EA9}">
      <dgm:prSet phldrT="[Text]"/>
      <dgm:spPr/>
      <dgm:t>
        <a:bodyPr/>
        <a:lstStyle/>
        <a:p>
          <a:r>
            <a:rPr lang="en-US" dirty="0" err="1" smtClean="0"/>
            <a:t>Subacute</a:t>
          </a:r>
          <a:endParaRPr lang="en-US" dirty="0" smtClean="0"/>
        </a:p>
        <a:p>
          <a:r>
            <a:rPr lang="en-US" dirty="0" smtClean="0"/>
            <a:t>(1-4 weeks)</a:t>
          </a:r>
          <a:endParaRPr lang="en-US" dirty="0"/>
        </a:p>
      </dgm:t>
    </dgm:pt>
    <dgm:pt modelId="{BF108229-7BF8-A640-9359-83BB6108D001}" type="parTrans" cxnId="{9BD42939-095D-D34E-9439-59A4CF141A84}">
      <dgm:prSet/>
      <dgm:spPr/>
      <dgm:t>
        <a:bodyPr/>
        <a:lstStyle/>
        <a:p>
          <a:endParaRPr lang="en-US"/>
        </a:p>
      </dgm:t>
    </dgm:pt>
    <dgm:pt modelId="{9AF416DC-8B11-364D-AD58-1F1BC97CA056}" type="sibTrans" cxnId="{9BD42939-095D-D34E-9439-59A4CF141A84}">
      <dgm:prSet/>
      <dgm:spPr/>
      <dgm:t>
        <a:bodyPr/>
        <a:lstStyle/>
        <a:p>
          <a:endParaRPr lang="en-US"/>
        </a:p>
      </dgm:t>
    </dgm:pt>
    <dgm:pt modelId="{4A2C8C08-ACDA-C54B-BBD2-8E33D97FFB91}">
      <dgm:prSet phldrT="[Text]"/>
      <dgm:spPr/>
      <dgm:t>
        <a:bodyPr/>
        <a:lstStyle/>
        <a:p>
          <a:r>
            <a:rPr lang="en-US" dirty="0" smtClean="0"/>
            <a:t>Delayed</a:t>
          </a:r>
        </a:p>
        <a:p>
          <a:r>
            <a:rPr lang="en-US" dirty="0" smtClean="0"/>
            <a:t>(&gt;4 weeks)</a:t>
          </a:r>
          <a:endParaRPr lang="en-US" dirty="0"/>
        </a:p>
      </dgm:t>
    </dgm:pt>
    <dgm:pt modelId="{F12CAB73-F416-F64D-BA31-ACB1AA07B188}" type="parTrans" cxnId="{20AD8B76-E67B-7447-B0BB-8CFF779D95BB}">
      <dgm:prSet/>
      <dgm:spPr/>
      <dgm:t>
        <a:bodyPr/>
        <a:lstStyle/>
        <a:p>
          <a:endParaRPr lang="en-US"/>
        </a:p>
      </dgm:t>
    </dgm:pt>
    <dgm:pt modelId="{13C0BCDF-CA99-764A-B6EE-E63391F1A012}" type="sibTrans" cxnId="{20AD8B76-E67B-7447-B0BB-8CFF779D95BB}">
      <dgm:prSet/>
      <dgm:spPr/>
      <dgm:t>
        <a:bodyPr/>
        <a:lstStyle/>
        <a:p>
          <a:endParaRPr lang="en-US"/>
        </a:p>
      </dgm:t>
    </dgm:pt>
    <dgm:pt modelId="{C1630711-E703-2C48-B8C5-4ED776857093}">
      <dgm:prSet phldrT="[Text]"/>
      <dgm:spPr/>
      <dgm:t>
        <a:bodyPr/>
        <a:lstStyle/>
        <a:p>
          <a:r>
            <a:rPr lang="en-US" dirty="0" smtClean="0"/>
            <a:t>Infectious</a:t>
          </a:r>
          <a:endParaRPr lang="en-US" dirty="0"/>
        </a:p>
      </dgm:t>
    </dgm:pt>
    <dgm:pt modelId="{49F0C051-9688-454B-B68B-CC298A46D927}" type="parTrans" cxnId="{ADF16593-F778-774D-BE9A-5419DC39B828}">
      <dgm:prSet/>
      <dgm:spPr/>
      <dgm:t>
        <a:bodyPr/>
        <a:lstStyle/>
        <a:p>
          <a:endParaRPr lang="en-US"/>
        </a:p>
      </dgm:t>
    </dgm:pt>
    <dgm:pt modelId="{C2BC07EC-ABE3-CA4E-A2D1-FB439222A398}" type="sibTrans" cxnId="{ADF16593-F778-774D-BE9A-5419DC39B828}">
      <dgm:prSet/>
      <dgm:spPr/>
    </dgm:pt>
    <dgm:pt modelId="{8A5D174F-95C4-5744-992D-71EA1C470534}">
      <dgm:prSet phldrT="[Text]"/>
      <dgm:spPr/>
      <dgm:t>
        <a:bodyPr/>
        <a:lstStyle/>
        <a:p>
          <a:r>
            <a:rPr lang="en-US" dirty="0" smtClean="0"/>
            <a:t>Non-infectious</a:t>
          </a:r>
          <a:endParaRPr lang="en-US" dirty="0"/>
        </a:p>
      </dgm:t>
    </dgm:pt>
    <dgm:pt modelId="{0D17382D-E696-BE46-BB57-99D8BA6A2B41}" type="parTrans" cxnId="{DD6DFBC8-BE46-824C-B0A1-DA7A070D1303}">
      <dgm:prSet/>
      <dgm:spPr/>
      <dgm:t>
        <a:bodyPr/>
        <a:lstStyle/>
        <a:p>
          <a:endParaRPr lang="en-US"/>
        </a:p>
      </dgm:t>
    </dgm:pt>
    <dgm:pt modelId="{76B4129C-8946-724B-9657-46FC2ED9DBB8}" type="sibTrans" cxnId="{DD6DFBC8-BE46-824C-B0A1-DA7A070D1303}">
      <dgm:prSet/>
      <dgm:spPr/>
    </dgm:pt>
    <dgm:pt modelId="{615547FD-BB5B-D14A-893C-DFBD1881F786}">
      <dgm:prSet phldrT="[Text]"/>
      <dgm:spPr/>
      <dgm:t>
        <a:bodyPr/>
        <a:lstStyle/>
        <a:p>
          <a:r>
            <a:rPr lang="en-US" dirty="0" smtClean="0"/>
            <a:t>Infectious</a:t>
          </a:r>
          <a:endParaRPr lang="en-US" dirty="0"/>
        </a:p>
      </dgm:t>
    </dgm:pt>
    <dgm:pt modelId="{2F55CDA1-1479-5446-A4A2-B4E1C0C45802}" type="parTrans" cxnId="{8EE6EA31-024B-9A46-99BC-61F4369EBB6C}">
      <dgm:prSet/>
      <dgm:spPr/>
      <dgm:t>
        <a:bodyPr/>
        <a:lstStyle/>
        <a:p>
          <a:endParaRPr lang="en-US"/>
        </a:p>
      </dgm:t>
    </dgm:pt>
    <dgm:pt modelId="{0E4C38A4-59E8-D345-8D8A-BA6A16F15701}" type="sibTrans" cxnId="{8EE6EA31-024B-9A46-99BC-61F4369EBB6C}">
      <dgm:prSet/>
      <dgm:spPr/>
    </dgm:pt>
    <dgm:pt modelId="{C2A4863D-C339-7343-A973-C3C57B3C235A}">
      <dgm:prSet phldrT="[Text]"/>
      <dgm:spPr/>
      <dgm:t>
        <a:bodyPr/>
        <a:lstStyle/>
        <a:p>
          <a:r>
            <a:rPr lang="en-US" dirty="0" smtClean="0"/>
            <a:t>Non-infectious</a:t>
          </a:r>
          <a:endParaRPr lang="en-US" dirty="0"/>
        </a:p>
      </dgm:t>
    </dgm:pt>
    <dgm:pt modelId="{FD49360A-71EE-6744-B4FA-402EFCEAAC29}" type="parTrans" cxnId="{63922B63-4D11-EB4D-B851-DE46458E4297}">
      <dgm:prSet/>
      <dgm:spPr/>
      <dgm:t>
        <a:bodyPr/>
        <a:lstStyle/>
        <a:p>
          <a:endParaRPr lang="en-US"/>
        </a:p>
      </dgm:t>
    </dgm:pt>
    <dgm:pt modelId="{BCCAF9D6-6DAA-DC49-B6ED-6ACCA93B4190}" type="sibTrans" cxnId="{63922B63-4D11-EB4D-B851-DE46458E4297}">
      <dgm:prSet/>
      <dgm:spPr/>
    </dgm:pt>
    <dgm:pt modelId="{4A751CC0-21C4-094F-AD3D-B5C78EC24D89}">
      <dgm:prSet phldrT="[Text]"/>
      <dgm:spPr/>
      <dgm:t>
        <a:bodyPr/>
        <a:lstStyle/>
        <a:p>
          <a:r>
            <a:rPr lang="en-US" dirty="0" smtClean="0"/>
            <a:t>Infectious</a:t>
          </a:r>
          <a:endParaRPr lang="en-US" dirty="0"/>
        </a:p>
      </dgm:t>
    </dgm:pt>
    <dgm:pt modelId="{EFEC043E-7892-8E4A-9FF6-39DB2574DD51}" type="parTrans" cxnId="{6D22424F-A012-8149-BE35-88A0028E1D51}">
      <dgm:prSet/>
      <dgm:spPr/>
      <dgm:t>
        <a:bodyPr/>
        <a:lstStyle/>
        <a:p>
          <a:endParaRPr lang="en-US"/>
        </a:p>
      </dgm:t>
    </dgm:pt>
    <dgm:pt modelId="{E0E090B5-0018-874C-9140-95B3A7AC069E}" type="sibTrans" cxnId="{6D22424F-A012-8149-BE35-88A0028E1D51}">
      <dgm:prSet/>
      <dgm:spPr/>
    </dgm:pt>
    <dgm:pt modelId="{488FF82D-E3B5-9643-9A25-5D9272D8D6D0}">
      <dgm:prSet phldrT="[Text]"/>
      <dgm:spPr/>
      <dgm:t>
        <a:bodyPr/>
        <a:lstStyle/>
        <a:p>
          <a:r>
            <a:rPr lang="en-US" dirty="0" smtClean="0"/>
            <a:t>Non-infectious</a:t>
          </a:r>
          <a:endParaRPr lang="en-US" dirty="0"/>
        </a:p>
      </dgm:t>
    </dgm:pt>
    <dgm:pt modelId="{AFF38F6A-634E-3643-8140-027FEBDC8ADF}" type="parTrans" cxnId="{CABC06A2-C185-F343-9754-FC5266F3176F}">
      <dgm:prSet/>
      <dgm:spPr/>
      <dgm:t>
        <a:bodyPr/>
        <a:lstStyle/>
        <a:p>
          <a:endParaRPr lang="en-US"/>
        </a:p>
      </dgm:t>
    </dgm:pt>
    <dgm:pt modelId="{911E2122-7EBC-0840-A9C6-010EBFB55DA3}" type="sibTrans" cxnId="{CABC06A2-C185-F343-9754-FC5266F3176F}">
      <dgm:prSet/>
      <dgm:spPr/>
    </dgm:pt>
    <dgm:pt modelId="{09F01479-0753-B94A-A947-FD8F559CCB97}" type="pres">
      <dgm:prSet presAssocID="{19BD1C98-7A3C-DE4D-A6C4-830F574096B6}" presName="diagram" presStyleCnt="0">
        <dgm:presLayoutVars>
          <dgm:chPref val="1"/>
          <dgm:dir/>
          <dgm:animOne val="branch"/>
          <dgm:animLvl val="lvl"/>
          <dgm:resizeHandles val="exact"/>
        </dgm:presLayoutVars>
      </dgm:prSet>
      <dgm:spPr/>
      <dgm:t>
        <a:bodyPr/>
        <a:lstStyle/>
        <a:p>
          <a:endParaRPr lang="en-US"/>
        </a:p>
      </dgm:t>
    </dgm:pt>
    <dgm:pt modelId="{DBC83EC2-C511-EF4B-96B3-D65442C3F324}" type="pres">
      <dgm:prSet presAssocID="{8F746747-F9EA-4546-8E4F-7E7437C61CA8}" presName="root1" presStyleCnt="0"/>
      <dgm:spPr/>
    </dgm:pt>
    <dgm:pt modelId="{DF4C6D5B-D63F-5546-864A-CE3E275ED1CE}" type="pres">
      <dgm:prSet presAssocID="{8F746747-F9EA-4546-8E4F-7E7437C61CA8}" presName="LevelOneTextNode" presStyleLbl="node0" presStyleIdx="0" presStyleCnt="1">
        <dgm:presLayoutVars>
          <dgm:chPref val="3"/>
        </dgm:presLayoutVars>
      </dgm:prSet>
      <dgm:spPr/>
      <dgm:t>
        <a:bodyPr/>
        <a:lstStyle/>
        <a:p>
          <a:endParaRPr lang="en-US"/>
        </a:p>
      </dgm:t>
    </dgm:pt>
    <dgm:pt modelId="{CFD34984-9BD2-C949-823A-D6AA36A898C1}" type="pres">
      <dgm:prSet presAssocID="{8F746747-F9EA-4546-8E4F-7E7437C61CA8}" presName="level2hierChild" presStyleCnt="0"/>
      <dgm:spPr/>
    </dgm:pt>
    <dgm:pt modelId="{8428D49D-2C60-2B45-8460-8349BAB70730}" type="pres">
      <dgm:prSet presAssocID="{393E01D2-3B1F-DC43-B197-D05DEFD83709}" presName="conn2-1" presStyleLbl="parChTrans1D2" presStyleIdx="0" presStyleCnt="3"/>
      <dgm:spPr/>
      <dgm:t>
        <a:bodyPr/>
        <a:lstStyle/>
        <a:p>
          <a:endParaRPr lang="en-US"/>
        </a:p>
      </dgm:t>
    </dgm:pt>
    <dgm:pt modelId="{2CF64D30-7BB1-2143-89CE-E316B235F481}" type="pres">
      <dgm:prSet presAssocID="{393E01D2-3B1F-DC43-B197-D05DEFD83709}" presName="connTx" presStyleLbl="parChTrans1D2" presStyleIdx="0" presStyleCnt="3"/>
      <dgm:spPr/>
      <dgm:t>
        <a:bodyPr/>
        <a:lstStyle/>
        <a:p>
          <a:endParaRPr lang="en-US"/>
        </a:p>
      </dgm:t>
    </dgm:pt>
    <dgm:pt modelId="{9C653445-DE93-BB42-BFA3-E4E51B742B07}" type="pres">
      <dgm:prSet presAssocID="{75B6C2F0-7F90-3F4F-AFEC-1CE89FE2F49B}" presName="root2" presStyleCnt="0"/>
      <dgm:spPr/>
    </dgm:pt>
    <dgm:pt modelId="{78C6A786-D94C-A84B-9F81-BF94DF50EBA1}" type="pres">
      <dgm:prSet presAssocID="{75B6C2F0-7F90-3F4F-AFEC-1CE89FE2F49B}" presName="LevelTwoTextNode" presStyleLbl="node2" presStyleIdx="0" presStyleCnt="3">
        <dgm:presLayoutVars>
          <dgm:chPref val="3"/>
        </dgm:presLayoutVars>
      </dgm:prSet>
      <dgm:spPr/>
      <dgm:t>
        <a:bodyPr/>
        <a:lstStyle/>
        <a:p>
          <a:endParaRPr lang="en-US"/>
        </a:p>
      </dgm:t>
    </dgm:pt>
    <dgm:pt modelId="{B1F0979E-3E1B-934F-97C1-A1E55B0AC53D}" type="pres">
      <dgm:prSet presAssocID="{75B6C2F0-7F90-3F4F-AFEC-1CE89FE2F49B}" presName="level3hierChild" presStyleCnt="0"/>
      <dgm:spPr/>
    </dgm:pt>
    <dgm:pt modelId="{9392B1F3-B9DF-D145-A178-870002C21320}" type="pres">
      <dgm:prSet presAssocID="{49F0C051-9688-454B-B68B-CC298A46D927}" presName="conn2-1" presStyleLbl="parChTrans1D3" presStyleIdx="0" presStyleCnt="6"/>
      <dgm:spPr/>
      <dgm:t>
        <a:bodyPr/>
        <a:lstStyle/>
        <a:p>
          <a:endParaRPr lang="en-US"/>
        </a:p>
      </dgm:t>
    </dgm:pt>
    <dgm:pt modelId="{0388F057-97CF-A34C-A18E-B4CF492C6710}" type="pres">
      <dgm:prSet presAssocID="{49F0C051-9688-454B-B68B-CC298A46D927}" presName="connTx" presStyleLbl="parChTrans1D3" presStyleIdx="0" presStyleCnt="6"/>
      <dgm:spPr/>
      <dgm:t>
        <a:bodyPr/>
        <a:lstStyle/>
        <a:p>
          <a:endParaRPr lang="en-US"/>
        </a:p>
      </dgm:t>
    </dgm:pt>
    <dgm:pt modelId="{E30D1742-18DF-8C44-8F21-591722CED37F}" type="pres">
      <dgm:prSet presAssocID="{C1630711-E703-2C48-B8C5-4ED776857093}" presName="root2" presStyleCnt="0"/>
      <dgm:spPr/>
    </dgm:pt>
    <dgm:pt modelId="{859643AC-81DE-534F-B11C-9DA4E572E213}" type="pres">
      <dgm:prSet presAssocID="{C1630711-E703-2C48-B8C5-4ED776857093}" presName="LevelTwoTextNode" presStyleLbl="node3" presStyleIdx="0" presStyleCnt="6">
        <dgm:presLayoutVars>
          <dgm:chPref val="3"/>
        </dgm:presLayoutVars>
      </dgm:prSet>
      <dgm:spPr/>
      <dgm:t>
        <a:bodyPr/>
        <a:lstStyle/>
        <a:p>
          <a:endParaRPr lang="en-US"/>
        </a:p>
      </dgm:t>
    </dgm:pt>
    <dgm:pt modelId="{C26576C3-209B-4A45-BC69-2CDCB4EE67B7}" type="pres">
      <dgm:prSet presAssocID="{C1630711-E703-2C48-B8C5-4ED776857093}" presName="level3hierChild" presStyleCnt="0"/>
      <dgm:spPr/>
    </dgm:pt>
    <dgm:pt modelId="{2ED0B1B2-03D9-6F4E-9783-8239A379E996}" type="pres">
      <dgm:prSet presAssocID="{0D17382D-E696-BE46-BB57-99D8BA6A2B41}" presName="conn2-1" presStyleLbl="parChTrans1D3" presStyleIdx="1" presStyleCnt="6"/>
      <dgm:spPr/>
      <dgm:t>
        <a:bodyPr/>
        <a:lstStyle/>
        <a:p>
          <a:endParaRPr lang="en-US"/>
        </a:p>
      </dgm:t>
    </dgm:pt>
    <dgm:pt modelId="{34FC4A93-0CD5-B049-8020-FDD085A9772C}" type="pres">
      <dgm:prSet presAssocID="{0D17382D-E696-BE46-BB57-99D8BA6A2B41}" presName="connTx" presStyleLbl="parChTrans1D3" presStyleIdx="1" presStyleCnt="6"/>
      <dgm:spPr/>
      <dgm:t>
        <a:bodyPr/>
        <a:lstStyle/>
        <a:p>
          <a:endParaRPr lang="en-US"/>
        </a:p>
      </dgm:t>
    </dgm:pt>
    <dgm:pt modelId="{452793EC-3CC4-534A-AA86-B2198F29A726}" type="pres">
      <dgm:prSet presAssocID="{8A5D174F-95C4-5744-992D-71EA1C470534}" presName="root2" presStyleCnt="0"/>
      <dgm:spPr/>
    </dgm:pt>
    <dgm:pt modelId="{E4F0EBD1-8DED-1A4D-9DBE-780649BA171D}" type="pres">
      <dgm:prSet presAssocID="{8A5D174F-95C4-5744-992D-71EA1C470534}" presName="LevelTwoTextNode" presStyleLbl="node3" presStyleIdx="1" presStyleCnt="6">
        <dgm:presLayoutVars>
          <dgm:chPref val="3"/>
        </dgm:presLayoutVars>
      </dgm:prSet>
      <dgm:spPr/>
      <dgm:t>
        <a:bodyPr/>
        <a:lstStyle/>
        <a:p>
          <a:endParaRPr lang="en-US"/>
        </a:p>
      </dgm:t>
    </dgm:pt>
    <dgm:pt modelId="{80A649D6-8EE1-FD4B-9A60-AF9C562E2E34}" type="pres">
      <dgm:prSet presAssocID="{8A5D174F-95C4-5744-992D-71EA1C470534}" presName="level3hierChild" presStyleCnt="0"/>
      <dgm:spPr/>
    </dgm:pt>
    <dgm:pt modelId="{614C3F20-C640-5A41-8108-4B915CBFA1A1}" type="pres">
      <dgm:prSet presAssocID="{BF108229-7BF8-A640-9359-83BB6108D001}" presName="conn2-1" presStyleLbl="parChTrans1D2" presStyleIdx="1" presStyleCnt="3"/>
      <dgm:spPr/>
      <dgm:t>
        <a:bodyPr/>
        <a:lstStyle/>
        <a:p>
          <a:endParaRPr lang="en-US"/>
        </a:p>
      </dgm:t>
    </dgm:pt>
    <dgm:pt modelId="{7B6A2C66-8B32-FA4D-888C-E62801BB5096}" type="pres">
      <dgm:prSet presAssocID="{BF108229-7BF8-A640-9359-83BB6108D001}" presName="connTx" presStyleLbl="parChTrans1D2" presStyleIdx="1" presStyleCnt="3"/>
      <dgm:spPr/>
      <dgm:t>
        <a:bodyPr/>
        <a:lstStyle/>
        <a:p>
          <a:endParaRPr lang="en-US"/>
        </a:p>
      </dgm:t>
    </dgm:pt>
    <dgm:pt modelId="{72A36ACB-B006-324D-B401-46646EF5E0B8}" type="pres">
      <dgm:prSet presAssocID="{AD099753-1330-7349-8263-4D7652F17EA9}" presName="root2" presStyleCnt="0"/>
      <dgm:spPr/>
    </dgm:pt>
    <dgm:pt modelId="{CA405F4E-EF91-E341-9C1C-1BA78DB0D6A9}" type="pres">
      <dgm:prSet presAssocID="{AD099753-1330-7349-8263-4D7652F17EA9}" presName="LevelTwoTextNode" presStyleLbl="node2" presStyleIdx="1" presStyleCnt="3">
        <dgm:presLayoutVars>
          <dgm:chPref val="3"/>
        </dgm:presLayoutVars>
      </dgm:prSet>
      <dgm:spPr/>
      <dgm:t>
        <a:bodyPr/>
        <a:lstStyle/>
        <a:p>
          <a:endParaRPr lang="en-US"/>
        </a:p>
      </dgm:t>
    </dgm:pt>
    <dgm:pt modelId="{DF1568D7-2B06-1F4B-A43F-8D8202DC99F5}" type="pres">
      <dgm:prSet presAssocID="{AD099753-1330-7349-8263-4D7652F17EA9}" presName="level3hierChild" presStyleCnt="0"/>
      <dgm:spPr/>
    </dgm:pt>
    <dgm:pt modelId="{3776818F-CE4B-1C41-A1E0-48EE80A4BA00}" type="pres">
      <dgm:prSet presAssocID="{2F55CDA1-1479-5446-A4A2-B4E1C0C45802}" presName="conn2-1" presStyleLbl="parChTrans1D3" presStyleIdx="2" presStyleCnt="6"/>
      <dgm:spPr/>
      <dgm:t>
        <a:bodyPr/>
        <a:lstStyle/>
        <a:p>
          <a:endParaRPr lang="en-US"/>
        </a:p>
      </dgm:t>
    </dgm:pt>
    <dgm:pt modelId="{EB342B40-D61A-734F-9DEE-2865E5A59538}" type="pres">
      <dgm:prSet presAssocID="{2F55CDA1-1479-5446-A4A2-B4E1C0C45802}" presName="connTx" presStyleLbl="parChTrans1D3" presStyleIdx="2" presStyleCnt="6"/>
      <dgm:spPr/>
      <dgm:t>
        <a:bodyPr/>
        <a:lstStyle/>
        <a:p>
          <a:endParaRPr lang="en-US"/>
        </a:p>
      </dgm:t>
    </dgm:pt>
    <dgm:pt modelId="{5AC51691-8F0F-DB44-AC99-1E07C43200D5}" type="pres">
      <dgm:prSet presAssocID="{615547FD-BB5B-D14A-893C-DFBD1881F786}" presName="root2" presStyleCnt="0"/>
      <dgm:spPr/>
    </dgm:pt>
    <dgm:pt modelId="{330D235D-3D6D-4447-B8EB-4D219A12B7DC}" type="pres">
      <dgm:prSet presAssocID="{615547FD-BB5B-D14A-893C-DFBD1881F786}" presName="LevelTwoTextNode" presStyleLbl="node3" presStyleIdx="2" presStyleCnt="6">
        <dgm:presLayoutVars>
          <dgm:chPref val="3"/>
        </dgm:presLayoutVars>
      </dgm:prSet>
      <dgm:spPr/>
      <dgm:t>
        <a:bodyPr/>
        <a:lstStyle/>
        <a:p>
          <a:endParaRPr lang="en-US"/>
        </a:p>
      </dgm:t>
    </dgm:pt>
    <dgm:pt modelId="{55367684-B2BC-AE40-BD4B-05404BEC6399}" type="pres">
      <dgm:prSet presAssocID="{615547FD-BB5B-D14A-893C-DFBD1881F786}" presName="level3hierChild" presStyleCnt="0"/>
      <dgm:spPr/>
    </dgm:pt>
    <dgm:pt modelId="{E74080A4-595E-8148-BF3A-530F2A3DF2B0}" type="pres">
      <dgm:prSet presAssocID="{FD49360A-71EE-6744-B4FA-402EFCEAAC29}" presName="conn2-1" presStyleLbl="parChTrans1D3" presStyleIdx="3" presStyleCnt="6"/>
      <dgm:spPr/>
      <dgm:t>
        <a:bodyPr/>
        <a:lstStyle/>
        <a:p>
          <a:endParaRPr lang="en-US"/>
        </a:p>
      </dgm:t>
    </dgm:pt>
    <dgm:pt modelId="{DA3F4542-9807-694F-A6F5-7A7B99737FE1}" type="pres">
      <dgm:prSet presAssocID="{FD49360A-71EE-6744-B4FA-402EFCEAAC29}" presName="connTx" presStyleLbl="parChTrans1D3" presStyleIdx="3" presStyleCnt="6"/>
      <dgm:spPr/>
      <dgm:t>
        <a:bodyPr/>
        <a:lstStyle/>
        <a:p>
          <a:endParaRPr lang="en-US"/>
        </a:p>
      </dgm:t>
    </dgm:pt>
    <dgm:pt modelId="{86BD1ACB-B2D2-E949-9CC8-6908DE0DD0A4}" type="pres">
      <dgm:prSet presAssocID="{C2A4863D-C339-7343-A973-C3C57B3C235A}" presName="root2" presStyleCnt="0"/>
      <dgm:spPr/>
    </dgm:pt>
    <dgm:pt modelId="{8122D2D6-BDDE-A04A-8884-28818D5F0A7C}" type="pres">
      <dgm:prSet presAssocID="{C2A4863D-C339-7343-A973-C3C57B3C235A}" presName="LevelTwoTextNode" presStyleLbl="node3" presStyleIdx="3" presStyleCnt="6">
        <dgm:presLayoutVars>
          <dgm:chPref val="3"/>
        </dgm:presLayoutVars>
      </dgm:prSet>
      <dgm:spPr/>
      <dgm:t>
        <a:bodyPr/>
        <a:lstStyle/>
        <a:p>
          <a:endParaRPr lang="en-US"/>
        </a:p>
      </dgm:t>
    </dgm:pt>
    <dgm:pt modelId="{05510EEC-462B-374C-9AF3-B97B3DAE26CF}" type="pres">
      <dgm:prSet presAssocID="{C2A4863D-C339-7343-A973-C3C57B3C235A}" presName="level3hierChild" presStyleCnt="0"/>
      <dgm:spPr/>
    </dgm:pt>
    <dgm:pt modelId="{1D7F0C63-F77B-3D47-9AF9-CDBC9F138715}" type="pres">
      <dgm:prSet presAssocID="{F12CAB73-F416-F64D-BA31-ACB1AA07B188}" presName="conn2-1" presStyleLbl="parChTrans1D2" presStyleIdx="2" presStyleCnt="3"/>
      <dgm:spPr/>
      <dgm:t>
        <a:bodyPr/>
        <a:lstStyle/>
        <a:p>
          <a:endParaRPr lang="en-US"/>
        </a:p>
      </dgm:t>
    </dgm:pt>
    <dgm:pt modelId="{D3AC7BAE-0BAC-F143-909C-05A4D525486B}" type="pres">
      <dgm:prSet presAssocID="{F12CAB73-F416-F64D-BA31-ACB1AA07B188}" presName="connTx" presStyleLbl="parChTrans1D2" presStyleIdx="2" presStyleCnt="3"/>
      <dgm:spPr/>
      <dgm:t>
        <a:bodyPr/>
        <a:lstStyle/>
        <a:p>
          <a:endParaRPr lang="en-US"/>
        </a:p>
      </dgm:t>
    </dgm:pt>
    <dgm:pt modelId="{11603446-77D3-9346-A6F3-2748171BED09}" type="pres">
      <dgm:prSet presAssocID="{4A2C8C08-ACDA-C54B-BBD2-8E33D97FFB91}" presName="root2" presStyleCnt="0"/>
      <dgm:spPr/>
    </dgm:pt>
    <dgm:pt modelId="{84755250-ACE8-6D4D-A839-F21C2E2808CA}" type="pres">
      <dgm:prSet presAssocID="{4A2C8C08-ACDA-C54B-BBD2-8E33D97FFB91}" presName="LevelTwoTextNode" presStyleLbl="node2" presStyleIdx="2" presStyleCnt="3">
        <dgm:presLayoutVars>
          <dgm:chPref val="3"/>
        </dgm:presLayoutVars>
      </dgm:prSet>
      <dgm:spPr/>
      <dgm:t>
        <a:bodyPr/>
        <a:lstStyle/>
        <a:p>
          <a:endParaRPr lang="en-US"/>
        </a:p>
      </dgm:t>
    </dgm:pt>
    <dgm:pt modelId="{01E2D6A1-1D36-4041-8BC5-956BAE3EDCF0}" type="pres">
      <dgm:prSet presAssocID="{4A2C8C08-ACDA-C54B-BBD2-8E33D97FFB91}" presName="level3hierChild" presStyleCnt="0"/>
      <dgm:spPr/>
    </dgm:pt>
    <dgm:pt modelId="{4A4B18DC-FD12-B440-9675-8AE6D5C2296B}" type="pres">
      <dgm:prSet presAssocID="{EFEC043E-7892-8E4A-9FF6-39DB2574DD51}" presName="conn2-1" presStyleLbl="parChTrans1D3" presStyleIdx="4" presStyleCnt="6"/>
      <dgm:spPr/>
      <dgm:t>
        <a:bodyPr/>
        <a:lstStyle/>
        <a:p>
          <a:endParaRPr lang="en-US"/>
        </a:p>
      </dgm:t>
    </dgm:pt>
    <dgm:pt modelId="{4D3F4BA7-4EDD-7C43-B638-8E0725B41EF3}" type="pres">
      <dgm:prSet presAssocID="{EFEC043E-7892-8E4A-9FF6-39DB2574DD51}" presName="connTx" presStyleLbl="parChTrans1D3" presStyleIdx="4" presStyleCnt="6"/>
      <dgm:spPr/>
      <dgm:t>
        <a:bodyPr/>
        <a:lstStyle/>
        <a:p>
          <a:endParaRPr lang="en-US"/>
        </a:p>
      </dgm:t>
    </dgm:pt>
    <dgm:pt modelId="{A24105FD-AF56-034E-BF81-37B2C8B9EAB4}" type="pres">
      <dgm:prSet presAssocID="{4A751CC0-21C4-094F-AD3D-B5C78EC24D89}" presName="root2" presStyleCnt="0"/>
      <dgm:spPr/>
    </dgm:pt>
    <dgm:pt modelId="{E368678D-6EE7-AD47-96F1-38FF30B5257A}" type="pres">
      <dgm:prSet presAssocID="{4A751CC0-21C4-094F-AD3D-B5C78EC24D89}" presName="LevelTwoTextNode" presStyleLbl="node3" presStyleIdx="4" presStyleCnt="6">
        <dgm:presLayoutVars>
          <dgm:chPref val="3"/>
        </dgm:presLayoutVars>
      </dgm:prSet>
      <dgm:spPr/>
      <dgm:t>
        <a:bodyPr/>
        <a:lstStyle/>
        <a:p>
          <a:endParaRPr lang="en-US"/>
        </a:p>
      </dgm:t>
    </dgm:pt>
    <dgm:pt modelId="{F32EF2F0-67DC-FD4C-BDBB-585C3E5E12A4}" type="pres">
      <dgm:prSet presAssocID="{4A751CC0-21C4-094F-AD3D-B5C78EC24D89}" presName="level3hierChild" presStyleCnt="0"/>
      <dgm:spPr/>
    </dgm:pt>
    <dgm:pt modelId="{86A93044-A213-044A-8D62-72B5A550A2F8}" type="pres">
      <dgm:prSet presAssocID="{AFF38F6A-634E-3643-8140-027FEBDC8ADF}" presName="conn2-1" presStyleLbl="parChTrans1D3" presStyleIdx="5" presStyleCnt="6"/>
      <dgm:spPr/>
      <dgm:t>
        <a:bodyPr/>
        <a:lstStyle/>
        <a:p>
          <a:endParaRPr lang="en-US"/>
        </a:p>
      </dgm:t>
    </dgm:pt>
    <dgm:pt modelId="{46C452A4-DB61-CE4A-845A-199CDA2042F0}" type="pres">
      <dgm:prSet presAssocID="{AFF38F6A-634E-3643-8140-027FEBDC8ADF}" presName="connTx" presStyleLbl="parChTrans1D3" presStyleIdx="5" presStyleCnt="6"/>
      <dgm:spPr/>
      <dgm:t>
        <a:bodyPr/>
        <a:lstStyle/>
        <a:p>
          <a:endParaRPr lang="en-US"/>
        </a:p>
      </dgm:t>
    </dgm:pt>
    <dgm:pt modelId="{925FB6E7-E8D7-F54E-9500-AFD8F12545E1}" type="pres">
      <dgm:prSet presAssocID="{488FF82D-E3B5-9643-9A25-5D9272D8D6D0}" presName="root2" presStyleCnt="0"/>
      <dgm:spPr/>
    </dgm:pt>
    <dgm:pt modelId="{D42E11A8-38D9-6449-BE4B-2F8E4505FD52}" type="pres">
      <dgm:prSet presAssocID="{488FF82D-E3B5-9643-9A25-5D9272D8D6D0}" presName="LevelTwoTextNode" presStyleLbl="node3" presStyleIdx="5" presStyleCnt="6">
        <dgm:presLayoutVars>
          <dgm:chPref val="3"/>
        </dgm:presLayoutVars>
      </dgm:prSet>
      <dgm:spPr/>
      <dgm:t>
        <a:bodyPr/>
        <a:lstStyle/>
        <a:p>
          <a:endParaRPr lang="en-US"/>
        </a:p>
      </dgm:t>
    </dgm:pt>
    <dgm:pt modelId="{2D0B70BD-7510-9246-9088-78ABA40DA2A0}" type="pres">
      <dgm:prSet presAssocID="{488FF82D-E3B5-9643-9A25-5D9272D8D6D0}" presName="level3hierChild" presStyleCnt="0"/>
      <dgm:spPr/>
    </dgm:pt>
  </dgm:ptLst>
  <dgm:cxnLst>
    <dgm:cxn modelId="{408D4362-76CA-A941-8F32-BC0EF7A8EBBB}" type="presOf" srcId="{C2A4863D-C339-7343-A973-C3C57B3C235A}" destId="{8122D2D6-BDDE-A04A-8884-28818D5F0A7C}" srcOrd="0" destOrd="0" presId="urn:microsoft.com/office/officeart/2005/8/layout/hierarchy2"/>
    <dgm:cxn modelId="{C8F6FBBA-299D-954E-BCD2-236C369A3A73}" type="presOf" srcId="{393E01D2-3B1F-DC43-B197-D05DEFD83709}" destId="{2CF64D30-7BB1-2143-89CE-E316B235F481}" srcOrd="1" destOrd="0" presId="urn:microsoft.com/office/officeart/2005/8/layout/hierarchy2"/>
    <dgm:cxn modelId="{7DBD5607-6416-4043-B38D-973EEABDAB6A}" type="presOf" srcId="{75B6C2F0-7F90-3F4F-AFEC-1CE89FE2F49B}" destId="{78C6A786-D94C-A84B-9F81-BF94DF50EBA1}" srcOrd="0" destOrd="0" presId="urn:microsoft.com/office/officeart/2005/8/layout/hierarchy2"/>
    <dgm:cxn modelId="{F92567F3-F8CA-834B-B4CF-67CDBA0ABC77}" type="presOf" srcId="{BF108229-7BF8-A640-9359-83BB6108D001}" destId="{7B6A2C66-8B32-FA4D-888C-E62801BB5096}" srcOrd="1" destOrd="0" presId="urn:microsoft.com/office/officeart/2005/8/layout/hierarchy2"/>
    <dgm:cxn modelId="{2EAFF8C6-AA1C-E64C-820D-7461265E5EEE}" type="presOf" srcId="{8A5D174F-95C4-5744-992D-71EA1C470534}" destId="{E4F0EBD1-8DED-1A4D-9DBE-780649BA171D}" srcOrd="0" destOrd="0" presId="urn:microsoft.com/office/officeart/2005/8/layout/hierarchy2"/>
    <dgm:cxn modelId="{522AD88A-7011-2B4A-8C04-D3D50478AEEB}" type="presOf" srcId="{488FF82D-E3B5-9643-9A25-5D9272D8D6D0}" destId="{D42E11A8-38D9-6449-BE4B-2F8E4505FD52}" srcOrd="0" destOrd="0" presId="urn:microsoft.com/office/officeart/2005/8/layout/hierarchy2"/>
    <dgm:cxn modelId="{034E0149-BE3D-0340-A5DD-D293A34FFC9F}" type="presOf" srcId="{F12CAB73-F416-F64D-BA31-ACB1AA07B188}" destId="{1D7F0C63-F77B-3D47-9AF9-CDBC9F138715}" srcOrd="0" destOrd="0" presId="urn:microsoft.com/office/officeart/2005/8/layout/hierarchy2"/>
    <dgm:cxn modelId="{C575255B-C232-B245-8C68-7396F31002DF}" type="presOf" srcId="{19BD1C98-7A3C-DE4D-A6C4-830F574096B6}" destId="{09F01479-0753-B94A-A947-FD8F559CCB97}" srcOrd="0" destOrd="0" presId="urn:microsoft.com/office/officeart/2005/8/layout/hierarchy2"/>
    <dgm:cxn modelId="{DD6DFBC8-BE46-824C-B0A1-DA7A070D1303}" srcId="{75B6C2F0-7F90-3F4F-AFEC-1CE89FE2F49B}" destId="{8A5D174F-95C4-5744-992D-71EA1C470534}" srcOrd="1" destOrd="0" parTransId="{0D17382D-E696-BE46-BB57-99D8BA6A2B41}" sibTransId="{76B4129C-8946-724B-9657-46FC2ED9DBB8}"/>
    <dgm:cxn modelId="{5009AEB7-EE85-6F46-B1DD-7FA2A668663D}" type="presOf" srcId="{AFF38F6A-634E-3643-8140-027FEBDC8ADF}" destId="{86A93044-A213-044A-8D62-72B5A550A2F8}" srcOrd="0" destOrd="0" presId="urn:microsoft.com/office/officeart/2005/8/layout/hierarchy2"/>
    <dgm:cxn modelId="{ADF16593-F778-774D-BE9A-5419DC39B828}" srcId="{75B6C2F0-7F90-3F4F-AFEC-1CE89FE2F49B}" destId="{C1630711-E703-2C48-B8C5-4ED776857093}" srcOrd="0" destOrd="0" parTransId="{49F0C051-9688-454B-B68B-CC298A46D927}" sibTransId="{C2BC07EC-ABE3-CA4E-A2D1-FB439222A398}"/>
    <dgm:cxn modelId="{CABC06A2-C185-F343-9754-FC5266F3176F}" srcId="{4A2C8C08-ACDA-C54B-BBD2-8E33D97FFB91}" destId="{488FF82D-E3B5-9643-9A25-5D9272D8D6D0}" srcOrd="1" destOrd="0" parTransId="{AFF38F6A-634E-3643-8140-027FEBDC8ADF}" sibTransId="{911E2122-7EBC-0840-A9C6-010EBFB55DA3}"/>
    <dgm:cxn modelId="{CA9C4D1D-E355-0A49-89CD-7DEC5EBB4E58}" type="presOf" srcId="{FD49360A-71EE-6744-B4FA-402EFCEAAC29}" destId="{E74080A4-595E-8148-BF3A-530F2A3DF2B0}" srcOrd="0" destOrd="0" presId="urn:microsoft.com/office/officeart/2005/8/layout/hierarchy2"/>
    <dgm:cxn modelId="{9BD42939-095D-D34E-9439-59A4CF141A84}" srcId="{8F746747-F9EA-4546-8E4F-7E7437C61CA8}" destId="{AD099753-1330-7349-8263-4D7652F17EA9}" srcOrd="1" destOrd="0" parTransId="{BF108229-7BF8-A640-9359-83BB6108D001}" sibTransId="{9AF416DC-8B11-364D-AD58-1F1BC97CA056}"/>
    <dgm:cxn modelId="{6E56D04E-C81A-D54D-8CB4-C1DE5ADF1C9A}" type="presOf" srcId="{49F0C051-9688-454B-B68B-CC298A46D927}" destId="{9392B1F3-B9DF-D145-A178-870002C21320}" srcOrd="0" destOrd="0" presId="urn:microsoft.com/office/officeart/2005/8/layout/hierarchy2"/>
    <dgm:cxn modelId="{4FC95776-34B4-D549-9A78-9085BC4F8B67}" type="presOf" srcId="{393E01D2-3B1F-DC43-B197-D05DEFD83709}" destId="{8428D49D-2C60-2B45-8460-8349BAB70730}" srcOrd="0" destOrd="0" presId="urn:microsoft.com/office/officeart/2005/8/layout/hierarchy2"/>
    <dgm:cxn modelId="{C889DC1A-28EB-1749-92EE-863F00F8FCF3}" type="presOf" srcId="{0D17382D-E696-BE46-BB57-99D8BA6A2B41}" destId="{34FC4A93-0CD5-B049-8020-FDD085A9772C}" srcOrd="1" destOrd="0" presId="urn:microsoft.com/office/officeart/2005/8/layout/hierarchy2"/>
    <dgm:cxn modelId="{63922B63-4D11-EB4D-B851-DE46458E4297}" srcId="{AD099753-1330-7349-8263-4D7652F17EA9}" destId="{C2A4863D-C339-7343-A973-C3C57B3C235A}" srcOrd="1" destOrd="0" parTransId="{FD49360A-71EE-6744-B4FA-402EFCEAAC29}" sibTransId="{BCCAF9D6-6DAA-DC49-B6ED-6ACCA93B4190}"/>
    <dgm:cxn modelId="{8EE6EA31-024B-9A46-99BC-61F4369EBB6C}" srcId="{AD099753-1330-7349-8263-4D7652F17EA9}" destId="{615547FD-BB5B-D14A-893C-DFBD1881F786}" srcOrd="0" destOrd="0" parTransId="{2F55CDA1-1479-5446-A4A2-B4E1C0C45802}" sibTransId="{0E4C38A4-59E8-D345-8D8A-BA6A16F15701}"/>
    <dgm:cxn modelId="{450BE209-414D-C844-A6E9-0C014BD2C758}" type="presOf" srcId="{615547FD-BB5B-D14A-893C-DFBD1881F786}" destId="{330D235D-3D6D-4447-B8EB-4D219A12B7DC}" srcOrd="0" destOrd="0" presId="urn:microsoft.com/office/officeart/2005/8/layout/hierarchy2"/>
    <dgm:cxn modelId="{A9187DF6-1600-2B44-888C-1420B28C9BD6}" type="presOf" srcId="{EFEC043E-7892-8E4A-9FF6-39DB2574DD51}" destId="{4D3F4BA7-4EDD-7C43-B638-8E0725B41EF3}" srcOrd="1" destOrd="0" presId="urn:microsoft.com/office/officeart/2005/8/layout/hierarchy2"/>
    <dgm:cxn modelId="{E0194948-6CD5-094E-9C94-8FE80FC6D550}" type="presOf" srcId="{C1630711-E703-2C48-B8C5-4ED776857093}" destId="{859643AC-81DE-534F-B11C-9DA4E572E213}" srcOrd="0" destOrd="0" presId="urn:microsoft.com/office/officeart/2005/8/layout/hierarchy2"/>
    <dgm:cxn modelId="{5D8C150C-C7DA-E947-A1EB-663C2143BB90}" srcId="{19BD1C98-7A3C-DE4D-A6C4-830F574096B6}" destId="{8F746747-F9EA-4546-8E4F-7E7437C61CA8}" srcOrd="0" destOrd="0" parTransId="{8D1BB11E-CE5C-F34F-A30B-104D4E28BD74}" sibTransId="{F92359C5-7BC3-BC41-87FE-6AE16071FE15}"/>
    <dgm:cxn modelId="{1ADE6B0C-3326-5546-8815-467C760BE63B}" type="presOf" srcId="{AD099753-1330-7349-8263-4D7652F17EA9}" destId="{CA405F4E-EF91-E341-9C1C-1BA78DB0D6A9}" srcOrd="0" destOrd="0" presId="urn:microsoft.com/office/officeart/2005/8/layout/hierarchy2"/>
    <dgm:cxn modelId="{BC874B25-225C-724B-BAAF-BEC898221E52}" type="presOf" srcId="{BF108229-7BF8-A640-9359-83BB6108D001}" destId="{614C3F20-C640-5A41-8108-4B915CBFA1A1}" srcOrd="0" destOrd="0" presId="urn:microsoft.com/office/officeart/2005/8/layout/hierarchy2"/>
    <dgm:cxn modelId="{9BA3A7F2-C057-2943-8DC2-BF0A32D7B60C}" srcId="{8F746747-F9EA-4546-8E4F-7E7437C61CA8}" destId="{75B6C2F0-7F90-3F4F-AFEC-1CE89FE2F49B}" srcOrd="0" destOrd="0" parTransId="{393E01D2-3B1F-DC43-B197-D05DEFD83709}" sibTransId="{63DBE642-3073-1B47-BDE0-662C3A72AB52}"/>
    <dgm:cxn modelId="{48C8C042-0B06-FD48-A305-B56715D7499A}" type="presOf" srcId="{8F746747-F9EA-4546-8E4F-7E7437C61CA8}" destId="{DF4C6D5B-D63F-5546-864A-CE3E275ED1CE}" srcOrd="0" destOrd="0" presId="urn:microsoft.com/office/officeart/2005/8/layout/hierarchy2"/>
    <dgm:cxn modelId="{13E3DF78-D3D7-9B47-97A7-AFBA013A7616}" type="presOf" srcId="{2F55CDA1-1479-5446-A4A2-B4E1C0C45802}" destId="{EB342B40-D61A-734F-9DEE-2865E5A59538}" srcOrd="1" destOrd="0" presId="urn:microsoft.com/office/officeart/2005/8/layout/hierarchy2"/>
    <dgm:cxn modelId="{74C124E9-1391-E64F-833D-DECCFA73C09E}" type="presOf" srcId="{FD49360A-71EE-6744-B4FA-402EFCEAAC29}" destId="{DA3F4542-9807-694F-A6F5-7A7B99737FE1}" srcOrd="1" destOrd="0" presId="urn:microsoft.com/office/officeart/2005/8/layout/hierarchy2"/>
    <dgm:cxn modelId="{5181798C-FC69-AD40-9DB9-6B26FDC679FE}" type="presOf" srcId="{4A2C8C08-ACDA-C54B-BBD2-8E33D97FFB91}" destId="{84755250-ACE8-6D4D-A839-F21C2E2808CA}" srcOrd="0" destOrd="0" presId="urn:microsoft.com/office/officeart/2005/8/layout/hierarchy2"/>
    <dgm:cxn modelId="{79F29280-84D4-6243-A07A-B4FAE3C3FB31}" type="presOf" srcId="{0D17382D-E696-BE46-BB57-99D8BA6A2B41}" destId="{2ED0B1B2-03D9-6F4E-9783-8239A379E996}" srcOrd="0" destOrd="0" presId="urn:microsoft.com/office/officeart/2005/8/layout/hierarchy2"/>
    <dgm:cxn modelId="{D0E46D51-B8E7-CA4D-8427-42A210CC6282}" type="presOf" srcId="{AFF38F6A-634E-3643-8140-027FEBDC8ADF}" destId="{46C452A4-DB61-CE4A-845A-199CDA2042F0}" srcOrd="1" destOrd="0" presId="urn:microsoft.com/office/officeart/2005/8/layout/hierarchy2"/>
    <dgm:cxn modelId="{2C59732B-3616-5A48-8F5E-78DA5B2764CC}" type="presOf" srcId="{49F0C051-9688-454B-B68B-CC298A46D927}" destId="{0388F057-97CF-A34C-A18E-B4CF492C6710}" srcOrd="1" destOrd="0" presId="urn:microsoft.com/office/officeart/2005/8/layout/hierarchy2"/>
    <dgm:cxn modelId="{20AD8B76-E67B-7447-B0BB-8CFF779D95BB}" srcId="{8F746747-F9EA-4546-8E4F-7E7437C61CA8}" destId="{4A2C8C08-ACDA-C54B-BBD2-8E33D97FFB91}" srcOrd="2" destOrd="0" parTransId="{F12CAB73-F416-F64D-BA31-ACB1AA07B188}" sibTransId="{13C0BCDF-CA99-764A-B6EE-E63391F1A012}"/>
    <dgm:cxn modelId="{D35477AE-0E1F-F846-876C-C7296F3170DB}" type="presOf" srcId="{EFEC043E-7892-8E4A-9FF6-39DB2574DD51}" destId="{4A4B18DC-FD12-B440-9675-8AE6D5C2296B}" srcOrd="0" destOrd="0" presId="urn:microsoft.com/office/officeart/2005/8/layout/hierarchy2"/>
    <dgm:cxn modelId="{08DFBB5C-C8CE-6944-B86C-DC8463B1B282}" type="presOf" srcId="{2F55CDA1-1479-5446-A4A2-B4E1C0C45802}" destId="{3776818F-CE4B-1C41-A1E0-48EE80A4BA00}" srcOrd="0" destOrd="0" presId="urn:microsoft.com/office/officeart/2005/8/layout/hierarchy2"/>
    <dgm:cxn modelId="{FCFF5ADF-24F0-2248-A169-310BFEAEE4E8}" type="presOf" srcId="{4A751CC0-21C4-094F-AD3D-B5C78EC24D89}" destId="{E368678D-6EE7-AD47-96F1-38FF30B5257A}" srcOrd="0" destOrd="0" presId="urn:microsoft.com/office/officeart/2005/8/layout/hierarchy2"/>
    <dgm:cxn modelId="{D8466820-A975-1543-98AD-0021456E481E}" type="presOf" srcId="{F12CAB73-F416-F64D-BA31-ACB1AA07B188}" destId="{D3AC7BAE-0BAC-F143-909C-05A4D525486B}" srcOrd="1" destOrd="0" presId="urn:microsoft.com/office/officeart/2005/8/layout/hierarchy2"/>
    <dgm:cxn modelId="{6D22424F-A012-8149-BE35-88A0028E1D51}" srcId="{4A2C8C08-ACDA-C54B-BBD2-8E33D97FFB91}" destId="{4A751CC0-21C4-094F-AD3D-B5C78EC24D89}" srcOrd="0" destOrd="0" parTransId="{EFEC043E-7892-8E4A-9FF6-39DB2574DD51}" sibTransId="{E0E090B5-0018-874C-9140-95B3A7AC069E}"/>
    <dgm:cxn modelId="{3967E1EB-F9A8-AA4F-BF49-B5021467AF66}" type="presParOf" srcId="{09F01479-0753-B94A-A947-FD8F559CCB97}" destId="{DBC83EC2-C511-EF4B-96B3-D65442C3F324}" srcOrd="0" destOrd="0" presId="urn:microsoft.com/office/officeart/2005/8/layout/hierarchy2"/>
    <dgm:cxn modelId="{BC93B8E5-9DBF-6349-B287-1FB692564B5D}" type="presParOf" srcId="{DBC83EC2-C511-EF4B-96B3-D65442C3F324}" destId="{DF4C6D5B-D63F-5546-864A-CE3E275ED1CE}" srcOrd="0" destOrd="0" presId="urn:microsoft.com/office/officeart/2005/8/layout/hierarchy2"/>
    <dgm:cxn modelId="{B5C3CA88-2816-7942-9D02-6FB17F2C952E}" type="presParOf" srcId="{DBC83EC2-C511-EF4B-96B3-D65442C3F324}" destId="{CFD34984-9BD2-C949-823A-D6AA36A898C1}" srcOrd="1" destOrd="0" presId="urn:microsoft.com/office/officeart/2005/8/layout/hierarchy2"/>
    <dgm:cxn modelId="{5E8F4869-BEA6-3843-9A4D-34CB5CF54A9E}" type="presParOf" srcId="{CFD34984-9BD2-C949-823A-D6AA36A898C1}" destId="{8428D49D-2C60-2B45-8460-8349BAB70730}" srcOrd="0" destOrd="0" presId="urn:microsoft.com/office/officeart/2005/8/layout/hierarchy2"/>
    <dgm:cxn modelId="{EE57D5BA-7911-C440-A141-E091DBC02304}" type="presParOf" srcId="{8428D49D-2C60-2B45-8460-8349BAB70730}" destId="{2CF64D30-7BB1-2143-89CE-E316B235F481}" srcOrd="0" destOrd="0" presId="urn:microsoft.com/office/officeart/2005/8/layout/hierarchy2"/>
    <dgm:cxn modelId="{60395CBA-4A56-2A42-B369-A197135314F0}" type="presParOf" srcId="{CFD34984-9BD2-C949-823A-D6AA36A898C1}" destId="{9C653445-DE93-BB42-BFA3-E4E51B742B07}" srcOrd="1" destOrd="0" presId="urn:microsoft.com/office/officeart/2005/8/layout/hierarchy2"/>
    <dgm:cxn modelId="{A3316893-8C58-294A-9A67-21CED747A3D4}" type="presParOf" srcId="{9C653445-DE93-BB42-BFA3-E4E51B742B07}" destId="{78C6A786-D94C-A84B-9F81-BF94DF50EBA1}" srcOrd="0" destOrd="0" presId="urn:microsoft.com/office/officeart/2005/8/layout/hierarchy2"/>
    <dgm:cxn modelId="{EFD3C5EA-44D9-7D44-837F-AE62BD562AB8}" type="presParOf" srcId="{9C653445-DE93-BB42-BFA3-E4E51B742B07}" destId="{B1F0979E-3E1B-934F-97C1-A1E55B0AC53D}" srcOrd="1" destOrd="0" presId="urn:microsoft.com/office/officeart/2005/8/layout/hierarchy2"/>
    <dgm:cxn modelId="{DBE33DDE-4CB6-C746-A41C-691F29193A02}" type="presParOf" srcId="{B1F0979E-3E1B-934F-97C1-A1E55B0AC53D}" destId="{9392B1F3-B9DF-D145-A178-870002C21320}" srcOrd="0" destOrd="0" presId="urn:microsoft.com/office/officeart/2005/8/layout/hierarchy2"/>
    <dgm:cxn modelId="{F1E1B8C3-33B2-FB40-9E79-D17D2D312CC1}" type="presParOf" srcId="{9392B1F3-B9DF-D145-A178-870002C21320}" destId="{0388F057-97CF-A34C-A18E-B4CF492C6710}" srcOrd="0" destOrd="0" presId="urn:microsoft.com/office/officeart/2005/8/layout/hierarchy2"/>
    <dgm:cxn modelId="{F92BB8AF-A6BB-6345-A282-D808B8694681}" type="presParOf" srcId="{B1F0979E-3E1B-934F-97C1-A1E55B0AC53D}" destId="{E30D1742-18DF-8C44-8F21-591722CED37F}" srcOrd="1" destOrd="0" presId="urn:microsoft.com/office/officeart/2005/8/layout/hierarchy2"/>
    <dgm:cxn modelId="{423BABAF-1782-AE4F-9058-A1F24BB04725}" type="presParOf" srcId="{E30D1742-18DF-8C44-8F21-591722CED37F}" destId="{859643AC-81DE-534F-B11C-9DA4E572E213}" srcOrd="0" destOrd="0" presId="urn:microsoft.com/office/officeart/2005/8/layout/hierarchy2"/>
    <dgm:cxn modelId="{0D5AB8EF-C96F-394A-B827-84EE173ECDF9}" type="presParOf" srcId="{E30D1742-18DF-8C44-8F21-591722CED37F}" destId="{C26576C3-209B-4A45-BC69-2CDCB4EE67B7}" srcOrd="1" destOrd="0" presId="urn:microsoft.com/office/officeart/2005/8/layout/hierarchy2"/>
    <dgm:cxn modelId="{11B2C484-5CF3-1243-86C9-62210352BB7B}" type="presParOf" srcId="{B1F0979E-3E1B-934F-97C1-A1E55B0AC53D}" destId="{2ED0B1B2-03D9-6F4E-9783-8239A379E996}" srcOrd="2" destOrd="0" presId="urn:microsoft.com/office/officeart/2005/8/layout/hierarchy2"/>
    <dgm:cxn modelId="{7378C83B-22F9-AA49-B1B2-A1D509C58C77}" type="presParOf" srcId="{2ED0B1B2-03D9-6F4E-9783-8239A379E996}" destId="{34FC4A93-0CD5-B049-8020-FDD085A9772C}" srcOrd="0" destOrd="0" presId="urn:microsoft.com/office/officeart/2005/8/layout/hierarchy2"/>
    <dgm:cxn modelId="{A51CF65F-8131-0F4C-A02E-2E148635E340}" type="presParOf" srcId="{B1F0979E-3E1B-934F-97C1-A1E55B0AC53D}" destId="{452793EC-3CC4-534A-AA86-B2198F29A726}" srcOrd="3" destOrd="0" presId="urn:microsoft.com/office/officeart/2005/8/layout/hierarchy2"/>
    <dgm:cxn modelId="{70FB8A19-B894-4B42-989F-3C1118053733}" type="presParOf" srcId="{452793EC-3CC4-534A-AA86-B2198F29A726}" destId="{E4F0EBD1-8DED-1A4D-9DBE-780649BA171D}" srcOrd="0" destOrd="0" presId="urn:microsoft.com/office/officeart/2005/8/layout/hierarchy2"/>
    <dgm:cxn modelId="{3454F036-DE55-4E44-AFD2-D4AB2DFA9881}" type="presParOf" srcId="{452793EC-3CC4-534A-AA86-B2198F29A726}" destId="{80A649D6-8EE1-FD4B-9A60-AF9C562E2E34}" srcOrd="1" destOrd="0" presId="urn:microsoft.com/office/officeart/2005/8/layout/hierarchy2"/>
    <dgm:cxn modelId="{95E43DC9-1F5B-AA4A-906B-4ED630B48C7E}" type="presParOf" srcId="{CFD34984-9BD2-C949-823A-D6AA36A898C1}" destId="{614C3F20-C640-5A41-8108-4B915CBFA1A1}" srcOrd="2" destOrd="0" presId="urn:microsoft.com/office/officeart/2005/8/layout/hierarchy2"/>
    <dgm:cxn modelId="{3859754A-FD5E-AE44-8D7A-660808507439}" type="presParOf" srcId="{614C3F20-C640-5A41-8108-4B915CBFA1A1}" destId="{7B6A2C66-8B32-FA4D-888C-E62801BB5096}" srcOrd="0" destOrd="0" presId="urn:microsoft.com/office/officeart/2005/8/layout/hierarchy2"/>
    <dgm:cxn modelId="{2FB8413D-2848-834F-9D42-C2221C5BF9B4}" type="presParOf" srcId="{CFD34984-9BD2-C949-823A-D6AA36A898C1}" destId="{72A36ACB-B006-324D-B401-46646EF5E0B8}" srcOrd="3" destOrd="0" presId="urn:microsoft.com/office/officeart/2005/8/layout/hierarchy2"/>
    <dgm:cxn modelId="{FBF74A04-2126-3849-8D78-DF100D6CC467}" type="presParOf" srcId="{72A36ACB-B006-324D-B401-46646EF5E0B8}" destId="{CA405F4E-EF91-E341-9C1C-1BA78DB0D6A9}" srcOrd="0" destOrd="0" presId="urn:microsoft.com/office/officeart/2005/8/layout/hierarchy2"/>
    <dgm:cxn modelId="{1EA2A5F8-CBA9-714A-B641-2C9CB60BD6F6}" type="presParOf" srcId="{72A36ACB-B006-324D-B401-46646EF5E0B8}" destId="{DF1568D7-2B06-1F4B-A43F-8D8202DC99F5}" srcOrd="1" destOrd="0" presId="urn:microsoft.com/office/officeart/2005/8/layout/hierarchy2"/>
    <dgm:cxn modelId="{2526831A-D825-6F4B-B291-25E83D30E8A7}" type="presParOf" srcId="{DF1568D7-2B06-1F4B-A43F-8D8202DC99F5}" destId="{3776818F-CE4B-1C41-A1E0-48EE80A4BA00}" srcOrd="0" destOrd="0" presId="urn:microsoft.com/office/officeart/2005/8/layout/hierarchy2"/>
    <dgm:cxn modelId="{865C489D-D6D7-1A49-8C65-4BADE37A4C79}" type="presParOf" srcId="{3776818F-CE4B-1C41-A1E0-48EE80A4BA00}" destId="{EB342B40-D61A-734F-9DEE-2865E5A59538}" srcOrd="0" destOrd="0" presId="urn:microsoft.com/office/officeart/2005/8/layout/hierarchy2"/>
    <dgm:cxn modelId="{EB09F10F-FE51-D84A-9E69-3BF8920B5332}" type="presParOf" srcId="{DF1568D7-2B06-1F4B-A43F-8D8202DC99F5}" destId="{5AC51691-8F0F-DB44-AC99-1E07C43200D5}" srcOrd="1" destOrd="0" presId="urn:microsoft.com/office/officeart/2005/8/layout/hierarchy2"/>
    <dgm:cxn modelId="{B8B002F5-F7F7-C642-86DB-427AE5215B1C}" type="presParOf" srcId="{5AC51691-8F0F-DB44-AC99-1E07C43200D5}" destId="{330D235D-3D6D-4447-B8EB-4D219A12B7DC}" srcOrd="0" destOrd="0" presId="urn:microsoft.com/office/officeart/2005/8/layout/hierarchy2"/>
    <dgm:cxn modelId="{B29C4DE0-E63C-B542-B376-C447626D000A}" type="presParOf" srcId="{5AC51691-8F0F-DB44-AC99-1E07C43200D5}" destId="{55367684-B2BC-AE40-BD4B-05404BEC6399}" srcOrd="1" destOrd="0" presId="urn:microsoft.com/office/officeart/2005/8/layout/hierarchy2"/>
    <dgm:cxn modelId="{1BCFBC20-6645-E749-AB9D-3D7DE098C6CC}" type="presParOf" srcId="{DF1568D7-2B06-1F4B-A43F-8D8202DC99F5}" destId="{E74080A4-595E-8148-BF3A-530F2A3DF2B0}" srcOrd="2" destOrd="0" presId="urn:microsoft.com/office/officeart/2005/8/layout/hierarchy2"/>
    <dgm:cxn modelId="{3596386C-A009-CA46-8E82-344C49BF44A0}" type="presParOf" srcId="{E74080A4-595E-8148-BF3A-530F2A3DF2B0}" destId="{DA3F4542-9807-694F-A6F5-7A7B99737FE1}" srcOrd="0" destOrd="0" presId="urn:microsoft.com/office/officeart/2005/8/layout/hierarchy2"/>
    <dgm:cxn modelId="{67C7AA68-5217-6F4B-BFBA-6AF88FD30BB0}" type="presParOf" srcId="{DF1568D7-2B06-1F4B-A43F-8D8202DC99F5}" destId="{86BD1ACB-B2D2-E949-9CC8-6908DE0DD0A4}" srcOrd="3" destOrd="0" presId="urn:microsoft.com/office/officeart/2005/8/layout/hierarchy2"/>
    <dgm:cxn modelId="{D148F633-F346-BF48-B6FF-F34CF4B7E8FE}" type="presParOf" srcId="{86BD1ACB-B2D2-E949-9CC8-6908DE0DD0A4}" destId="{8122D2D6-BDDE-A04A-8884-28818D5F0A7C}" srcOrd="0" destOrd="0" presId="urn:microsoft.com/office/officeart/2005/8/layout/hierarchy2"/>
    <dgm:cxn modelId="{30C02C9F-CE7A-424B-BEEF-D804DB231B90}" type="presParOf" srcId="{86BD1ACB-B2D2-E949-9CC8-6908DE0DD0A4}" destId="{05510EEC-462B-374C-9AF3-B97B3DAE26CF}" srcOrd="1" destOrd="0" presId="urn:microsoft.com/office/officeart/2005/8/layout/hierarchy2"/>
    <dgm:cxn modelId="{5C1A8D26-F904-4243-A170-0150E9DC75CA}" type="presParOf" srcId="{CFD34984-9BD2-C949-823A-D6AA36A898C1}" destId="{1D7F0C63-F77B-3D47-9AF9-CDBC9F138715}" srcOrd="4" destOrd="0" presId="urn:microsoft.com/office/officeart/2005/8/layout/hierarchy2"/>
    <dgm:cxn modelId="{EF0B7FA5-0FC4-FB4B-A257-06B536A050B7}" type="presParOf" srcId="{1D7F0C63-F77B-3D47-9AF9-CDBC9F138715}" destId="{D3AC7BAE-0BAC-F143-909C-05A4D525486B}" srcOrd="0" destOrd="0" presId="urn:microsoft.com/office/officeart/2005/8/layout/hierarchy2"/>
    <dgm:cxn modelId="{9816ECFA-49DC-E24F-AAE4-0B9E575A341D}" type="presParOf" srcId="{CFD34984-9BD2-C949-823A-D6AA36A898C1}" destId="{11603446-77D3-9346-A6F3-2748171BED09}" srcOrd="5" destOrd="0" presId="urn:microsoft.com/office/officeart/2005/8/layout/hierarchy2"/>
    <dgm:cxn modelId="{E2340AD5-E7B6-A148-982F-3168F765CA6F}" type="presParOf" srcId="{11603446-77D3-9346-A6F3-2748171BED09}" destId="{84755250-ACE8-6D4D-A839-F21C2E2808CA}" srcOrd="0" destOrd="0" presId="urn:microsoft.com/office/officeart/2005/8/layout/hierarchy2"/>
    <dgm:cxn modelId="{7086FBE1-A6C0-2B48-A0CE-3F5F429F8894}" type="presParOf" srcId="{11603446-77D3-9346-A6F3-2748171BED09}" destId="{01E2D6A1-1D36-4041-8BC5-956BAE3EDCF0}" srcOrd="1" destOrd="0" presId="urn:microsoft.com/office/officeart/2005/8/layout/hierarchy2"/>
    <dgm:cxn modelId="{36C36191-93A7-C045-8936-DC6ECA3DADE4}" type="presParOf" srcId="{01E2D6A1-1D36-4041-8BC5-956BAE3EDCF0}" destId="{4A4B18DC-FD12-B440-9675-8AE6D5C2296B}" srcOrd="0" destOrd="0" presId="urn:microsoft.com/office/officeart/2005/8/layout/hierarchy2"/>
    <dgm:cxn modelId="{E52CD498-6942-034C-A9C6-3242275B17E4}" type="presParOf" srcId="{4A4B18DC-FD12-B440-9675-8AE6D5C2296B}" destId="{4D3F4BA7-4EDD-7C43-B638-8E0725B41EF3}" srcOrd="0" destOrd="0" presId="urn:microsoft.com/office/officeart/2005/8/layout/hierarchy2"/>
    <dgm:cxn modelId="{256B71E7-3EBA-8644-9FBC-B4A1BC4801AD}" type="presParOf" srcId="{01E2D6A1-1D36-4041-8BC5-956BAE3EDCF0}" destId="{A24105FD-AF56-034E-BF81-37B2C8B9EAB4}" srcOrd="1" destOrd="0" presId="urn:microsoft.com/office/officeart/2005/8/layout/hierarchy2"/>
    <dgm:cxn modelId="{32338B30-BB50-0249-A986-083D92BB839B}" type="presParOf" srcId="{A24105FD-AF56-034E-BF81-37B2C8B9EAB4}" destId="{E368678D-6EE7-AD47-96F1-38FF30B5257A}" srcOrd="0" destOrd="0" presId="urn:microsoft.com/office/officeart/2005/8/layout/hierarchy2"/>
    <dgm:cxn modelId="{9A16AC0F-D416-9F4A-882A-3BADAD3667EB}" type="presParOf" srcId="{A24105FD-AF56-034E-BF81-37B2C8B9EAB4}" destId="{F32EF2F0-67DC-FD4C-BDBB-585C3E5E12A4}" srcOrd="1" destOrd="0" presId="urn:microsoft.com/office/officeart/2005/8/layout/hierarchy2"/>
    <dgm:cxn modelId="{E86968D4-8E3B-814B-BECF-4CECD5AE50B2}" type="presParOf" srcId="{01E2D6A1-1D36-4041-8BC5-956BAE3EDCF0}" destId="{86A93044-A213-044A-8D62-72B5A550A2F8}" srcOrd="2" destOrd="0" presId="urn:microsoft.com/office/officeart/2005/8/layout/hierarchy2"/>
    <dgm:cxn modelId="{1AD0F886-13E2-7C4B-A0F4-7D597A7B07A3}" type="presParOf" srcId="{86A93044-A213-044A-8D62-72B5A550A2F8}" destId="{46C452A4-DB61-CE4A-845A-199CDA2042F0}" srcOrd="0" destOrd="0" presId="urn:microsoft.com/office/officeart/2005/8/layout/hierarchy2"/>
    <dgm:cxn modelId="{08154C73-8E62-7D41-95E7-95A7D0FB19E1}" type="presParOf" srcId="{01E2D6A1-1D36-4041-8BC5-956BAE3EDCF0}" destId="{925FB6E7-E8D7-F54E-9500-AFD8F12545E1}" srcOrd="3" destOrd="0" presId="urn:microsoft.com/office/officeart/2005/8/layout/hierarchy2"/>
    <dgm:cxn modelId="{893405DB-CD58-AA48-AC01-4751BFF9A22A}" type="presParOf" srcId="{925FB6E7-E8D7-F54E-9500-AFD8F12545E1}" destId="{D42E11A8-38D9-6449-BE4B-2F8E4505FD52}" srcOrd="0" destOrd="0" presId="urn:microsoft.com/office/officeart/2005/8/layout/hierarchy2"/>
    <dgm:cxn modelId="{CB079D82-2FD4-CF4F-A086-8AECA3818B49}" type="presParOf" srcId="{925FB6E7-E8D7-F54E-9500-AFD8F12545E1}" destId="{2D0B70BD-7510-9246-9088-78ABA40DA2A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C6D5B-D63F-5546-864A-CE3E275ED1CE}">
      <dsp:nvSpPr>
        <dsp:cNvPr id="0" name=""/>
        <dsp:cNvSpPr/>
      </dsp:nvSpPr>
      <dsp:spPr>
        <a:xfrm>
          <a:off x="1570271" y="1928175"/>
          <a:ext cx="1339225" cy="66961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Fever</a:t>
          </a:r>
          <a:endParaRPr lang="en-US" sz="1800" kern="1200" dirty="0"/>
        </a:p>
      </dsp:txBody>
      <dsp:txXfrm>
        <a:off x="1589883" y="1947787"/>
        <a:ext cx="1300001" cy="630388"/>
      </dsp:txXfrm>
    </dsp:sp>
    <dsp:sp modelId="{8428D49D-2C60-2B45-8460-8349BAB70730}">
      <dsp:nvSpPr>
        <dsp:cNvPr id="0" name=""/>
        <dsp:cNvSpPr/>
      </dsp:nvSpPr>
      <dsp:spPr>
        <a:xfrm rot="17350740">
          <a:off x="2362035" y="1479611"/>
          <a:ext cx="1630613" cy="26630"/>
        </a:xfrm>
        <a:custGeom>
          <a:avLst/>
          <a:gdLst/>
          <a:ahLst/>
          <a:cxnLst/>
          <a:rect l="0" t="0" r="0" b="0"/>
          <a:pathLst>
            <a:path>
              <a:moveTo>
                <a:pt x="0" y="13315"/>
              </a:moveTo>
              <a:lnTo>
                <a:pt x="1630613" y="133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36576" y="1452161"/>
        <a:ext cx="81530" cy="81530"/>
      </dsp:txXfrm>
    </dsp:sp>
    <dsp:sp modelId="{78C6A786-D94C-A84B-9F81-BF94DF50EBA1}">
      <dsp:nvSpPr>
        <dsp:cNvPr id="0" name=""/>
        <dsp:cNvSpPr/>
      </dsp:nvSpPr>
      <dsp:spPr>
        <a:xfrm>
          <a:off x="3445187" y="388065"/>
          <a:ext cx="1339225" cy="66961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Early</a:t>
          </a:r>
        </a:p>
        <a:p>
          <a:pPr lvl="0" algn="ctr" defTabSz="800100">
            <a:lnSpc>
              <a:spcPct val="90000"/>
            </a:lnSpc>
            <a:spcBef>
              <a:spcPct val="0"/>
            </a:spcBef>
            <a:spcAft>
              <a:spcPct val="35000"/>
            </a:spcAft>
          </a:pPr>
          <a:r>
            <a:rPr lang="en-US" sz="1800" kern="1200" dirty="0" smtClean="0"/>
            <a:t>(&lt;1 week)</a:t>
          </a:r>
          <a:endParaRPr lang="en-US" sz="1800" kern="1200" dirty="0"/>
        </a:p>
      </dsp:txBody>
      <dsp:txXfrm>
        <a:off x="3464799" y="407677"/>
        <a:ext cx="1300001" cy="630388"/>
      </dsp:txXfrm>
    </dsp:sp>
    <dsp:sp modelId="{9392B1F3-B9DF-D145-A178-870002C21320}">
      <dsp:nvSpPr>
        <dsp:cNvPr id="0" name=""/>
        <dsp:cNvSpPr/>
      </dsp:nvSpPr>
      <dsp:spPr>
        <a:xfrm rot="19457599">
          <a:off x="4722405" y="517043"/>
          <a:ext cx="659704" cy="26630"/>
        </a:xfrm>
        <a:custGeom>
          <a:avLst/>
          <a:gdLst/>
          <a:ahLst/>
          <a:cxnLst/>
          <a:rect l="0" t="0" r="0" b="0"/>
          <a:pathLst>
            <a:path>
              <a:moveTo>
                <a:pt x="0" y="13315"/>
              </a:moveTo>
              <a:lnTo>
                <a:pt x="659704"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35765" y="513866"/>
        <a:ext cx="32985" cy="32985"/>
      </dsp:txXfrm>
    </dsp:sp>
    <dsp:sp modelId="{859643AC-81DE-534F-B11C-9DA4E572E213}">
      <dsp:nvSpPr>
        <dsp:cNvPr id="0" name=""/>
        <dsp:cNvSpPr/>
      </dsp:nvSpPr>
      <dsp:spPr>
        <a:xfrm>
          <a:off x="5320102" y="3038"/>
          <a:ext cx="1339225" cy="66961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Infectious</a:t>
          </a:r>
          <a:endParaRPr lang="en-US" sz="1800" kern="1200" dirty="0"/>
        </a:p>
      </dsp:txBody>
      <dsp:txXfrm>
        <a:off x="5339714" y="22650"/>
        <a:ext cx="1300001" cy="630388"/>
      </dsp:txXfrm>
    </dsp:sp>
    <dsp:sp modelId="{2ED0B1B2-03D9-6F4E-9783-8239A379E996}">
      <dsp:nvSpPr>
        <dsp:cNvPr id="0" name=""/>
        <dsp:cNvSpPr/>
      </dsp:nvSpPr>
      <dsp:spPr>
        <a:xfrm rot="2142401">
          <a:off x="4722405" y="902070"/>
          <a:ext cx="659704" cy="26630"/>
        </a:xfrm>
        <a:custGeom>
          <a:avLst/>
          <a:gdLst/>
          <a:ahLst/>
          <a:cxnLst/>
          <a:rect l="0" t="0" r="0" b="0"/>
          <a:pathLst>
            <a:path>
              <a:moveTo>
                <a:pt x="0" y="13315"/>
              </a:moveTo>
              <a:lnTo>
                <a:pt x="659704"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35765" y="898893"/>
        <a:ext cx="32985" cy="32985"/>
      </dsp:txXfrm>
    </dsp:sp>
    <dsp:sp modelId="{E4F0EBD1-8DED-1A4D-9DBE-780649BA171D}">
      <dsp:nvSpPr>
        <dsp:cNvPr id="0" name=""/>
        <dsp:cNvSpPr/>
      </dsp:nvSpPr>
      <dsp:spPr>
        <a:xfrm>
          <a:off x="5320102" y="773093"/>
          <a:ext cx="1339225" cy="66961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Non-infectious</a:t>
          </a:r>
          <a:endParaRPr lang="en-US" sz="1800" kern="1200" dirty="0"/>
        </a:p>
      </dsp:txBody>
      <dsp:txXfrm>
        <a:off x="5339714" y="792705"/>
        <a:ext cx="1300001" cy="630388"/>
      </dsp:txXfrm>
    </dsp:sp>
    <dsp:sp modelId="{614C3F20-C640-5A41-8108-4B915CBFA1A1}">
      <dsp:nvSpPr>
        <dsp:cNvPr id="0" name=""/>
        <dsp:cNvSpPr/>
      </dsp:nvSpPr>
      <dsp:spPr>
        <a:xfrm>
          <a:off x="2909497" y="2249666"/>
          <a:ext cx="535690" cy="26630"/>
        </a:xfrm>
        <a:custGeom>
          <a:avLst/>
          <a:gdLst/>
          <a:ahLst/>
          <a:cxnLst/>
          <a:rect l="0" t="0" r="0" b="0"/>
          <a:pathLst>
            <a:path>
              <a:moveTo>
                <a:pt x="0" y="13315"/>
              </a:moveTo>
              <a:lnTo>
                <a:pt x="535690" y="133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63949" y="2249589"/>
        <a:ext cx="26784" cy="26784"/>
      </dsp:txXfrm>
    </dsp:sp>
    <dsp:sp modelId="{CA405F4E-EF91-E341-9C1C-1BA78DB0D6A9}">
      <dsp:nvSpPr>
        <dsp:cNvPr id="0" name=""/>
        <dsp:cNvSpPr/>
      </dsp:nvSpPr>
      <dsp:spPr>
        <a:xfrm>
          <a:off x="3445187" y="1928175"/>
          <a:ext cx="1339225" cy="66961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Subacute</a:t>
          </a:r>
          <a:endParaRPr lang="en-US" sz="1800" kern="1200" dirty="0" smtClean="0"/>
        </a:p>
        <a:p>
          <a:pPr lvl="0" algn="ctr" defTabSz="800100">
            <a:lnSpc>
              <a:spcPct val="90000"/>
            </a:lnSpc>
            <a:spcBef>
              <a:spcPct val="0"/>
            </a:spcBef>
            <a:spcAft>
              <a:spcPct val="35000"/>
            </a:spcAft>
          </a:pPr>
          <a:r>
            <a:rPr lang="en-US" sz="1800" kern="1200" dirty="0" smtClean="0"/>
            <a:t>(1-4 weeks)</a:t>
          </a:r>
          <a:endParaRPr lang="en-US" sz="1800" kern="1200" dirty="0"/>
        </a:p>
      </dsp:txBody>
      <dsp:txXfrm>
        <a:off x="3464799" y="1947787"/>
        <a:ext cx="1300001" cy="630388"/>
      </dsp:txXfrm>
    </dsp:sp>
    <dsp:sp modelId="{3776818F-CE4B-1C41-A1E0-48EE80A4BA00}">
      <dsp:nvSpPr>
        <dsp:cNvPr id="0" name=""/>
        <dsp:cNvSpPr/>
      </dsp:nvSpPr>
      <dsp:spPr>
        <a:xfrm rot="19457599">
          <a:off x="4722405" y="2057152"/>
          <a:ext cx="659704" cy="26630"/>
        </a:xfrm>
        <a:custGeom>
          <a:avLst/>
          <a:gdLst/>
          <a:ahLst/>
          <a:cxnLst/>
          <a:rect l="0" t="0" r="0" b="0"/>
          <a:pathLst>
            <a:path>
              <a:moveTo>
                <a:pt x="0" y="13315"/>
              </a:moveTo>
              <a:lnTo>
                <a:pt x="659704"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35765" y="2053975"/>
        <a:ext cx="32985" cy="32985"/>
      </dsp:txXfrm>
    </dsp:sp>
    <dsp:sp modelId="{330D235D-3D6D-4447-B8EB-4D219A12B7DC}">
      <dsp:nvSpPr>
        <dsp:cNvPr id="0" name=""/>
        <dsp:cNvSpPr/>
      </dsp:nvSpPr>
      <dsp:spPr>
        <a:xfrm>
          <a:off x="5320102" y="1543147"/>
          <a:ext cx="1339225" cy="66961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Infectious</a:t>
          </a:r>
          <a:endParaRPr lang="en-US" sz="1800" kern="1200" dirty="0"/>
        </a:p>
      </dsp:txBody>
      <dsp:txXfrm>
        <a:off x="5339714" y="1562759"/>
        <a:ext cx="1300001" cy="630388"/>
      </dsp:txXfrm>
    </dsp:sp>
    <dsp:sp modelId="{E74080A4-595E-8148-BF3A-530F2A3DF2B0}">
      <dsp:nvSpPr>
        <dsp:cNvPr id="0" name=""/>
        <dsp:cNvSpPr/>
      </dsp:nvSpPr>
      <dsp:spPr>
        <a:xfrm rot="2142401">
          <a:off x="4722405" y="2442179"/>
          <a:ext cx="659704" cy="26630"/>
        </a:xfrm>
        <a:custGeom>
          <a:avLst/>
          <a:gdLst/>
          <a:ahLst/>
          <a:cxnLst/>
          <a:rect l="0" t="0" r="0" b="0"/>
          <a:pathLst>
            <a:path>
              <a:moveTo>
                <a:pt x="0" y="13315"/>
              </a:moveTo>
              <a:lnTo>
                <a:pt x="659704"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35765" y="2439002"/>
        <a:ext cx="32985" cy="32985"/>
      </dsp:txXfrm>
    </dsp:sp>
    <dsp:sp modelId="{8122D2D6-BDDE-A04A-8884-28818D5F0A7C}">
      <dsp:nvSpPr>
        <dsp:cNvPr id="0" name=""/>
        <dsp:cNvSpPr/>
      </dsp:nvSpPr>
      <dsp:spPr>
        <a:xfrm>
          <a:off x="5320102" y="2313202"/>
          <a:ext cx="1339225" cy="66961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Non-infectious</a:t>
          </a:r>
          <a:endParaRPr lang="en-US" sz="1800" kern="1200" dirty="0"/>
        </a:p>
      </dsp:txBody>
      <dsp:txXfrm>
        <a:off x="5339714" y="2332814"/>
        <a:ext cx="1300001" cy="630388"/>
      </dsp:txXfrm>
    </dsp:sp>
    <dsp:sp modelId="{1D7F0C63-F77B-3D47-9AF9-CDBC9F138715}">
      <dsp:nvSpPr>
        <dsp:cNvPr id="0" name=""/>
        <dsp:cNvSpPr/>
      </dsp:nvSpPr>
      <dsp:spPr>
        <a:xfrm rot="4249260">
          <a:off x="2362035" y="3019720"/>
          <a:ext cx="1630613" cy="26630"/>
        </a:xfrm>
        <a:custGeom>
          <a:avLst/>
          <a:gdLst/>
          <a:ahLst/>
          <a:cxnLst/>
          <a:rect l="0" t="0" r="0" b="0"/>
          <a:pathLst>
            <a:path>
              <a:moveTo>
                <a:pt x="0" y="13315"/>
              </a:moveTo>
              <a:lnTo>
                <a:pt x="1630613" y="133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36576" y="2992270"/>
        <a:ext cx="81530" cy="81530"/>
      </dsp:txXfrm>
    </dsp:sp>
    <dsp:sp modelId="{84755250-ACE8-6D4D-A839-F21C2E2808CA}">
      <dsp:nvSpPr>
        <dsp:cNvPr id="0" name=""/>
        <dsp:cNvSpPr/>
      </dsp:nvSpPr>
      <dsp:spPr>
        <a:xfrm>
          <a:off x="3445187" y="3468284"/>
          <a:ext cx="1339225" cy="66961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Delayed</a:t>
          </a:r>
        </a:p>
        <a:p>
          <a:pPr lvl="0" algn="ctr" defTabSz="800100">
            <a:lnSpc>
              <a:spcPct val="90000"/>
            </a:lnSpc>
            <a:spcBef>
              <a:spcPct val="0"/>
            </a:spcBef>
            <a:spcAft>
              <a:spcPct val="35000"/>
            </a:spcAft>
          </a:pPr>
          <a:r>
            <a:rPr lang="en-US" sz="1800" kern="1200" dirty="0" smtClean="0"/>
            <a:t>(&gt;4 weeks)</a:t>
          </a:r>
          <a:endParaRPr lang="en-US" sz="1800" kern="1200" dirty="0"/>
        </a:p>
      </dsp:txBody>
      <dsp:txXfrm>
        <a:off x="3464799" y="3487896"/>
        <a:ext cx="1300001" cy="630388"/>
      </dsp:txXfrm>
    </dsp:sp>
    <dsp:sp modelId="{4A4B18DC-FD12-B440-9675-8AE6D5C2296B}">
      <dsp:nvSpPr>
        <dsp:cNvPr id="0" name=""/>
        <dsp:cNvSpPr/>
      </dsp:nvSpPr>
      <dsp:spPr>
        <a:xfrm rot="19457599">
          <a:off x="4722405" y="3597261"/>
          <a:ext cx="659704" cy="26630"/>
        </a:xfrm>
        <a:custGeom>
          <a:avLst/>
          <a:gdLst/>
          <a:ahLst/>
          <a:cxnLst/>
          <a:rect l="0" t="0" r="0" b="0"/>
          <a:pathLst>
            <a:path>
              <a:moveTo>
                <a:pt x="0" y="13315"/>
              </a:moveTo>
              <a:lnTo>
                <a:pt x="659704"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35765" y="3594084"/>
        <a:ext cx="32985" cy="32985"/>
      </dsp:txXfrm>
    </dsp:sp>
    <dsp:sp modelId="{E368678D-6EE7-AD47-96F1-38FF30B5257A}">
      <dsp:nvSpPr>
        <dsp:cNvPr id="0" name=""/>
        <dsp:cNvSpPr/>
      </dsp:nvSpPr>
      <dsp:spPr>
        <a:xfrm>
          <a:off x="5320102" y="3083257"/>
          <a:ext cx="1339225" cy="66961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Infectious</a:t>
          </a:r>
          <a:endParaRPr lang="en-US" sz="1800" kern="1200" dirty="0"/>
        </a:p>
      </dsp:txBody>
      <dsp:txXfrm>
        <a:off x="5339714" y="3102869"/>
        <a:ext cx="1300001" cy="630388"/>
      </dsp:txXfrm>
    </dsp:sp>
    <dsp:sp modelId="{86A93044-A213-044A-8D62-72B5A550A2F8}">
      <dsp:nvSpPr>
        <dsp:cNvPr id="0" name=""/>
        <dsp:cNvSpPr/>
      </dsp:nvSpPr>
      <dsp:spPr>
        <a:xfrm rot="2142401">
          <a:off x="4722405" y="3982288"/>
          <a:ext cx="659704" cy="26630"/>
        </a:xfrm>
        <a:custGeom>
          <a:avLst/>
          <a:gdLst/>
          <a:ahLst/>
          <a:cxnLst/>
          <a:rect l="0" t="0" r="0" b="0"/>
          <a:pathLst>
            <a:path>
              <a:moveTo>
                <a:pt x="0" y="13315"/>
              </a:moveTo>
              <a:lnTo>
                <a:pt x="659704"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35765" y="3979111"/>
        <a:ext cx="32985" cy="32985"/>
      </dsp:txXfrm>
    </dsp:sp>
    <dsp:sp modelId="{D42E11A8-38D9-6449-BE4B-2F8E4505FD52}">
      <dsp:nvSpPr>
        <dsp:cNvPr id="0" name=""/>
        <dsp:cNvSpPr/>
      </dsp:nvSpPr>
      <dsp:spPr>
        <a:xfrm>
          <a:off x="5320102" y="3853311"/>
          <a:ext cx="1339225" cy="66961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Non-infectious</a:t>
          </a:r>
          <a:endParaRPr lang="en-US" sz="1800" kern="1200" dirty="0"/>
        </a:p>
      </dsp:txBody>
      <dsp:txXfrm>
        <a:off x="5339714" y="3872923"/>
        <a:ext cx="1300001" cy="6303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4521F-FE4B-3846-95AE-54EF8C6FE4DC}" type="datetimeFigureOut">
              <a:rPr lang="en-US" smtClean="0"/>
              <a:t>15-01-12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7B0E02-EFA0-9E48-9B70-47C155823D78}" type="slidenum">
              <a:rPr lang="en-US" smtClean="0"/>
              <a:t>‹#›</a:t>
            </a:fld>
            <a:endParaRPr lang="en-US"/>
          </a:p>
        </p:txBody>
      </p:sp>
    </p:spTree>
    <p:extLst>
      <p:ext uri="{BB962C8B-B14F-4D97-AF65-F5344CB8AC3E}">
        <p14:creationId xmlns:p14="http://schemas.microsoft.com/office/powerpoint/2010/main" val="11697550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B0E02-EFA0-9E48-9B70-47C155823D78}" type="slidenum">
              <a:rPr lang="en-US" smtClean="0"/>
              <a:t>3</a:t>
            </a:fld>
            <a:endParaRPr lang="en-US"/>
          </a:p>
        </p:txBody>
      </p:sp>
    </p:spTree>
    <p:extLst>
      <p:ext uri="{BB962C8B-B14F-4D97-AF65-F5344CB8AC3E}">
        <p14:creationId xmlns:p14="http://schemas.microsoft.com/office/powerpoint/2010/main" val="2013279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472B5-A8C5-B64E-91AA-EF1FB37EC46F}" type="slidenum">
              <a:rPr lang="en-US"/>
              <a:pPr/>
              <a:t>10</a:t>
            </a:fld>
            <a:endParaRPr lang="en-US"/>
          </a:p>
        </p:txBody>
      </p:sp>
      <p:sp>
        <p:nvSpPr>
          <p:cNvPr id="587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7779" name="Rectangle 3"/>
          <p:cNvSpPr>
            <a:spLocks noGrp="1" noChangeArrowheads="1"/>
          </p:cNvSpPr>
          <p:nvPr>
            <p:ph type="body" idx="1"/>
          </p:nvPr>
        </p:nvSpPr>
        <p:spPr/>
        <p:txBody>
          <a:bodyPr/>
          <a:lstStyle/>
          <a:p>
            <a:r>
              <a:rPr lang="en-US"/>
              <a:t>The first type of surgical site infection is the superficial incisional surgical infection which occurs within 30 days post-op and involves only the skin or subcutaneous tissue.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F4B5ED-9ABC-2249-901E-61A19A35E1F2}" type="slidenum">
              <a:rPr lang="en-US"/>
              <a:pPr/>
              <a:t>11</a:t>
            </a:fld>
            <a:endParaRPr lang="en-US"/>
          </a:p>
        </p:txBody>
      </p:sp>
      <p:sp>
        <p:nvSpPr>
          <p:cNvPr id="589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9827" name="Rectangle 3"/>
          <p:cNvSpPr>
            <a:spLocks noGrp="1" noChangeArrowheads="1"/>
          </p:cNvSpPr>
          <p:nvPr>
            <p:ph type="body" idx="1"/>
          </p:nvPr>
        </p:nvSpPr>
        <p:spPr/>
        <p:txBody>
          <a:bodyPr/>
          <a:lstStyle/>
          <a:p>
            <a:pPr>
              <a:spcBef>
                <a:spcPct val="0"/>
              </a:spcBef>
            </a:pPr>
            <a:r>
              <a:rPr lang="en-US"/>
              <a:t>A more serious SSI is a deep incisional surgical infection, which extends past the superficial layer. The infection occurs within 30 days post-op only if no implant is left in place or within 1 year if implant is in place and the infection appears to be related to the operation and the infection involves the deep soft tissue, which include the fascia and muscle layers.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B28EFD-1FA0-CE4A-AD0A-599D56287DE5}" type="slidenum">
              <a:rPr lang="en-US"/>
              <a:pPr/>
              <a:t>12</a:t>
            </a:fld>
            <a:endParaRPr lang="en-US"/>
          </a:p>
        </p:txBody>
      </p:sp>
      <p:sp>
        <p:nvSpPr>
          <p:cNvPr id="591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1875" name="Rectangle 3"/>
          <p:cNvSpPr>
            <a:spLocks noGrp="1" noChangeArrowheads="1"/>
          </p:cNvSpPr>
          <p:nvPr>
            <p:ph type="body" idx="1"/>
          </p:nvPr>
        </p:nvSpPr>
        <p:spPr>
          <a:xfrm>
            <a:off x="866671" y="4346426"/>
            <a:ext cx="4898571" cy="4300839"/>
          </a:xfrm>
        </p:spPr>
        <p:txBody>
          <a:bodyPr/>
          <a:lstStyle/>
          <a:p>
            <a:r>
              <a:rPr lang="en-US"/>
              <a:t>The most extensive of these surgical infections involves the organs and the space surrounding the organs. These infections can occur within 30 days post-op if no implant is left in place or within 1 year if an implant is in place and the infection appears to be related to the operation and the infection involves any part of the anatomy, other than the incision, which was opened or manipulated during the operation.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A494D-ECB1-E04C-BA9D-024CAE0C6C25}" type="slidenum">
              <a:rPr lang="en-US"/>
              <a:pPr/>
              <a:t>15</a:t>
            </a:fld>
            <a:endParaRPr lang="en-US"/>
          </a:p>
        </p:txBody>
      </p:sp>
      <p:sp>
        <p:nvSpPr>
          <p:cNvPr id="598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8019" name="Rectangle 3"/>
          <p:cNvSpPr>
            <a:spLocks noGrp="1" noChangeArrowheads="1"/>
          </p:cNvSpPr>
          <p:nvPr>
            <p:ph type="body" idx="1"/>
          </p:nvPr>
        </p:nvSpPr>
        <p:spPr/>
        <p:txBody>
          <a:bodyPr/>
          <a:lstStyle/>
          <a:p>
            <a:pPr>
              <a:spcBef>
                <a:spcPct val="50000"/>
              </a:spcBef>
            </a:pPr>
            <a:r>
              <a:rPr lang="en-US"/>
              <a:t>Both operation factors and patient characteristics may influence the risk of surgical site infection. </a:t>
            </a:r>
          </a:p>
          <a:p>
            <a:r>
              <a:rPr lang="en-US"/>
              <a:t>Depending on the conditions of the operation a patient can be at an even greater risk of infection. These factors can include duration of surgical scrub, maintenance of body temperature, the use of skin antisepsis, preoperative shaving, duration of the operation, antimicrobial prophylaxis, ventilation of the operating room, inadequate sterilization of instruments, the presence of foreign material at the surgical site, surgical drains, and surgical technique. Poor surgical technique includes</a:t>
            </a:r>
            <a:r>
              <a:rPr lang="en-US" b="1"/>
              <a:t> </a:t>
            </a:r>
            <a:r>
              <a:rPr lang="en-US"/>
              <a:t>poor hemostasis, failure to obliterate dead space, and tissue trauma. </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8DAC1E-82A5-B942-8FAE-CC8A40E1AE10}" type="slidenum">
              <a:rPr lang="en-US"/>
              <a:pPr/>
              <a:t>16</a:t>
            </a:fld>
            <a:endParaRPr lang="en-US"/>
          </a:p>
        </p:txBody>
      </p:sp>
      <p:sp>
        <p:nvSpPr>
          <p:cNvPr id="600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0067" name="Rectangle 3"/>
          <p:cNvSpPr>
            <a:spLocks noGrp="1" noChangeArrowheads="1"/>
          </p:cNvSpPr>
          <p:nvPr>
            <p:ph type="body" idx="1"/>
          </p:nvPr>
        </p:nvSpPr>
        <p:spPr>
          <a:xfrm>
            <a:off x="715946" y="4346427"/>
            <a:ext cx="5485772" cy="4115350"/>
          </a:xfrm>
        </p:spPr>
        <p:txBody>
          <a:bodyPr/>
          <a:lstStyle/>
          <a:p>
            <a:r>
              <a:rPr lang="en-US"/>
              <a:t>This slide shows risk factors for patients who are considered to be at a higher risk for surgical site infection. </a:t>
            </a:r>
          </a:p>
          <a:p>
            <a:r>
              <a:rPr lang="en-US"/>
              <a:t>High-risk characteristics include advanced age, diabetes, smoking, poor nutritional status, obesity, coexisting infections at a particular body site, and altered immune response, among other factors. </a:t>
            </a:r>
          </a:p>
          <a:p>
            <a:r>
              <a:rPr lang="en-US"/>
              <a:t>Prolonged preoperative stay is also a risk, depending on the severity of illness and comorbid conditions. There is also a significant association between preoperative nares colonization with </a:t>
            </a:r>
            <a:r>
              <a:rPr lang="en-US" i="1"/>
              <a:t>Staphylococcus aureus </a:t>
            </a:r>
            <a:r>
              <a:rPr lang="en-US"/>
              <a:t>and surgical site infection. Perioperative transfusion remains a controversial issue.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09158-E28D-EA41-8913-9DFA63C2F566}" type="slidenum">
              <a:rPr lang="en-US"/>
              <a:pPr/>
              <a:t>37</a:t>
            </a:fld>
            <a:endParaRPr lang="en-US"/>
          </a:p>
        </p:txBody>
      </p:sp>
      <p:sp>
        <p:nvSpPr>
          <p:cNvPr id="865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5283" name="Rectangle 3"/>
          <p:cNvSpPr>
            <a:spLocks noGrp="1" noChangeArrowheads="1"/>
          </p:cNvSpPr>
          <p:nvPr>
            <p:ph type="body" idx="1"/>
          </p:nvPr>
        </p:nvSpPr>
        <p:spPr/>
        <p:txBody>
          <a:bodyPr/>
          <a:lstStyle/>
          <a:p>
            <a:r>
              <a:rPr lang="en-US"/>
              <a:t>Hospitalized patients become colonized with microorganisms acquired from the hospital environment within 48 hours </a:t>
            </a:r>
          </a:p>
          <a:p>
            <a:r>
              <a:rPr lang="en-US"/>
              <a:t>When ventilated – facilitated by respiratory devices and contaminated water reservoirs.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B0E02-EFA0-9E48-9B70-47C155823D78}" type="slidenum">
              <a:rPr lang="en-US" smtClean="0"/>
              <a:t>50</a:t>
            </a:fld>
            <a:endParaRPr lang="en-US"/>
          </a:p>
        </p:txBody>
      </p:sp>
    </p:spTree>
    <p:extLst>
      <p:ext uri="{BB962C8B-B14F-4D97-AF65-F5344CB8AC3E}">
        <p14:creationId xmlns:p14="http://schemas.microsoft.com/office/powerpoint/2010/main" val="3497508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B0E02-EFA0-9E48-9B70-47C155823D78}" type="slidenum">
              <a:rPr lang="en-US" smtClean="0"/>
              <a:t>53</a:t>
            </a:fld>
            <a:endParaRPr lang="en-US"/>
          </a:p>
        </p:txBody>
      </p:sp>
    </p:spTree>
    <p:extLst>
      <p:ext uri="{BB962C8B-B14F-4D97-AF65-F5344CB8AC3E}">
        <p14:creationId xmlns:p14="http://schemas.microsoft.com/office/powerpoint/2010/main" val="425583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A3E16D19-5511-B94E-B788-BC2957EF9A76}" type="datetimeFigureOut">
              <a:rPr lang="en-US" smtClean="0"/>
              <a:t>15-01-12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2C01B-14B5-8F4B-91E4-63562BD74B2E}" type="slidenum">
              <a:rPr lang="en-US" smtClean="0"/>
              <a:t>‹#›</a:t>
            </a:fld>
            <a:endParaRPr lang="en-US"/>
          </a:p>
        </p:txBody>
      </p:sp>
    </p:spTree>
    <p:extLst>
      <p:ext uri="{BB962C8B-B14F-4D97-AF65-F5344CB8AC3E}">
        <p14:creationId xmlns:p14="http://schemas.microsoft.com/office/powerpoint/2010/main" val="335370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3E16D19-5511-B94E-B788-BC2957EF9A76}" type="datetimeFigureOut">
              <a:rPr lang="en-US" smtClean="0"/>
              <a:t>15-01-12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2C01B-14B5-8F4B-91E4-63562BD74B2E}" type="slidenum">
              <a:rPr lang="en-US" smtClean="0"/>
              <a:t>‹#›</a:t>
            </a:fld>
            <a:endParaRPr lang="en-US"/>
          </a:p>
        </p:txBody>
      </p:sp>
    </p:spTree>
    <p:extLst>
      <p:ext uri="{BB962C8B-B14F-4D97-AF65-F5344CB8AC3E}">
        <p14:creationId xmlns:p14="http://schemas.microsoft.com/office/powerpoint/2010/main" val="2299577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3E16D19-5511-B94E-B788-BC2957EF9A76}" type="datetimeFigureOut">
              <a:rPr lang="en-US" smtClean="0"/>
              <a:t>15-01-12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2C01B-14B5-8F4B-91E4-63562BD74B2E}" type="slidenum">
              <a:rPr lang="en-US" smtClean="0"/>
              <a:t>‹#›</a:t>
            </a:fld>
            <a:endParaRPr lang="en-US"/>
          </a:p>
        </p:txBody>
      </p:sp>
    </p:spTree>
    <p:extLst>
      <p:ext uri="{BB962C8B-B14F-4D97-AF65-F5344CB8AC3E}">
        <p14:creationId xmlns:p14="http://schemas.microsoft.com/office/powerpoint/2010/main" val="1460527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533400" y="6248400"/>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6293AC2D-8FC9-2647-9181-AD5C38744C8F}" type="slidenum">
              <a:rPr lang="en-US"/>
              <a:pPr/>
              <a:t>‹#›</a:t>
            </a:fld>
            <a:endParaRPr lang="en-US"/>
          </a:p>
        </p:txBody>
      </p:sp>
    </p:spTree>
    <p:extLst>
      <p:ext uri="{BB962C8B-B14F-4D97-AF65-F5344CB8AC3E}">
        <p14:creationId xmlns:p14="http://schemas.microsoft.com/office/powerpoint/2010/main" val="895102198"/>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CA"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FFEDFEBA-BF41-7648-94A0-F56BBA9BEC25}" type="slidenum">
              <a:rPr lang="en-US"/>
              <a:pPr/>
              <a:t>‹#›</a:t>
            </a:fld>
            <a:endParaRPr lang="en-US"/>
          </a:p>
        </p:txBody>
      </p:sp>
    </p:spTree>
    <p:extLst>
      <p:ext uri="{BB962C8B-B14F-4D97-AF65-F5344CB8AC3E}">
        <p14:creationId xmlns:p14="http://schemas.microsoft.com/office/powerpoint/2010/main" val="279686417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3E16D19-5511-B94E-B788-BC2957EF9A76}" type="datetimeFigureOut">
              <a:rPr lang="en-US" smtClean="0"/>
              <a:t>15-01-12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2C01B-14B5-8F4B-91E4-63562BD74B2E}" type="slidenum">
              <a:rPr lang="en-US" smtClean="0"/>
              <a:t>‹#›</a:t>
            </a:fld>
            <a:endParaRPr lang="en-US"/>
          </a:p>
        </p:txBody>
      </p:sp>
    </p:spTree>
    <p:extLst>
      <p:ext uri="{BB962C8B-B14F-4D97-AF65-F5344CB8AC3E}">
        <p14:creationId xmlns:p14="http://schemas.microsoft.com/office/powerpoint/2010/main" val="289068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A3E16D19-5511-B94E-B788-BC2957EF9A76}" type="datetimeFigureOut">
              <a:rPr lang="en-US" smtClean="0"/>
              <a:t>15-01-12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2C01B-14B5-8F4B-91E4-63562BD74B2E}" type="slidenum">
              <a:rPr lang="en-US" smtClean="0"/>
              <a:t>‹#›</a:t>
            </a:fld>
            <a:endParaRPr lang="en-US"/>
          </a:p>
        </p:txBody>
      </p:sp>
    </p:spTree>
    <p:extLst>
      <p:ext uri="{BB962C8B-B14F-4D97-AF65-F5344CB8AC3E}">
        <p14:creationId xmlns:p14="http://schemas.microsoft.com/office/powerpoint/2010/main" val="373298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A3E16D19-5511-B94E-B788-BC2957EF9A76}" type="datetimeFigureOut">
              <a:rPr lang="en-US" smtClean="0"/>
              <a:t>15-01-12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2C01B-14B5-8F4B-91E4-63562BD74B2E}" type="slidenum">
              <a:rPr lang="en-US" smtClean="0"/>
              <a:t>‹#›</a:t>
            </a:fld>
            <a:endParaRPr lang="en-US"/>
          </a:p>
        </p:txBody>
      </p:sp>
    </p:spTree>
    <p:extLst>
      <p:ext uri="{BB962C8B-B14F-4D97-AF65-F5344CB8AC3E}">
        <p14:creationId xmlns:p14="http://schemas.microsoft.com/office/powerpoint/2010/main" val="184639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A3E16D19-5511-B94E-B788-BC2957EF9A76}" type="datetimeFigureOut">
              <a:rPr lang="en-US" smtClean="0"/>
              <a:t>15-01-12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E2C01B-14B5-8F4B-91E4-63562BD74B2E}" type="slidenum">
              <a:rPr lang="en-US" smtClean="0"/>
              <a:t>‹#›</a:t>
            </a:fld>
            <a:endParaRPr lang="en-US"/>
          </a:p>
        </p:txBody>
      </p:sp>
    </p:spTree>
    <p:extLst>
      <p:ext uri="{BB962C8B-B14F-4D97-AF65-F5344CB8AC3E}">
        <p14:creationId xmlns:p14="http://schemas.microsoft.com/office/powerpoint/2010/main" val="239359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A3E16D19-5511-B94E-B788-BC2957EF9A76}" type="datetimeFigureOut">
              <a:rPr lang="en-US" smtClean="0"/>
              <a:t>15-01-12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E2C01B-14B5-8F4B-91E4-63562BD74B2E}" type="slidenum">
              <a:rPr lang="en-US" smtClean="0"/>
              <a:t>‹#›</a:t>
            </a:fld>
            <a:endParaRPr lang="en-US"/>
          </a:p>
        </p:txBody>
      </p:sp>
    </p:spTree>
    <p:extLst>
      <p:ext uri="{BB962C8B-B14F-4D97-AF65-F5344CB8AC3E}">
        <p14:creationId xmlns:p14="http://schemas.microsoft.com/office/powerpoint/2010/main" val="143976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16D19-5511-B94E-B788-BC2957EF9A76}" type="datetimeFigureOut">
              <a:rPr lang="en-US" smtClean="0"/>
              <a:t>15-01-12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E2C01B-14B5-8F4B-91E4-63562BD74B2E}" type="slidenum">
              <a:rPr lang="en-US" smtClean="0"/>
              <a:t>‹#›</a:t>
            </a:fld>
            <a:endParaRPr lang="en-US"/>
          </a:p>
        </p:txBody>
      </p:sp>
    </p:spTree>
    <p:extLst>
      <p:ext uri="{BB962C8B-B14F-4D97-AF65-F5344CB8AC3E}">
        <p14:creationId xmlns:p14="http://schemas.microsoft.com/office/powerpoint/2010/main" val="62977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3E16D19-5511-B94E-B788-BC2957EF9A76}" type="datetimeFigureOut">
              <a:rPr lang="en-US" smtClean="0"/>
              <a:t>15-01-12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2C01B-14B5-8F4B-91E4-63562BD74B2E}" type="slidenum">
              <a:rPr lang="en-US" smtClean="0"/>
              <a:t>‹#›</a:t>
            </a:fld>
            <a:endParaRPr lang="en-US"/>
          </a:p>
        </p:txBody>
      </p:sp>
    </p:spTree>
    <p:extLst>
      <p:ext uri="{BB962C8B-B14F-4D97-AF65-F5344CB8AC3E}">
        <p14:creationId xmlns:p14="http://schemas.microsoft.com/office/powerpoint/2010/main" val="91440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3E16D19-5511-B94E-B788-BC2957EF9A76}" type="datetimeFigureOut">
              <a:rPr lang="en-US" smtClean="0"/>
              <a:t>15-01-12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2C01B-14B5-8F4B-91E4-63562BD74B2E}" type="slidenum">
              <a:rPr lang="en-US" smtClean="0"/>
              <a:t>‹#›</a:t>
            </a:fld>
            <a:endParaRPr lang="en-US"/>
          </a:p>
        </p:txBody>
      </p:sp>
    </p:spTree>
    <p:extLst>
      <p:ext uri="{BB962C8B-B14F-4D97-AF65-F5344CB8AC3E}">
        <p14:creationId xmlns:p14="http://schemas.microsoft.com/office/powerpoint/2010/main" val="6788507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16D19-5511-B94E-B788-BC2957EF9A76}" type="datetimeFigureOut">
              <a:rPr lang="en-US" smtClean="0"/>
              <a:t>15-01-12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2C01B-14B5-8F4B-91E4-63562BD74B2E}" type="slidenum">
              <a:rPr lang="en-US" smtClean="0"/>
              <a:t>‹#›</a:t>
            </a:fld>
            <a:endParaRPr lang="en-US"/>
          </a:p>
        </p:txBody>
      </p:sp>
    </p:spTree>
    <p:extLst>
      <p:ext uri="{BB962C8B-B14F-4D97-AF65-F5344CB8AC3E}">
        <p14:creationId xmlns:p14="http://schemas.microsoft.com/office/powerpoint/2010/main" val="84359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hyperlink" Target="http://www.cdc.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Surgery Resident Half-Day:</a:t>
            </a:r>
            <a:br>
              <a:rPr lang="en-US" b="1" dirty="0" smtClean="0"/>
            </a:br>
            <a:r>
              <a:rPr lang="en-US" b="1" dirty="0" smtClean="0"/>
              <a:t>Infectious Diseases</a:t>
            </a:r>
            <a:endParaRPr lang="en-US" b="1" dirty="0"/>
          </a:p>
        </p:txBody>
      </p:sp>
      <p:sp>
        <p:nvSpPr>
          <p:cNvPr id="5" name="Subtitle 4"/>
          <p:cNvSpPr>
            <a:spLocks noGrp="1"/>
          </p:cNvSpPr>
          <p:nvPr>
            <p:ph type="subTitle" idx="1"/>
          </p:nvPr>
        </p:nvSpPr>
        <p:spPr>
          <a:xfrm>
            <a:off x="1371600" y="3886200"/>
            <a:ext cx="6600266" cy="1752600"/>
          </a:xfrm>
        </p:spPr>
        <p:txBody>
          <a:bodyPr>
            <a:normAutofit fontScale="70000" lnSpcReduction="20000"/>
          </a:bodyPr>
          <a:lstStyle/>
          <a:p>
            <a:r>
              <a:rPr lang="en-US" dirty="0" smtClean="0"/>
              <a:t>January 13 2015</a:t>
            </a:r>
          </a:p>
          <a:p>
            <a:r>
              <a:rPr lang="en-US" dirty="0" smtClean="0"/>
              <a:t>Dr. Jennie Johnstone</a:t>
            </a:r>
          </a:p>
          <a:p>
            <a:r>
              <a:rPr lang="en-US" dirty="0" smtClean="0"/>
              <a:t>Infectious Disease Physician, St. Joseph’s Health Center</a:t>
            </a:r>
          </a:p>
          <a:p>
            <a:r>
              <a:rPr lang="en-US" dirty="0" smtClean="0"/>
              <a:t>IPAC Physician, Public Health Ontario</a:t>
            </a:r>
            <a:endParaRPr lang="en-US" dirty="0"/>
          </a:p>
        </p:txBody>
      </p:sp>
    </p:spTree>
    <p:extLst>
      <p:ext uri="{BB962C8B-B14F-4D97-AF65-F5344CB8AC3E}">
        <p14:creationId xmlns:p14="http://schemas.microsoft.com/office/powerpoint/2010/main" val="102844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r>
              <a:rPr lang="en-US" b="1" dirty="0"/>
              <a:t>Superficial Incisional SSI</a:t>
            </a:r>
          </a:p>
        </p:txBody>
      </p:sp>
      <p:sp>
        <p:nvSpPr>
          <p:cNvPr id="586755" name="Rectangle 3"/>
          <p:cNvSpPr>
            <a:spLocks noGrp="1" noChangeArrowheads="1"/>
          </p:cNvSpPr>
          <p:nvPr>
            <p:ph type="body" idx="1"/>
          </p:nvPr>
        </p:nvSpPr>
        <p:spPr>
          <a:xfrm>
            <a:off x="152400" y="1905000"/>
            <a:ext cx="4038600" cy="4114800"/>
          </a:xfrm>
        </p:spPr>
        <p:txBody>
          <a:bodyPr/>
          <a:lstStyle/>
          <a:p>
            <a:pPr marL="609600" indent="-609600">
              <a:buFontTx/>
              <a:buNone/>
            </a:pPr>
            <a:r>
              <a:rPr lang="en-US" sz="2400">
                <a:solidFill>
                  <a:schemeClr val="tx2"/>
                </a:solidFill>
              </a:rPr>
              <a:t>	</a:t>
            </a:r>
            <a:r>
              <a:rPr lang="en-US" sz="2400"/>
              <a:t>Infection occurs within 30 days after the operation and involves only skin or subcutaneous tissue </a:t>
            </a:r>
            <a:br>
              <a:rPr lang="en-US" sz="2400"/>
            </a:br>
            <a:r>
              <a:rPr lang="en-US" sz="2400"/>
              <a:t>of the incision</a:t>
            </a:r>
          </a:p>
        </p:txBody>
      </p:sp>
      <p:sp>
        <p:nvSpPr>
          <p:cNvPr id="586756" name="Rectangle 4"/>
          <p:cNvSpPr>
            <a:spLocks noChangeArrowheads="1"/>
          </p:cNvSpPr>
          <p:nvPr/>
        </p:nvSpPr>
        <p:spPr bwMode="auto">
          <a:xfrm>
            <a:off x="684213" y="6341090"/>
            <a:ext cx="838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err="1"/>
              <a:t>Mangram</a:t>
            </a:r>
            <a:r>
              <a:rPr lang="en-US" dirty="0"/>
              <a:t> AJ et al. </a:t>
            </a:r>
            <a:r>
              <a:rPr lang="en-US" i="1" dirty="0"/>
              <a:t>Infect Control </a:t>
            </a:r>
            <a:r>
              <a:rPr lang="en-US" i="1" dirty="0" err="1"/>
              <a:t>Hosp</a:t>
            </a:r>
            <a:r>
              <a:rPr lang="en-US" i="1" dirty="0"/>
              <a:t> </a:t>
            </a:r>
            <a:r>
              <a:rPr lang="en-US" i="1" dirty="0" err="1"/>
              <a:t>Epidemiol</a:t>
            </a:r>
            <a:r>
              <a:rPr lang="en-US" i="1" dirty="0"/>
              <a:t>.</a:t>
            </a:r>
            <a:r>
              <a:rPr lang="en-US" dirty="0"/>
              <a:t> 1999;20:250-278.</a:t>
            </a:r>
          </a:p>
        </p:txBody>
      </p:sp>
      <p:pic>
        <p:nvPicPr>
          <p:cNvPr id="5867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675" y="1905000"/>
            <a:ext cx="1984375" cy="3043238"/>
          </a:xfrm>
          <a:prstGeom prst="rect">
            <a:avLst/>
          </a:prstGeom>
          <a:noFill/>
          <a:extLst>
            <a:ext uri="{909E8E84-426E-40dd-AFC4-6F175D3DCCD1}">
              <a14:hiddenFill xmlns:a14="http://schemas.microsoft.com/office/drawing/2010/main">
                <a:solidFill>
                  <a:srgbClr val="FFFFFF"/>
                </a:solidFill>
              </a14:hiddenFill>
            </a:ext>
          </a:extLst>
        </p:spPr>
      </p:pic>
      <p:grpSp>
        <p:nvGrpSpPr>
          <p:cNvPr id="586767" name="Group 15"/>
          <p:cNvGrpSpPr>
            <a:grpSpLocks/>
          </p:cNvGrpSpPr>
          <p:nvPr/>
        </p:nvGrpSpPr>
        <p:grpSpPr bwMode="auto">
          <a:xfrm>
            <a:off x="2971800" y="3784600"/>
            <a:ext cx="1866900" cy="987425"/>
            <a:chOff x="1872" y="2384"/>
            <a:chExt cx="1176" cy="622"/>
          </a:xfrm>
        </p:grpSpPr>
        <p:sp>
          <p:nvSpPr>
            <p:cNvPr id="586758" name="Text Box 6"/>
            <p:cNvSpPr txBox="1">
              <a:spLocks noChangeArrowheads="1"/>
            </p:cNvSpPr>
            <p:nvPr/>
          </p:nvSpPr>
          <p:spPr bwMode="auto">
            <a:xfrm>
              <a:off x="1872" y="2544"/>
              <a:ext cx="98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GB" sz="1600">
                  <a:solidFill>
                    <a:schemeClr val="tx2"/>
                  </a:solidFill>
                  <a:effectLst>
                    <a:outerShdw blurRad="38100" dist="38100" dir="2700000" algn="tl">
                      <a:srgbClr val="000000"/>
                    </a:outerShdw>
                  </a:effectLst>
                </a:rPr>
                <a:t>Subcutaneous tissue</a:t>
              </a:r>
              <a:endParaRPr lang="en-GB">
                <a:solidFill>
                  <a:schemeClr val="tx2"/>
                </a:solidFill>
                <a:effectLst>
                  <a:outerShdw blurRad="38100" dist="38100" dir="2700000" algn="tl">
                    <a:srgbClr val="000000"/>
                  </a:outerShdw>
                </a:effectLst>
              </a:endParaRPr>
            </a:p>
          </p:txBody>
        </p:sp>
        <p:sp>
          <p:nvSpPr>
            <p:cNvPr id="586760" name="AutoShape 8"/>
            <p:cNvSpPr>
              <a:spLocks/>
            </p:cNvSpPr>
            <p:nvPr/>
          </p:nvSpPr>
          <p:spPr bwMode="auto">
            <a:xfrm>
              <a:off x="2856" y="2384"/>
              <a:ext cx="192" cy="622"/>
            </a:xfrm>
            <a:prstGeom prst="leftBrace">
              <a:avLst>
                <a:gd name="adj1" fmla="val 2699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5500">
                <a:effectLst>
                  <a:outerShdw blurRad="38100" dist="38100" dir="2700000" algn="tl">
                    <a:srgbClr val="000000"/>
                  </a:outerShdw>
                </a:effectLst>
              </a:endParaRPr>
            </a:p>
          </p:txBody>
        </p:sp>
      </p:grpSp>
      <p:grpSp>
        <p:nvGrpSpPr>
          <p:cNvPr id="586766" name="Group 14"/>
          <p:cNvGrpSpPr>
            <a:grpSpLocks/>
          </p:cNvGrpSpPr>
          <p:nvPr/>
        </p:nvGrpSpPr>
        <p:grpSpPr bwMode="auto">
          <a:xfrm>
            <a:off x="3962400" y="2895600"/>
            <a:ext cx="876300" cy="809625"/>
            <a:chOff x="2496" y="1824"/>
            <a:chExt cx="552" cy="510"/>
          </a:xfrm>
        </p:grpSpPr>
        <p:sp>
          <p:nvSpPr>
            <p:cNvPr id="586759" name="AutoShape 7"/>
            <p:cNvSpPr>
              <a:spLocks/>
            </p:cNvSpPr>
            <p:nvPr/>
          </p:nvSpPr>
          <p:spPr bwMode="auto">
            <a:xfrm>
              <a:off x="2856" y="1824"/>
              <a:ext cx="192" cy="510"/>
            </a:xfrm>
            <a:prstGeom prst="leftBrace">
              <a:avLst>
                <a:gd name="adj1" fmla="val 22135"/>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4400">
                <a:effectLst>
                  <a:outerShdw blurRad="38100" dist="38100" dir="2700000" algn="tl">
                    <a:srgbClr val="000000"/>
                  </a:outerShdw>
                </a:effectLst>
              </a:endParaRPr>
            </a:p>
          </p:txBody>
        </p:sp>
        <p:sp>
          <p:nvSpPr>
            <p:cNvPr id="586761" name="Text Box 9"/>
            <p:cNvSpPr txBox="1">
              <a:spLocks noChangeArrowheads="1"/>
            </p:cNvSpPr>
            <p:nvPr/>
          </p:nvSpPr>
          <p:spPr bwMode="auto">
            <a:xfrm>
              <a:off x="2496" y="1978"/>
              <a:ext cx="5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solidFill>
                    <a:schemeClr val="tx2"/>
                  </a:solidFill>
                  <a:effectLst>
                    <a:outerShdw blurRad="38100" dist="38100" dir="2700000" algn="tl">
                      <a:srgbClr val="000000"/>
                    </a:outerShdw>
                  </a:effectLst>
                </a:rPr>
                <a:t>Skin</a:t>
              </a:r>
              <a:endParaRPr lang="en-GB">
                <a:solidFill>
                  <a:schemeClr val="tx2"/>
                </a:solidFill>
                <a:effectLst>
                  <a:outerShdw blurRad="38100" dist="38100" dir="2700000" algn="tl">
                    <a:srgbClr val="000000"/>
                  </a:outerShdw>
                </a:effectLst>
              </a:endParaRPr>
            </a:p>
          </p:txBody>
        </p:sp>
      </p:grpSp>
      <p:grpSp>
        <p:nvGrpSpPr>
          <p:cNvPr id="586768" name="Group 16"/>
          <p:cNvGrpSpPr>
            <a:grpSpLocks/>
          </p:cNvGrpSpPr>
          <p:nvPr/>
        </p:nvGrpSpPr>
        <p:grpSpPr bwMode="auto">
          <a:xfrm>
            <a:off x="6972300" y="2663825"/>
            <a:ext cx="1524000" cy="2212975"/>
            <a:chOff x="4392" y="1678"/>
            <a:chExt cx="960" cy="1394"/>
          </a:xfrm>
        </p:grpSpPr>
        <p:grpSp>
          <p:nvGrpSpPr>
            <p:cNvPr id="586762" name="Group 10"/>
            <p:cNvGrpSpPr>
              <a:grpSpLocks/>
            </p:cNvGrpSpPr>
            <p:nvPr/>
          </p:nvGrpSpPr>
          <p:grpSpPr bwMode="auto">
            <a:xfrm>
              <a:off x="4440" y="1678"/>
              <a:ext cx="912" cy="1394"/>
              <a:chOff x="4272" y="1104"/>
              <a:chExt cx="912" cy="1394"/>
            </a:xfrm>
          </p:grpSpPr>
          <p:sp>
            <p:nvSpPr>
              <p:cNvPr id="586763" name="Line 11"/>
              <p:cNvSpPr>
                <a:spLocks noChangeShapeType="1"/>
              </p:cNvSpPr>
              <p:nvPr/>
            </p:nvSpPr>
            <p:spPr bwMode="auto">
              <a:xfrm>
                <a:off x="5184" y="1104"/>
                <a:ext cx="0" cy="1392"/>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6764" name="Line 12"/>
              <p:cNvSpPr>
                <a:spLocks noChangeShapeType="1"/>
              </p:cNvSpPr>
              <p:nvPr/>
            </p:nvSpPr>
            <p:spPr bwMode="auto">
              <a:xfrm>
                <a:off x="4272" y="2498"/>
                <a:ext cx="912"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586765" name="Text Box 13"/>
            <p:cNvSpPr txBox="1">
              <a:spLocks noChangeArrowheads="1"/>
            </p:cNvSpPr>
            <p:nvPr/>
          </p:nvSpPr>
          <p:spPr bwMode="auto">
            <a:xfrm>
              <a:off x="4392" y="2082"/>
              <a:ext cx="96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b="1">
                  <a:solidFill>
                    <a:schemeClr val="tx2"/>
                  </a:solidFill>
                </a:rPr>
                <a:t>Superficial incisional SSI</a:t>
              </a:r>
              <a:endParaRPr lang="en-GB" b="1">
                <a:solidFill>
                  <a:schemeClr val="tx2"/>
                </a:solidFill>
              </a:endParaRPr>
            </a:p>
          </p:txBody>
        </p:sp>
      </p:grpSp>
      <p:pic>
        <p:nvPicPr>
          <p:cNvPr id="2" name="Picture 1" descr="Screen Shot 2015-01-11 at 7.34.3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183" y="4341019"/>
            <a:ext cx="1475295" cy="1071562"/>
          </a:xfrm>
          <a:prstGeom prst="rect">
            <a:avLst/>
          </a:prstGeom>
        </p:spPr>
      </p:pic>
    </p:spTree>
    <p:extLst>
      <p:ext uri="{BB962C8B-B14F-4D97-AF65-F5344CB8AC3E}">
        <p14:creationId xmlns:p14="http://schemas.microsoft.com/office/powerpoint/2010/main" val="3574510925"/>
      </p:ext>
    </p:extLst>
  </p:cSld>
  <p:clrMapOvr>
    <a:masterClrMapping/>
  </p:clrMapOvr>
  <p:transition xmlns:p14="http://schemas.microsoft.com/office/powerpoint/2010/main" spd="med">
    <p:diamon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86757"/>
                                        </p:tgtEl>
                                        <p:attrNameLst>
                                          <p:attrName>style.visibility</p:attrName>
                                        </p:attrNameLst>
                                      </p:cBhvr>
                                      <p:to>
                                        <p:strVal val="visible"/>
                                      </p:to>
                                    </p:set>
                                    <p:animEffect transition="in" filter="wipe(down)">
                                      <p:cBhvr>
                                        <p:cTn id="7" dur="1000"/>
                                        <p:tgtEl>
                                          <p:spTgt spid="586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86766"/>
                                        </p:tgtEl>
                                        <p:attrNameLst>
                                          <p:attrName>style.visibility</p:attrName>
                                        </p:attrNameLst>
                                      </p:cBhvr>
                                      <p:to>
                                        <p:strVal val="visible"/>
                                      </p:to>
                                    </p:set>
                                    <p:animEffect transition="in" filter="wipe(up)">
                                      <p:cBhvr>
                                        <p:cTn id="12" dur="500"/>
                                        <p:tgtEl>
                                          <p:spTgt spid="5867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86767"/>
                                        </p:tgtEl>
                                        <p:attrNameLst>
                                          <p:attrName>style.visibility</p:attrName>
                                        </p:attrNameLst>
                                      </p:cBhvr>
                                      <p:to>
                                        <p:strVal val="visible"/>
                                      </p:to>
                                    </p:set>
                                    <p:animEffect transition="in" filter="wipe(up)">
                                      <p:cBhvr>
                                        <p:cTn id="17" dur="500"/>
                                        <p:tgtEl>
                                          <p:spTgt spid="5867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86768"/>
                                        </p:tgtEl>
                                        <p:attrNameLst>
                                          <p:attrName>style.visibility</p:attrName>
                                        </p:attrNameLst>
                                      </p:cBhvr>
                                      <p:to>
                                        <p:strVal val="visible"/>
                                      </p:to>
                                    </p:set>
                                    <p:animEffect transition="in" filter="wipe(left)">
                                      <p:cBhvr>
                                        <p:cTn id="22" dur="500"/>
                                        <p:tgtEl>
                                          <p:spTgt spid="5867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86755">
                                            <p:txEl>
                                              <p:pRg st="0" end="0"/>
                                            </p:txEl>
                                          </p:spTgt>
                                        </p:tgtEl>
                                        <p:attrNameLst>
                                          <p:attrName>style.visibility</p:attrName>
                                        </p:attrNameLst>
                                      </p:cBhvr>
                                      <p:to>
                                        <p:strVal val="visible"/>
                                      </p:to>
                                    </p:set>
                                    <p:animEffect transition="in" filter="strips(downRight)">
                                      <p:cBhvr>
                                        <p:cTn id="27" dur="500"/>
                                        <p:tgtEl>
                                          <p:spTgt spid="586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r>
              <a:rPr lang="en-US" b="1" dirty="0"/>
              <a:t>Deep Incisional SSI</a:t>
            </a:r>
          </a:p>
        </p:txBody>
      </p:sp>
      <p:sp>
        <p:nvSpPr>
          <p:cNvPr id="588803" name="Rectangle 3"/>
          <p:cNvSpPr>
            <a:spLocks noGrp="1" noChangeArrowheads="1"/>
          </p:cNvSpPr>
          <p:nvPr>
            <p:ph type="body" idx="1"/>
          </p:nvPr>
        </p:nvSpPr>
        <p:spPr>
          <a:xfrm>
            <a:off x="381000" y="1676400"/>
            <a:ext cx="3886200" cy="3733800"/>
          </a:xfrm>
        </p:spPr>
        <p:txBody>
          <a:bodyPr/>
          <a:lstStyle/>
          <a:p>
            <a:pPr>
              <a:lnSpc>
                <a:spcPct val="90000"/>
              </a:lnSpc>
              <a:buFontTx/>
              <a:buNone/>
            </a:pPr>
            <a:r>
              <a:rPr lang="en-US" sz="2400">
                <a:solidFill>
                  <a:schemeClr val="tx2"/>
                </a:solidFill>
              </a:rPr>
              <a:t>	</a:t>
            </a:r>
            <a:r>
              <a:rPr lang="en-US" sz="2400"/>
              <a:t>Infection occurs within 30 days after the operation if no implant is left in place or within 1 year if implant is in place and the infection appears to be related to the operation and the infection involves the deep soft tissue (e.g., fascia and muscle layers)</a:t>
            </a:r>
          </a:p>
        </p:txBody>
      </p:sp>
      <p:pic>
        <p:nvPicPr>
          <p:cNvPr id="5888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1676400"/>
            <a:ext cx="1984375" cy="3043238"/>
          </a:xfrm>
          <a:prstGeom prst="rect">
            <a:avLst/>
          </a:prstGeom>
          <a:noFill/>
          <a:extLst>
            <a:ext uri="{909E8E84-426E-40dd-AFC4-6F175D3DCCD1}">
              <a14:hiddenFill xmlns:a14="http://schemas.microsoft.com/office/drawing/2010/main">
                <a:solidFill>
                  <a:srgbClr val="FFFFFF"/>
                </a:solidFill>
              </a14:hiddenFill>
            </a:ext>
          </a:extLst>
        </p:spPr>
      </p:pic>
      <p:pic>
        <p:nvPicPr>
          <p:cNvPr id="5888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0" y="4648200"/>
            <a:ext cx="1981200" cy="1611313"/>
          </a:xfrm>
          <a:prstGeom prst="rect">
            <a:avLst/>
          </a:prstGeom>
          <a:noFill/>
          <a:extLst>
            <a:ext uri="{909E8E84-426E-40dd-AFC4-6F175D3DCCD1}">
              <a14:hiddenFill xmlns:a14="http://schemas.microsoft.com/office/drawing/2010/main">
                <a:solidFill>
                  <a:srgbClr val="FFFFFF"/>
                </a:solidFill>
              </a14:hiddenFill>
            </a:ext>
          </a:extLst>
        </p:spPr>
      </p:pic>
      <p:grpSp>
        <p:nvGrpSpPr>
          <p:cNvPr id="588818" name="Group 18"/>
          <p:cNvGrpSpPr>
            <a:grpSpLocks/>
          </p:cNvGrpSpPr>
          <p:nvPr/>
        </p:nvGrpSpPr>
        <p:grpSpPr bwMode="auto">
          <a:xfrm>
            <a:off x="2590800" y="5029200"/>
            <a:ext cx="2152650" cy="1066800"/>
            <a:chOff x="1632" y="3168"/>
            <a:chExt cx="1356" cy="672"/>
          </a:xfrm>
        </p:grpSpPr>
        <p:sp>
          <p:nvSpPr>
            <p:cNvPr id="588807" name="Text Box 7"/>
            <p:cNvSpPr txBox="1">
              <a:spLocks noChangeArrowheads="1"/>
            </p:cNvSpPr>
            <p:nvPr/>
          </p:nvSpPr>
          <p:spPr bwMode="auto">
            <a:xfrm>
              <a:off x="1632" y="3312"/>
              <a:ext cx="115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GB" sz="1600">
                  <a:solidFill>
                    <a:schemeClr val="tx2"/>
                  </a:solidFill>
                  <a:effectLst>
                    <a:outerShdw blurRad="38100" dist="38100" dir="2700000" algn="tl">
                      <a:srgbClr val="000000"/>
                    </a:outerShdw>
                  </a:effectLst>
                </a:rPr>
                <a:t>Deep soft tissue (fascia &amp; muscle)</a:t>
              </a:r>
              <a:endParaRPr lang="en-GB">
                <a:solidFill>
                  <a:schemeClr val="tx2"/>
                </a:solidFill>
                <a:effectLst>
                  <a:outerShdw blurRad="38100" dist="38100" dir="2700000" algn="tl">
                    <a:srgbClr val="000000"/>
                  </a:outerShdw>
                </a:effectLst>
              </a:endParaRPr>
            </a:p>
          </p:txBody>
        </p:sp>
        <p:sp>
          <p:nvSpPr>
            <p:cNvPr id="588808" name="AutoShape 8"/>
            <p:cNvSpPr>
              <a:spLocks/>
            </p:cNvSpPr>
            <p:nvPr/>
          </p:nvSpPr>
          <p:spPr bwMode="auto">
            <a:xfrm>
              <a:off x="2796" y="3168"/>
              <a:ext cx="192" cy="672"/>
            </a:xfrm>
            <a:prstGeom prst="leftBrace">
              <a:avLst>
                <a:gd name="adj1" fmla="val 2916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6000">
                <a:effectLst>
                  <a:outerShdw blurRad="38100" dist="38100" dir="2700000" algn="tl">
                    <a:srgbClr val="000000"/>
                  </a:outerShdw>
                </a:effectLst>
              </a:endParaRPr>
            </a:p>
          </p:txBody>
        </p:sp>
      </p:grpSp>
      <p:grpSp>
        <p:nvGrpSpPr>
          <p:cNvPr id="588819" name="Group 19"/>
          <p:cNvGrpSpPr>
            <a:grpSpLocks/>
          </p:cNvGrpSpPr>
          <p:nvPr/>
        </p:nvGrpSpPr>
        <p:grpSpPr bwMode="auto">
          <a:xfrm>
            <a:off x="7010400" y="2678113"/>
            <a:ext cx="1844675" cy="3581400"/>
            <a:chOff x="4416" y="1687"/>
            <a:chExt cx="1162" cy="2256"/>
          </a:xfrm>
        </p:grpSpPr>
        <p:sp>
          <p:nvSpPr>
            <p:cNvPr id="588809" name="Text Box 9"/>
            <p:cNvSpPr txBox="1">
              <a:spLocks noChangeArrowheads="1"/>
            </p:cNvSpPr>
            <p:nvPr/>
          </p:nvSpPr>
          <p:spPr bwMode="auto">
            <a:xfrm>
              <a:off x="4416" y="3337"/>
              <a:ext cx="115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b="1">
                  <a:solidFill>
                    <a:schemeClr val="tx2"/>
                  </a:solidFill>
                </a:rPr>
                <a:t>Deep incisional SSI</a:t>
              </a:r>
              <a:endParaRPr lang="en-GB" b="1">
                <a:solidFill>
                  <a:schemeClr val="tx2"/>
                </a:solidFill>
              </a:endParaRPr>
            </a:p>
          </p:txBody>
        </p:sp>
        <p:grpSp>
          <p:nvGrpSpPr>
            <p:cNvPr id="588810" name="Group 10"/>
            <p:cNvGrpSpPr>
              <a:grpSpLocks/>
            </p:cNvGrpSpPr>
            <p:nvPr/>
          </p:nvGrpSpPr>
          <p:grpSpPr bwMode="auto">
            <a:xfrm>
              <a:off x="4474" y="1687"/>
              <a:ext cx="1104" cy="2256"/>
              <a:chOff x="4272" y="1104"/>
              <a:chExt cx="1104" cy="2256"/>
            </a:xfrm>
          </p:grpSpPr>
          <p:sp>
            <p:nvSpPr>
              <p:cNvPr id="588811" name="Line 11"/>
              <p:cNvSpPr>
                <a:spLocks noChangeShapeType="1"/>
              </p:cNvSpPr>
              <p:nvPr/>
            </p:nvSpPr>
            <p:spPr bwMode="auto">
              <a:xfrm>
                <a:off x="5376" y="1104"/>
                <a:ext cx="0" cy="2256"/>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8812" name="Line 12"/>
              <p:cNvSpPr>
                <a:spLocks noChangeShapeType="1"/>
              </p:cNvSpPr>
              <p:nvPr/>
            </p:nvSpPr>
            <p:spPr bwMode="auto">
              <a:xfrm>
                <a:off x="4272" y="3360"/>
                <a:ext cx="1104"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588813" name="Group 13"/>
          <p:cNvGrpSpPr>
            <a:grpSpLocks/>
          </p:cNvGrpSpPr>
          <p:nvPr/>
        </p:nvGrpSpPr>
        <p:grpSpPr bwMode="auto">
          <a:xfrm>
            <a:off x="7010400" y="2674938"/>
            <a:ext cx="1447800" cy="2212975"/>
            <a:chOff x="4272" y="1104"/>
            <a:chExt cx="912" cy="1394"/>
          </a:xfrm>
        </p:grpSpPr>
        <p:sp>
          <p:nvSpPr>
            <p:cNvPr id="588814" name="Line 14"/>
            <p:cNvSpPr>
              <a:spLocks noChangeShapeType="1"/>
            </p:cNvSpPr>
            <p:nvPr/>
          </p:nvSpPr>
          <p:spPr bwMode="auto">
            <a:xfrm>
              <a:off x="5184" y="1104"/>
              <a:ext cx="0" cy="13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8815" name="Line 15"/>
            <p:cNvSpPr>
              <a:spLocks noChangeShapeType="1"/>
            </p:cNvSpPr>
            <p:nvPr/>
          </p:nvSpPr>
          <p:spPr bwMode="auto">
            <a:xfrm>
              <a:off x="4272" y="2498"/>
              <a:ext cx="9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588816" name="Text Box 16"/>
          <p:cNvSpPr txBox="1">
            <a:spLocks noChangeArrowheads="1"/>
          </p:cNvSpPr>
          <p:nvPr/>
        </p:nvSpPr>
        <p:spPr bwMode="auto">
          <a:xfrm>
            <a:off x="6934200" y="3316288"/>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solidFill>
                  <a:srgbClr val="FFFFFF"/>
                </a:solidFill>
              </a:rPr>
              <a:t>Superficial incisional SSI</a:t>
            </a:r>
            <a:endParaRPr lang="en-GB">
              <a:solidFill>
                <a:srgbClr val="FFFFFF"/>
              </a:solidFill>
            </a:endParaRPr>
          </a:p>
        </p:txBody>
      </p:sp>
      <p:sp>
        <p:nvSpPr>
          <p:cNvPr id="588817" name="Rectangle 17"/>
          <p:cNvSpPr>
            <a:spLocks noChangeArrowheads="1"/>
          </p:cNvSpPr>
          <p:nvPr/>
        </p:nvSpPr>
        <p:spPr bwMode="auto">
          <a:xfrm>
            <a:off x="684213" y="6489700"/>
            <a:ext cx="838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err="1"/>
              <a:t>Mangram</a:t>
            </a:r>
            <a:r>
              <a:rPr lang="en-US" dirty="0"/>
              <a:t> AJ et al. </a:t>
            </a:r>
            <a:r>
              <a:rPr lang="en-US" i="1" dirty="0"/>
              <a:t>Infect Control </a:t>
            </a:r>
            <a:r>
              <a:rPr lang="en-US" i="1" dirty="0" err="1"/>
              <a:t>Hosp</a:t>
            </a:r>
            <a:r>
              <a:rPr lang="en-US" i="1" dirty="0"/>
              <a:t> </a:t>
            </a:r>
            <a:r>
              <a:rPr lang="en-US" i="1" dirty="0" err="1"/>
              <a:t>Epidemiol</a:t>
            </a:r>
            <a:r>
              <a:rPr lang="en-US" i="1" dirty="0"/>
              <a:t>.</a:t>
            </a:r>
            <a:r>
              <a:rPr lang="en-US" dirty="0"/>
              <a:t> 1999;20:250-278.</a:t>
            </a:r>
          </a:p>
        </p:txBody>
      </p:sp>
      <p:pic>
        <p:nvPicPr>
          <p:cNvPr id="19" name="Picture 18" descr="Screen Shot 2015-01-11 at 7.34.3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183" y="5342732"/>
            <a:ext cx="1475295" cy="1071562"/>
          </a:xfrm>
          <a:prstGeom prst="rect">
            <a:avLst/>
          </a:prstGeom>
        </p:spPr>
      </p:pic>
    </p:spTree>
    <p:extLst>
      <p:ext uri="{BB962C8B-B14F-4D97-AF65-F5344CB8AC3E}">
        <p14:creationId xmlns:p14="http://schemas.microsoft.com/office/powerpoint/2010/main" val="3798695722"/>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88818"/>
                                        </p:tgtEl>
                                        <p:attrNameLst>
                                          <p:attrName>style.visibility</p:attrName>
                                        </p:attrNameLst>
                                      </p:cBhvr>
                                      <p:to>
                                        <p:strVal val="visible"/>
                                      </p:to>
                                    </p:set>
                                    <p:animEffect transition="in" filter="wipe(up)">
                                      <p:cBhvr>
                                        <p:cTn id="7" dur="500"/>
                                        <p:tgtEl>
                                          <p:spTgt spid="588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8819"/>
                                        </p:tgtEl>
                                        <p:attrNameLst>
                                          <p:attrName>style.visibility</p:attrName>
                                        </p:attrNameLst>
                                      </p:cBhvr>
                                      <p:to>
                                        <p:strVal val="visible"/>
                                      </p:to>
                                    </p:set>
                                    <p:animEffect transition="in" filter="wipe(left)">
                                      <p:cBhvr>
                                        <p:cTn id="12" dur="500"/>
                                        <p:tgtEl>
                                          <p:spTgt spid="5888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88803">
                                            <p:txEl>
                                              <p:pRg st="0" end="0"/>
                                            </p:txEl>
                                          </p:spTgt>
                                        </p:tgtEl>
                                        <p:attrNameLst>
                                          <p:attrName>style.visibility</p:attrName>
                                        </p:attrNameLst>
                                      </p:cBhvr>
                                      <p:to>
                                        <p:strVal val="visible"/>
                                      </p:to>
                                    </p:set>
                                    <p:animEffect transition="in" filter="strips(downRight)">
                                      <p:cBhvr>
                                        <p:cTn id="17" dur="500"/>
                                        <p:tgtEl>
                                          <p:spTgt spid="588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pPr algn="l"/>
            <a:r>
              <a:rPr lang="en-US" b="1" dirty="0"/>
              <a:t>Organ/Space SSI</a:t>
            </a:r>
          </a:p>
        </p:txBody>
      </p:sp>
      <p:sp>
        <p:nvSpPr>
          <p:cNvPr id="590851" name="Rectangle 3"/>
          <p:cNvSpPr>
            <a:spLocks noGrp="1" noChangeArrowheads="1"/>
          </p:cNvSpPr>
          <p:nvPr>
            <p:ph type="body" idx="1"/>
          </p:nvPr>
        </p:nvSpPr>
        <p:spPr>
          <a:xfrm>
            <a:off x="381000" y="1676400"/>
            <a:ext cx="4114800" cy="3733800"/>
          </a:xfrm>
        </p:spPr>
        <p:txBody>
          <a:bodyPr>
            <a:normAutofit lnSpcReduction="10000"/>
          </a:bodyPr>
          <a:lstStyle/>
          <a:p>
            <a:pPr marL="347663" indent="-347663">
              <a:buFontTx/>
              <a:buNone/>
            </a:pPr>
            <a:r>
              <a:rPr lang="en-US" sz="2200"/>
              <a:t>	Infection occurs within 30 days after the operation if no implant is left in place or within 1 year if implant is in place and the infection appears to be related to the operation and the infection involves any part of the anatomy, other than the incision, which was opened or manipulated during the operation</a:t>
            </a:r>
          </a:p>
        </p:txBody>
      </p:sp>
      <p:sp>
        <p:nvSpPr>
          <p:cNvPr id="590853" name="Text Box 5"/>
          <p:cNvSpPr txBox="1">
            <a:spLocks noChangeArrowheads="1"/>
          </p:cNvSpPr>
          <p:nvPr/>
        </p:nvSpPr>
        <p:spPr bwMode="auto">
          <a:xfrm>
            <a:off x="7070725" y="4143375"/>
            <a:ext cx="1828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t>Deep incisional SSI</a:t>
            </a:r>
            <a:endParaRPr lang="en-GB"/>
          </a:p>
        </p:txBody>
      </p:sp>
      <p:grpSp>
        <p:nvGrpSpPr>
          <p:cNvPr id="590854" name="Group 6"/>
          <p:cNvGrpSpPr>
            <a:grpSpLocks/>
          </p:cNvGrpSpPr>
          <p:nvPr/>
        </p:nvGrpSpPr>
        <p:grpSpPr bwMode="auto">
          <a:xfrm>
            <a:off x="7162800" y="1524000"/>
            <a:ext cx="1752600" cy="3581400"/>
            <a:chOff x="4272" y="1104"/>
            <a:chExt cx="1104" cy="2256"/>
          </a:xfrm>
        </p:grpSpPr>
        <p:sp>
          <p:nvSpPr>
            <p:cNvPr id="590855" name="Line 7"/>
            <p:cNvSpPr>
              <a:spLocks noChangeShapeType="1"/>
            </p:cNvSpPr>
            <p:nvPr/>
          </p:nvSpPr>
          <p:spPr bwMode="auto">
            <a:xfrm>
              <a:off x="5376" y="1104"/>
              <a:ext cx="0" cy="225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0856" name="Line 8"/>
            <p:cNvSpPr>
              <a:spLocks noChangeShapeType="1"/>
            </p:cNvSpPr>
            <p:nvPr/>
          </p:nvSpPr>
          <p:spPr bwMode="auto">
            <a:xfrm>
              <a:off x="4272" y="3360"/>
              <a:ext cx="110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590857" name="Group 9"/>
          <p:cNvGrpSpPr>
            <a:grpSpLocks/>
          </p:cNvGrpSpPr>
          <p:nvPr/>
        </p:nvGrpSpPr>
        <p:grpSpPr bwMode="auto">
          <a:xfrm>
            <a:off x="7070725" y="1520825"/>
            <a:ext cx="1447800" cy="2212975"/>
            <a:chOff x="4272" y="1104"/>
            <a:chExt cx="912" cy="1394"/>
          </a:xfrm>
        </p:grpSpPr>
        <p:sp>
          <p:nvSpPr>
            <p:cNvPr id="590858" name="Line 10"/>
            <p:cNvSpPr>
              <a:spLocks noChangeShapeType="1"/>
            </p:cNvSpPr>
            <p:nvPr/>
          </p:nvSpPr>
          <p:spPr bwMode="auto">
            <a:xfrm>
              <a:off x="5184" y="1104"/>
              <a:ext cx="0" cy="13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0859" name="Line 11"/>
            <p:cNvSpPr>
              <a:spLocks noChangeShapeType="1"/>
            </p:cNvSpPr>
            <p:nvPr/>
          </p:nvSpPr>
          <p:spPr bwMode="auto">
            <a:xfrm>
              <a:off x="4272" y="2498"/>
              <a:ext cx="9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590860" name="Text Box 12"/>
          <p:cNvSpPr txBox="1">
            <a:spLocks noChangeArrowheads="1"/>
          </p:cNvSpPr>
          <p:nvPr/>
        </p:nvSpPr>
        <p:spPr bwMode="auto">
          <a:xfrm>
            <a:off x="6994525" y="2162175"/>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solidFill>
                  <a:srgbClr val="FFFFFF"/>
                </a:solidFill>
              </a:rPr>
              <a:t>Superficial incisional SSI</a:t>
            </a:r>
            <a:endParaRPr lang="en-GB">
              <a:solidFill>
                <a:srgbClr val="FFFFFF"/>
              </a:solidFill>
            </a:endParaRPr>
          </a:p>
        </p:txBody>
      </p:sp>
      <p:pic>
        <p:nvPicPr>
          <p:cNvPr id="59086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13450"/>
            <a:ext cx="1976438" cy="6280150"/>
          </a:xfrm>
          <a:prstGeom prst="rect">
            <a:avLst/>
          </a:prstGeom>
          <a:noFill/>
          <a:extLst>
            <a:ext uri="{909E8E84-426E-40dd-AFC4-6F175D3DCCD1}">
              <a14:hiddenFill xmlns:a14="http://schemas.microsoft.com/office/drawing/2010/main">
                <a:solidFill>
                  <a:srgbClr val="FFFFFF"/>
                </a:solidFill>
              </a14:hiddenFill>
            </a:ext>
          </a:extLst>
        </p:spPr>
      </p:pic>
      <p:grpSp>
        <p:nvGrpSpPr>
          <p:cNvPr id="590870" name="Group 22"/>
          <p:cNvGrpSpPr>
            <a:grpSpLocks/>
          </p:cNvGrpSpPr>
          <p:nvPr/>
        </p:nvGrpSpPr>
        <p:grpSpPr bwMode="auto">
          <a:xfrm>
            <a:off x="6918325" y="5334000"/>
            <a:ext cx="2149475" cy="1219200"/>
            <a:chOff x="4358" y="3360"/>
            <a:chExt cx="1354" cy="768"/>
          </a:xfrm>
        </p:grpSpPr>
        <p:sp>
          <p:nvSpPr>
            <p:cNvPr id="590862" name="Text Box 14"/>
            <p:cNvSpPr txBox="1">
              <a:spLocks noChangeArrowheads="1"/>
            </p:cNvSpPr>
            <p:nvPr/>
          </p:nvSpPr>
          <p:spPr bwMode="auto">
            <a:xfrm>
              <a:off x="4358" y="3656"/>
              <a:ext cx="11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b="1">
                  <a:solidFill>
                    <a:schemeClr val="tx2"/>
                  </a:solidFill>
                </a:rPr>
                <a:t>Organ/space SSI</a:t>
              </a:r>
              <a:endParaRPr lang="en-GB" b="1">
                <a:solidFill>
                  <a:schemeClr val="tx2"/>
                </a:solidFill>
              </a:endParaRPr>
            </a:p>
          </p:txBody>
        </p:sp>
        <p:grpSp>
          <p:nvGrpSpPr>
            <p:cNvPr id="590863" name="Group 15"/>
            <p:cNvGrpSpPr>
              <a:grpSpLocks/>
            </p:cNvGrpSpPr>
            <p:nvPr/>
          </p:nvGrpSpPr>
          <p:grpSpPr bwMode="auto">
            <a:xfrm>
              <a:off x="4416" y="3360"/>
              <a:ext cx="1296" cy="768"/>
              <a:chOff x="4272" y="3360"/>
              <a:chExt cx="1296" cy="768"/>
            </a:xfrm>
          </p:grpSpPr>
          <p:sp>
            <p:nvSpPr>
              <p:cNvPr id="590864" name="Line 16"/>
              <p:cNvSpPr>
                <a:spLocks noChangeShapeType="1"/>
              </p:cNvSpPr>
              <p:nvPr/>
            </p:nvSpPr>
            <p:spPr bwMode="auto">
              <a:xfrm>
                <a:off x="5568" y="3360"/>
                <a:ext cx="0" cy="768"/>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0865" name="Line 17"/>
              <p:cNvSpPr>
                <a:spLocks noChangeShapeType="1"/>
              </p:cNvSpPr>
              <p:nvPr/>
            </p:nvSpPr>
            <p:spPr bwMode="auto">
              <a:xfrm>
                <a:off x="4272" y="4128"/>
                <a:ext cx="1296"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590869" name="Group 21"/>
          <p:cNvGrpSpPr>
            <a:grpSpLocks/>
          </p:cNvGrpSpPr>
          <p:nvPr/>
        </p:nvGrpSpPr>
        <p:grpSpPr bwMode="auto">
          <a:xfrm>
            <a:off x="3197225" y="5410200"/>
            <a:ext cx="1679575" cy="1165225"/>
            <a:chOff x="2014" y="3408"/>
            <a:chExt cx="1058" cy="734"/>
          </a:xfrm>
        </p:grpSpPr>
        <p:sp>
          <p:nvSpPr>
            <p:cNvPr id="590866" name="Text Box 18"/>
            <p:cNvSpPr txBox="1">
              <a:spLocks noChangeArrowheads="1"/>
            </p:cNvSpPr>
            <p:nvPr/>
          </p:nvSpPr>
          <p:spPr bwMode="auto">
            <a:xfrm>
              <a:off x="2014" y="3665"/>
              <a:ext cx="9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solidFill>
                    <a:schemeClr val="tx2"/>
                  </a:solidFill>
                  <a:effectLst>
                    <a:outerShdw blurRad="38100" dist="38100" dir="2700000" algn="tl">
                      <a:srgbClr val="000000"/>
                    </a:outerShdw>
                  </a:effectLst>
                </a:rPr>
                <a:t>Organ/space</a:t>
              </a:r>
              <a:endParaRPr lang="en-GB">
                <a:solidFill>
                  <a:schemeClr val="tx2"/>
                </a:solidFill>
                <a:effectLst>
                  <a:outerShdw blurRad="38100" dist="38100" dir="2700000" algn="tl">
                    <a:srgbClr val="000000"/>
                  </a:outerShdw>
                </a:effectLst>
              </a:endParaRPr>
            </a:p>
          </p:txBody>
        </p:sp>
        <p:sp>
          <p:nvSpPr>
            <p:cNvPr id="590867" name="AutoShape 19"/>
            <p:cNvSpPr>
              <a:spLocks/>
            </p:cNvSpPr>
            <p:nvPr/>
          </p:nvSpPr>
          <p:spPr bwMode="auto">
            <a:xfrm>
              <a:off x="2880" y="3408"/>
              <a:ext cx="192" cy="734"/>
            </a:xfrm>
            <a:prstGeom prst="leftBrace">
              <a:avLst>
                <a:gd name="adj1" fmla="val 31858"/>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6600">
                <a:effectLst>
                  <a:outerShdw blurRad="38100" dist="38100" dir="2700000" algn="tl">
                    <a:srgbClr val="000000"/>
                  </a:outerShdw>
                </a:effectLst>
              </a:endParaRPr>
            </a:p>
          </p:txBody>
        </p:sp>
      </p:grpSp>
      <p:sp>
        <p:nvSpPr>
          <p:cNvPr id="590868" name="Rectangle 20"/>
          <p:cNvSpPr>
            <a:spLocks noChangeArrowheads="1"/>
          </p:cNvSpPr>
          <p:nvPr/>
        </p:nvSpPr>
        <p:spPr bwMode="auto">
          <a:xfrm>
            <a:off x="270233" y="6527250"/>
            <a:ext cx="74449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dirty="0" err="1"/>
              <a:t>Mangram</a:t>
            </a:r>
            <a:r>
              <a:rPr lang="en-US" dirty="0"/>
              <a:t> AJ et al. </a:t>
            </a:r>
            <a:r>
              <a:rPr lang="en-US" i="1" dirty="0"/>
              <a:t>Infect Control </a:t>
            </a:r>
            <a:r>
              <a:rPr lang="en-US" i="1" dirty="0" err="1"/>
              <a:t>Hosp</a:t>
            </a:r>
            <a:r>
              <a:rPr lang="en-US" i="1" dirty="0"/>
              <a:t> </a:t>
            </a:r>
            <a:r>
              <a:rPr lang="en-US" i="1" dirty="0" err="1"/>
              <a:t>Epidemiol</a:t>
            </a:r>
            <a:r>
              <a:rPr lang="en-US" i="1" dirty="0"/>
              <a:t>.</a:t>
            </a:r>
            <a:r>
              <a:rPr lang="en-US" dirty="0"/>
              <a:t> </a:t>
            </a:r>
            <a:r>
              <a:rPr lang="en-US" dirty="0" smtClean="0"/>
              <a:t>1999;20</a:t>
            </a:r>
            <a:r>
              <a:rPr lang="en-US" dirty="0"/>
              <a:t>:250-278.</a:t>
            </a:r>
          </a:p>
        </p:txBody>
      </p:sp>
      <p:pic>
        <p:nvPicPr>
          <p:cNvPr id="22" name="Picture 21" descr="Screen Shot 2015-01-11 at 7.34.3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183" y="5181398"/>
            <a:ext cx="1475295" cy="1071562"/>
          </a:xfrm>
          <a:prstGeom prst="rect">
            <a:avLst/>
          </a:prstGeom>
        </p:spPr>
      </p:pic>
    </p:spTree>
    <p:extLst>
      <p:ext uri="{BB962C8B-B14F-4D97-AF65-F5344CB8AC3E}">
        <p14:creationId xmlns:p14="http://schemas.microsoft.com/office/powerpoint/2010/main" val="229417037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90869"/>
                                        </p:tgtEl>
                                        <p:attrNameLst>
                                          <p:attrName>style.visibility</p:attrName>
                                        </p:attrNameLst>
                                      </p:cBhvr>
                                      <p:to>
                                        <p:strVal val="visible"/>
                                      </p:to>
                                    </p:set>
                                    <p:animEffect transition="in" filter="wipe(up)">
                                      <p:cBhvr>
                                        <p:cTn id="7" dur="500"/>
                                        <p:tgtEl>
                                          <p:spTgt spid="590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90870"/>
                                        </p:tgtEl>
                                        <p:attrNameLst>
                                          <p:attrName>style.visibility</p:attrName>
                                        </p:attrNameLst>
                                      </p:cBhvr>
                                      <p:to>
                                        <p:strVal val="visible"/>
                                      </p:to>
                                    </p:set>
                                    <p:animEffect transition="in" filter="wipe(left)">
                                      <p:cBhvr>
                                        <p:cTn id="12" dur="500"/>
                                        <p:tgtEl>
                                          <p:spTgt spid="5908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90851">
                                            <p:txEl>
                                              <p:pRg st="0" end="0"/>
                                            </p:txEl>
                                          </p:spTgt>
                                        </p:tgtEl>
                                        <p:attrNameLst>
                                          <p:attrName>style.visibility</p:attrName>
                                        </p:attrNameLst>
                                      </p:cBhvr>
                                      <p:to>
                                        <p:strVal val="visible"/>
                                      </p:to>
                                    </p:set>
                                    <p:animEffect transition="in" filter="strips(downRight)">
                                      <p:cBhvr>
                                        <p:cTn id="17" dur="500"/>
                                        <p:tgtEl>
                                          <p:spTgt spid="590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200" b="1" dirty="0" smtClean="0"/>
              <a:t>Burden of Disease Due to SSIs (1)</a:t>
            </a:r>
          </a:p>
        </p:txBody>
      </p:sp>
      <p:sp>
        <p:nvSpPr>
          <p:cNvPr id="63491" name="Rectangle 3"/>
          <p:cNvSpPr>
            <a:spLocks noGrp="1" noChangeArrowheads="1"/>
          </p:cNvSpPr>
          <p:nvPr>
            <p:ph type="body" idx="1"/>
          </p:nvPr>
        </p:nvSpPr>
        <p:spPr>
          <a:xfrm>
            <a:off x="304800" y="1447800"/>
            <a:ext cx="8305800" cy="4724400"/>
          </a:xfrm>
        </p:spPr>
        <p:txBody>
          <a:bodyPr>
            <a:normAutofit fontScale="92500" lnSpcReduction="10000"/>
          </a:bodyPr>
          <a:lstStyle/>
          <a:p>
            <a:pPr>
              <a:lnSpc>
                <a:spcPct val="90000"/>
              </a:lnSpc>
              <a:buFontTx/>
              <a:buNone/>
            </a:pPr>
            <a:r>
              <a:rPr lang="en-US" sz="2400" b="1" dirty="0" smtClean="0"/>
              <a:t>Burden-US</a:t>
            </a:r>
          </a:p>
          <a:p>
            <a:pPr>
              <a:lnSpc>
                <a:spcPct val="90000"/>
              </a:lnSpc>
            </a:pPr>
            <a:r>
              <a:rPr lang="en-US" sz="2400" dirty="0" smtClean="0"/>
              <a:t>~300,000 SSIs/yr (17% of all HAI; second to UTI) </a:t>
            </a:r>
          </a:p>
          <a:p>
            <a:pPr>
              <a:lnSpc>
                <a:spcPct val="90000"/>
              </a:lnSpc>
            </a:pPr>
            <a:r>
              <a:rPr lang="en-US" sz="2400" dirty="0" smtClean="0"/>
              <a:t>2%-5% of patients undergoing inpatient surgery</a:t>
            </a:r>
          </a:p>
          <a:p>
            <a:pPr lvl="1">
              <a:lnSpc>
                <a:spcPct val="90000"/>
              </a:lnSpc>
            </a:pPr>
            <a:r>
              <a:rPr lang="en-US" sz="2000" dirty="0" smtClean="0"/>
              <a:t>Rates associated with size and acuity of hospitals</a:t>
            </a:r>
          </a:p>
          <a:p>
            <a:pPr lvl="1">
              <a:lnSpc>
                <a:spcPct val="90000"/>
              </a:lnSpc>
            </a:pPr>
            <a:r>
              <a:rPr lang="en-US" sz="2000" dirty="0" smtClean="0"/>
              <a:t>Clean vs. dirty wound</a:t>
            </a:r>
          </a:p>
          <a:p>
            <a:pPr lvl="1">
              <a:lnSpc>
                <a:spcPct val="90000"/>
              </a:lnSpc>
            </a:pPr>
            <a:r>
              <a:rPr lang="en-US" sz="2000" dirty="0" smtClean="0"/>
              <a:t>Type of surgery</a:t>
            </a:r>
          </a:p>
          <a:p>
            <a:pPr lvl="2">
              <a:lnSpc>
                <a:spcPct val="90000"/>
              </a:lnSpc>
            </a:pPr>
            <a:r>
              <a:rPr lang="en-US" sz="1600" dirty="0"/>
              <a:t>A</a:t>
            </a:r>
            <a:r>
              <a:rPr lang="en-US" sz="1600" dirty="0" smtClean="0"/>
              <a:t>bdominal &gt; colon &gt; gastric &gt; pancreas/liver &gt; exploratory laparotomy &gt; appendectomy</a:t>
            </a:r>
          </a:p>
          <a:p>
            <a:pPr>
              <a:lnSpc>
                <a:spcPct val="90000"/>
              </a:lnSpc>
            </a:pPr>
            <a:endParaRPr lang="en-US" sz="1000" dirty="0" smtClean="0"/>
          </a:p>
          <a:p>
            <a:pPr>
              <a:lnSpc>
                <a:spcPct val="90000"/>
              </a:lnSpc>
              <a:buFontTx/>
              <a:buNone/>
            </a:pPr>
            <a:r>
              <a:rPr lang="en-US" sz="2400" b="1" dirty="0" smtClean="0"/>
              <a:t>Mortality</a:t>
            </a:r>
          </a:p>
          <a:p>
            <a:pPr>
              <a:lnSpc>
                <a:spcPct val="90000"/>
              </a:lnSpc>
            </a:pPr>
            <a:r>
              <a:rPr lang="en-US" sz="2400" dirty="0" smtClean="0"/>
              <a:t>3 % mortality </a:t>
            </a:r>
          </a:p>
          <a:p>
            <a:pPr>
              <a:lnSpc>
                <a:spcPct val="90000"/>
              </a:lnSpc>
            </a:pPr>
            <a:r>
              <a:rPr lang="en-US" sz="2400" dirty="0" smtClean="0"/>
              <a:t>2-11 times higher risk of death </a:t>
            </a:r>
          </a:p>
          <a:p>
            <a:pPr>
              <a:lnSpc>
                <a:spcPct val="90000"/>
              </a:lnSpc>
            </a:pPr>
            <a:r>
              <a:rPr lang="en-US" sz="2400" dirty="0" smtClean="0"/>
              <a:t>75% of deaths among patients with SSI are directly attributable to SSI</a:t>
            </a:r>
          </a:p>
          <a:p>
            <a:pPr>
              <a:lnSpc>
                <a:spcPct val="90000"/>
              </a:lnSpc>
            </a:pPr>
            <a:endParaRPr lang="en-US" sz="1000" dirty="0" smtClean="0"/>
          </a:p>
          <a:p>
            <a:pPr>
              <a:lnSpc>
                <a:spcPct val="90000"/>
              </a:lnSpc>
              <a:buFontTx/>
              <a:buNone/>
            </a:pPr>
            <a:r>
              <a:rPr lang="en-US" sz="2400" b="1" dirty="0" smtClean="0"/>
              <a:t>Morbidity</a:t>
            </a:r>
          </a:p>
          <a:p>
            <a:pPr>
              <a:lnSpc>
                <a:spcPct val="90000"/>
              </a:lnSpc>
            </a:pPr>
            <a:r>
              <a:rPr lang="en-US" sz="2400" dirty="0" smtClean="0"/>
              <a:t>long-term disabilities</a:t>
            </a:r>
          </a:p>
        </p:txBody>
      </p:sp>
      <p:sp>
        <p:nvSpPr>
          <p:cNvPr id="4" name="TextBox 3"/>
          <p:cNvSpPr txBox="1"/>
          <p:nvPr/>
        </p:nvSpPr>
        <p:spPr>
          <a:xfrm>
            <a:off x="1080932" y="6223520"/>
            <a:ext cx="7529668" cy="307777"/>
          </a:xfrm>
          <a:prstGeom prst="rect">
            <a:avLst/>
          </a:prstGeom>
          <a:noFill/>
        </p:spPr>
        <p:txBody>
          <a:bodyPr wrap="square" rtlCol="0">
            <a:spAutoFit/>
          </a:bodyPr>
          <a:lstStyle/>
          <a:p>
            <a:pPr algn="ctr">
              <a:spcBef>
                <a:spcPts val="0"/>
              </a:spcBef>
            </a:pPr>
            <a:r>
              <a:rPr lang="en-US" sz="1400" dirty="0" smtClean="0">
                <a:solidFill>
                  <a:schemeClr val="tx1"/>
                </a:solidFill>
              </a:rPr>
              <a:t>Anderson DJ</a:t>
            </a:r>
            <a:r>
              <a:rPr lang="en-US" sz="1400" dirty="0" smtClean="0"/>
              <a:t>.  </a:t>
            </a:r>
            <a:r>
              <a:rPr lang="en-US" sz="1400" dirty="0" smtClean="0">
                <a:solidFill>
                  <a:schemeClr val="tx1"/>
                </a:solidFill>
              </a:rPr>
              <a:t>Infect Control Hosp </a:t>
            </a:r>
            <a:r>
              <a:rPr lang="en-US" sz="1400" dirty="0" err="1" smtClean="0">
                <a:solidFill>
                  <a:schemeClr val="tx1"/>
                </a:solidFill>
              </a:rPr>
              <a:t>Epidemiol</a:t>
            </a:r>
            <a:r>
              <a:rPr lang="en-US" sz="1400" dirty="0" smtClean="0">
                <a:solidFill>
                  <a:schemeClr val="tx1"/>
                </a:solidFill>
              </a:rPr>
              <a:t> 2008;29:S51-S61</a:t>
            </a:r>
            <a:endParaRPr lang="en-US" sz="1400" dirty="0">
              <a:solidFill>
                <a:schemeClr val="tx1"/>
              </a:solidFill>
            </a:endParaRPr>
          </a:p>
        </p:txBody>
      </p:sp>
      <p:pic>
        <p:nvPicPr>
          <p:cNvPr id="5" name="Picture 4" descr="Screen Shot 2015-01-11 at 7.34.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7142" y="5459735"/>
            <a:ext cx="1475295" cy="1071562"/>
          </a:xfrm>
          <a:prstGeom prst="rect">
            <a:avLst/>
          </a:prstGeom>
        </p:spPr>
      </p:pic>
    </p:spTree>
    <p:extLst>
      <p:ext uri="{BB962C8B-B14F-4D97-AF65-F5344CB8AC3E}">
        <p14:creationId xmlns:p14="http://schemas.microsoft.com/office/powerpoint/2010/main" val="18426419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3200" b="1" dirty="0" smtClean="0"/>
              <a:t>Burden of Disease Due to SSIs (2)</a:t>
            </a:r>
            <a:endParaRPr lang="en-US" sz="3200" b="1" dirty="0" smtClean="0">
              <a:solidFill>
                <a:schemeClr val="tx1"/>
              </a:solidFill>
            </a:endParaRPr>
          </a:p>
        </p:txBody>
      </p:sp>
      <p:sp>
        <p:nvSpPr>
          <p:cNvPr id="64515" name="Rectangle 3"/>
          <p:cNvSpPr>
            <a:spLocks noGrp="1" noChangeArrowheads="1"/>
          </p:cNvSpPr>
          <p:nvPr>
            <p:ph type="body" idx="1"/>
          </p:nvPr>
        </p:nvSpPr>
        <p:spPr>
          <a:xfrm>
            <a:off x="457200" y="1631010"/>
            <a:ext cx="8305800" cy="4114800"/>
          </a:xfrm>
        </p:spPr>
        <p:txBody>
          <a:bodyPr>
            <a:normAutofit/>
          </a:bodyPr>
          <a:lstStyle/>
          <a:p>
            <a:pPr>
              <a:lnSpc>
                <a:spcPct val="110000"/>
              </a:lnSpc>
              <a:buFontTx/>
              <a:buNone/>
            </a:pPr>
            <a:r>
              <a:rPr lang="en-US" sz="2800" b="1" dirty="0" smtClean="0"/>
              <a:t>Length of Hospital Stay</a:t>
            </a:r>
          </a:p>
          <a:p>
            <a:pPr>
              <a:lnSpc>
                <a:spcPct val="110000"/>
              </a:lnSpc>
            </a:pPr>
            <a:r>
              <a:rPr lang="en-US" sz="2400" dirty="0" smtClean="0"/>
              <a:t>~7-10 additional postoperative hospital days</a:t>
            </a:r>
          </a:p>
          <a:p>
            <a:pPr>
              <a:lnSpc>
                <a:spcPct val="110000"/>
              </a:lnSpc>
            </a:pPr>
            <a:endParaRPr lang="en-US" sz="1100" dirty="0" smtClean="0"/>
          </a:p>
          <a:p>
            <a:pPr>
              <a:lnSpc>
                <a:spcPct val="110000"/>
              </a:lnSpc>
              <a:buFontTx/>
              <a:buNone/>
            </a:pPr>
            <a:r>
              <a:rPr lang="en-US" sz="2800" b="1" dirty="0" smtClean="0"/>
              <a:t>Cost</a:t>
            </a:r>
          </a:p>
          <a:p>
            <a:pPr>
              <a:lnSpc>
                <a:spcPct val="110000"/>
              </a:lnSpc>
            </a:pPr>
            <a:r>
              <a:rPr lang="en-US" sz="2400" dirty="0" smtClean="0"/>
              <a:t>$3000-$29,000/SSI depending on procedure &amp; pathogen</a:t>
            </a:r>
          </a:p>
          <a:p>
            <a:pPr>
              <a:lnSpc>
                <a:spcPct val="110000"/>
              </a:lnSpc>
            </a:pPr>
            <a:r>
              <a:rPr lang="en-US" sz="2400" dirty="0" smtClean="0"/>
              <a:t>Up to $10 billion annually (US)</a:t>
            </a:r>
          </a:p>
        </p:txBody>
      </p:sp>
      <p:sp>
        <p:nvSpPr>
          <p:cNvPr id="4" name="TextBox 3"/>
          <p:cNvSpPr txBox="1"/>
          <p:nvPr/>
        </p:nvSpPr>
        <p:spPr>
          <a:xfrm>
            <a:off x="1064136" y="5438033"/>
            <a:ext cx="7090403" cy="307777"/>
          </a:xfrm>
          <a:prstGeom prst="rect">
            <a:avLst/>
          </a:prstGeom>
          <a:noFill/>
        </p:spPr>
        <p:txBody>
          <a:bodyPr wrap="square" rtlCol="0">
            <a:spAutoFit/>
          </a:bodyPr>
          <a:lstStyle/>
          <a:p>
            <a:pPr algn="ctr">
              <a:spcBef>
                <a:spcPts val="0"/>
              </a:spcBef>
            </a:pPr>
            <a:r>
              <a:rPr lang="en-US" sz="1400" dirty="0" smtClean="0">
                <a:solidFill>
                  <a:schemeClr val="tx1"/>
                </a:solidFill>
              </a:rPr>
              <a:t>Anderson D et al.  Infect Control Hosp </a:t>
            </a:r>
            <a:r>
              <a:rPr lang="en-US" sz="1400" dirty="0" err="1" smtClean="0">
                <a:solidFill>
                  <a:schemeClr val="tx1"/>
                </a:solidFill>
              </a:rPr>
              <a:t>Epidemiol</a:t>
            </a:r>
            <a:r>
              <a:rPr lang="en-US" sz="1400" dirty="0" smtClean="0">
                <a:solidFill>
                  <a:schemeClr val="tx1"/>
                </a:solidFill>
              </a:rPr>
              <a:t> 2008;29:S51-S61</a:t>
            </a:r>
            <a:endParaRPr lang="en-US" sz="1400" dirty="0">
              <a:solidFill>
                <a:schemeClr val="tx1"/>
              </a:solidFill>
            </a:endParaRPr>
          </a:p>
        </p:txBody>
      </p:sp>
      <p:pic>
        <p:nvPicPr>
          <p:cNvPr id="5" name="Picture 4" descr="Screen Shot 2015-01-11 at 7.34.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6891" y="5589433"/>
            <a:ext cx="1475295" cy="1071562"/>
          </a:xfrm>
          <a:prstGeom prst="rect">
            <a:avLst/>
          </a:prstGeom>
        </p:spPr>
      </p:pic>
    </p:spTree>
    <p:extLst>
      <p:ext uri="{BB962C8B-B14F-4D97-AF65-F5344CB8AC3E}">
        <p14:creationId xmlns:p14="http://schemas.microsoft.com/office/powerpoint/2010/main" val="15471772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p:txBody>
          <a:bodyPr>
            <a:normAutofit/>
          </a:bodyPr>
          <a:lstStyle/>
          <a:p>
            <a:r>
              <a:rPr lang="en-US" b="1" dirty="0" smtClean="0"/>
              <a:t>Risk Factors: Operation </a:t>
            </a:r>
            <a:r>
              <a:rPr lang="en-US" b="1" dirty="0"/>
              <a:t>Factors</a:t>
            </a:r>
          </a:p>
        </p:txBody>
      </p:sp>
      <p:sp>
        <p:nvSpPr>
          <p:cNvPr id="596995" name="Rectangle 3"/>
          <p:cNvSpPr>
            <a:spLocks noGrp="1" noChangeArrowheads="1"/>
          </p:cNvSpPr>
          <p:nvPr>
            <p:ph type="body" sz="half" idx="4294967295"/>
          </p:nvPr>
        </p:nvSpPr>
        <p:spPr>
          <a:xfrm>
            <a:off x="685800" y="2286000"/>
            <a:ext cx="4191000" cy="3810000"/>
          </a:xfrm>
        </p:spPr>
        <p:txBody>
          <a:bodyPr/>
          <a:lstStyle/>
          <a:p>
            <a:pPr>
              <a:lnSpc>
                <a:spcPct val="80000"/>
              </a:lnSpc>
            </a:pPr>
            <a:r>
              <a:rPr lang="en-US" sz="2400" dirty="0"/>
              <a:t>Duration of surgical scrub</a:t>
            </a:r>
          </a:p>
          <a:p>
            <a:pPr>
              <a:lnSpc>
                <a:spcPct val="80000"/>
              </a:lnSpc>
            </a:pPr>
            <a:r>
              <a:rPr lang="en-US" sz="2400" dirty="0"/>
              <a:t>Maintain body temp</a:t>
            </a:r>
          </a:p>
          <a:p>
            <a:pPr>
              <a:lnSpc>
                <a:spcPct val="80000"/>
              </a:lnSpc>
            </a:pPr>
            <a:r>
              <a:rPr lang="en-US" sz="2400" dirty="0"/>
              <a:t>Skin antisepsis</a:t>
            </a:r>
          </a:p>
          <a:p>
            <a:pPr>
              <a:lnSpc>
                <a:spcPct val="80000"/>
              </a:lnSpc>
            </a:pPr>
            <a:r>
              <a:rPr lang="en-US" sz="2400" dirty="0"/>
              <a:t>Preoperative shaving</a:t>
            </a:r>
          </a:p>
          <a:p>
            <a:pPr>
              <a:lnSpc>
                <a:spcPct val="80000"/>
              </a:lnSpc>
            </a:pPr>
            <a:r>
              <a:rPr lang="en-US" sz="2400" dirty="0"/>
              <a:t>Duration of operation</a:t>
            </a:r>
          </a:p>
          <a:p>
            <a:pPr>
              <a:lnSpc>
                <a:spcPct val="80000"/>
              </a:lnSpc>
            </a:pPr>
            <a:r>
              <a:rPr lang="en-US" sz="2400" dirty="0"/>
              <a:t>Antimicrobial prophylaxis</a:t>
            </a:r>
          </a:p>
          <a:p>
            <a:pPr>
              <a:lnSpc>
                <a:spcPct val="80000"/>
              </a:lnSpc>
            </a:pPr>
            <a:r>
              <a:rPr lang="en-US" sz="2400" dirty="0"/>
              <a:t>Operating room ventilation</a:t>
            </a:r>
          </a:p>
          <a:p>
            <a:pPr>
              <a:lnSpc>
                <a:spcPct val="80000"/>
              </a:lnSpc>
            </a:pPr>
            <a:r>
              <a:rPr lang="en-US" sz="2400" dirty="0"/>
              <a:t>Inadequate sterilization of instruments</a:t>
            </a:r>
          </a:p>
        </p:txBody>
      </p:sp>
      <p:sp>
        <p:nvSpPr>
          <p:cNvPr id="596996" name="Text Box 4"/>
          <p:cNvSpPr txBox="1">
            <a:spLocks noChangeArrowheads="1"/>
          </p:cNvSpPr>
          <p:nvPr/>
        </p:nvSpPr>
        <p:spPr bwMode="auto">
          <a:xfrm>
            <a:off x="685800" y="1600200"/>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latin typeface="Times New Roman" charset="0"/>
            </a:endParaRPr>
          </a:p>
        </p:txBody>
      </p:sp>
      <p:sp>
        <p:nvSpPr>
          <p:cNvPr id="596997" name="Rectangle 5"/>
          <p:cNvSpPr>
            <a:spLocks noChangeArrowheads="1"/>
          </p:cNvSpPr>
          <p:nvPr/>
        </p:nvSpPr>
        <p:spPr bwMode="auto">
          <a:xfrm>
            <a:off x="684213" y="6341090"/>
            <a:ext cx="838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err="1"/>
              <a:t>Mangram</a:t>
            </a:r>
            <a:r>
              <a:rPr lang="en-US" dirty="0"/>
              <a:t> AJ et al. </a:t>
            </a:r>
            <a:r>
              <a:rPr lang="en-US" i="1" dirty="0"/>
              <a:t>Infect Control </a:t>
            </a:r>
            <a:r>
              <a:rPr lang="en-US" i="1" dirty="0" err="1"/>
              <a:t>Hosp</a:t>
            </a:r>
            <a:r>
              <a:rPr lang="en-US" i="1" dirty="0"/>
              <a:t> </a:t>
            </a:r>
            <a:r>
              <a:rPr lang="en-US" i="1" dirty="0" err="1"/>
              <a:t>Epidemiol</a:t>
            </a:r>
            <a:r>
              <a:rPr lang="en-US" i="1" dirty="0"/>
              <a:t>.</a:t>
            </a:r>
            <a:r>
              <a:rPr lang="en-US" dirty="0"/>
              <a:t> 1999;20:250-278.</a:t>
            </a:r>
          </a:p>
        </p:txBody>
      </p:sp>
      <p:sp>
        <p:nvSpPr>
          <p:cNvPr id="596998" name="Rectangle 6"/>
          <p:cNvSpPr>
            <a:spLocks noChangeArrowheads="1"/>
          </p:cNvSpPr>
          <p:nvPr/>
        </p:nvSpPr>
        <p:spPr bwMode="auto">
          <a:xfrm>
            <a:off x="4800600" y="2209800"/>
            <a:ext cx="3733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en-US" sz="2400" dirty="0"/>
              <a:t>Foreign material at surgical site</a:t>
            </a:r>
          </a:p>
          <a:p>
            <a:pPr marL="342900" indent="-342900">
              <a:lnSpc>
                <a:spcPct val="80000"/>
              </a:lnSpc>
              <a:spcBef>
                <a:spcPct val="20000"/>
              </a:spcBef>
              <a:buFontTx/>
              <a:buChar char="•"/>
            </a:pPr>
            <a:r>
              <a:rPr lang="en-US" sz="2400" dirty="0"/>
              <a:t>Surgical drains</a:t>
            </a:r>
          </a:p>
          <a:p>
            <a:pPr marL="342900" indent="-342900">
              <a:lnSpc>
                <a:spcPct val="80000"/>
              </a:lnSpc>
              <a:spcBef>
                <a:spcPct val="20000"/>
              </a:spcBef>
              <a:buFontTx/>
              <a:buChar char="•"/>
            </a:pPr>
            <a:r>
              <a:rPr lang="en-US" sz="2400" dirty="0"/>
              <a:t>Surgical technique</a:t>
            </a:r>
          </a:p>
          <a:p>
            <a:pPr marL="742950" lvl="1" indent="-285750">
              <a:lnSpc>
                <a:spcPct val="80000"/>
              </a:lnSpc>
              <a:spcBef>
                <a:spcPct val="20000"/>
              </a:spcBef>
              <a:buFontTx/>
              <a:buChar char="–"/>
            </a:pPr>
            <a:r>
              <a:rPr lang="en-US" sz="2400" dirty="0"/>
              <a:t>Poor hemostasis</a:t>
            </a:r>
          </a:p>
          <a:p>
            <a:pPr marL="742950" lvl="1" indent="-285750">
              <a:lnSpc>
                <a:spcPct val="80000"/>
              </a:lnSpc>
              <a:spcBef>
                <a:spcPct val="20000"/>
              </a:spcBef>
              <a:buFontTx/>
              <a:buChar char="–"/>
            </a:pPr>
            <a:r>
              <a:rPr lang="en-US" sz="2400" dirty="0"/>
              <a:t>Failure to obliterate dead space </a:t>
            </a:r>
          </a:p>
          <a:p>
            <a:pPr marL="742950" lvl="1" indent="-285750">
              <a:lnSpc>
                <a:spcPct val="80000"/>
              </a:lnSpc>
              <a:spcBef>
                <a:spcPct val="20000"/>
              </a:spcBef>
              <a:buFontTx/>
              <a:buChar char="–"/>
            </a:pPr>
            <a:r>
              <a:rPr lang="en-US" sz="2400" dirty="0"/>
              <a:t>Tissue trauma</a:t>
            </a:r>
          </a:p>
        </p:txBody>
      </p:sp>
      <p:pic>
        <p:nvPicPr>
          <p:cNvPr id="7" name="Picture 6" descr="Screen Shot 2015-01-11 at 7.34.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1505" y="5331619"/>
            <a:ext cx="1475295" cy="1071562"/>
          </a:xfrm>
          <a:prstGeom prst="rect">
            <a:avLst/>
          </a:prstGeom>
        </p:spPr>
      </p:pic>
    </p:spTree>
    <p:extLst>
      <p:ext uri="{BB962C8B-B14F-4D97-AF65-F5344CB8AC3E}">
        <p14:creationId xmlns:p14="http://schemas.microsoft.com/office/powerpoint/2010/main" val="3307793304"/>
      </p:ext>
    </p:extLst>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96995">
                                            <p:txEl>
                                              <p:pRg st="0" end="0"/>
                                            </p:txEl>
                                          </p:spTgt>
                                        </p:tgtEl>
                                        <p:attrNameLst>
                                          <p:attrName>style.visibility</p:attrName>
                                        </p:attrNameLst>
                                      </p:cBhvr>
                                      <p:to>
                                        <p:strVal val="visible"/>
                                      </p:to>
                                    </p:set>
                                    <p:animEffect transition="in" filter="strips(downRight)">
                                      <p:cBhvr>
                                        <p:cTn id="7" dur="500"/>
                                        <p:tgtEl>
                                          <p:spTgt spid="596995">
                                            <p:txEl>
                                              <p:pRg st="0" end="0"/>
                                            </p:txEl>
                                          </p:spTgt>
                                        </p:tgtEl>
                                      </p:cBhvr>
                                    </p:animEffect>
                                  </p:childTnLst>
                                  <p:subTnLst>
                                    <p:animClr clrSpc="rgb" dir="cw">
                                      <p:cBhvr override="childStyle">
                                        <p:cTn dur="1" fill="hold" display="0" masterRel="nextClick" afterEffect="1"/>
                                        <p:tgtEl>
                                          <p:spTgt spid="596995">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96995">
                                            <p:txEl>
                                              <p:pRg st="1" end="1"/>
                                            </p:txEl>
                                          </p:spTgt>
                                        </p:tgtEl>
                                        <p:attrNameLst>
                                          <p:attrName>style.visibility</p:attrName>
                                        </p:attrNameLst>
                                      </p:cBhvr>
                                      <p:to>
                                        <p:strVal val="visible"/>
                                      </p:to>
                                    </p:set>
                                    <p:animEffect transition="in" filter="strips(downRight)">
                                      <p:cBhvr>
                                        <p:cTn id="12" dur="500"/>
                                        <p:tgtEl>
                                          <p:spTgt spid="596995">
                                            <p:txEl>
                                              <p:pRg st="1" end="1"/>
                                            </p:txEl>
                                          </p:spTgt>
                                        </p:tgtEl>
                                      </p:cBhvr>
                                    </p:animEffect>
                                  </p:childTnLst>
                                  <p:subTnLst>
                                    <p:animClr clrSpc="rgb" dir="cw">
                                      <p:cBhvr override="childStyle">
                                        <p:cTn dur="1" fill="hold" display="0" masterRel="nextClick" afterEffect="1"/>
                                        <p:tgtEl>
                                          <p:spTgt spid="596995">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96995">
                                            <p:txEl>
                                              <p:pRg st="2" end="2"/>
                                            </p:txEl>
                                          </p:spTgt>
                                        </p:tgtEl>
                                        <p:attrNameLst>
                                          <p:attrName>style.visibility</p:attrName>
                                        </p:attrNameLst>
                                      </p:cBhvr>
                                      <p:to>
                                        <p:strVal val="visible"/>
                                      </p:to>
                                    </p:set>
                                    <p:animEffect transition="in" filter="strips(downRight)">
                                      <p:cBhvr>
                                        <p:cTn id="17" dur="500"/>
                                        <p:tgtEl>
                                          <p:spTgt spid="596995">
                                            <p:txEl>
                                              <p:pRg st="2" end="2"/>
                                            </p:txEl>
                                          </p:spTgt>
                                        </p:tgtEl>
                                      </p:cBhvr>
                                    </p:animEffect>
                                  </p:childTnLst>
                                  <p:subTnLst>
                                    <p:animClr clrSpc="rgb" dir="cw">
                                      <p:cBhvr override="childStyle">
                                        <p:cTn dur="1" fill="hold" display="0" masterRel="nextClick" afterEffect="1"/>
                                        <p:tgtEl>
                                          <p:spTgt spid="596995">
                                            <p:txEl>
                                              <p:pRg st="2" end="2"/>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96995">
                                            <p:txEl>
                                              <p:pRg st="3" end="3"/>
                                            </p:txEl>
                                          </p:spTgt>
                                        </p:tgtEl>
                                        <p:attrNameLst>
                                          <p:attrName>style.visibility</p:attrName>
                                        </p:attrNameLst>
                                      </p:cBhvr>
                                      <p:to>
                                        <p:strVal val="visible"/>
                                      </p:to>
                                    </p:set>
                                    <p:animEffect transition="in" filter="strips(downRight)">
                                      <p:cBhvr>
                                        <p:cTn id="22" dur="500"/>
                                        <p:tgtEl>
                                          <p:spTgt spid="596995">
                                            <p:txEl>
                                              <p:pRg st="3" end="3"/>
                                            </p:txEl>
                                          </p:spTgt>
                                        </p:tgtEl>
                                      </p:cBhvr>
                                    </p:animEffect>
                                  </p:childTnLst>
                                  <p:subTnLst>
                                    <p:animClr clrSpc="rgb" dir="cw">
                                      <p:cBhvr override="childStyle">
                                        <p:cTn dur="1" fill="hold" display="0" masterRel="nextClick" afterEffect="1"/>
                                        <p:tgtEl>
                                          <p:spTgt spid="596995">
                                            <p:txEl>
                                              <p:pRg st="3" end="3"/>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96995">
                                            <p:txEl>
                                              <p:pRg st="4" end="4"/>
                                            </p:txEl>
                                          </p:spTgt>
                                        </p:tgtEl>
                                        <p:attrNameLst>
                                          <p:attrName>style.visibility</p:attrName>
                                        </p:attrNameLst>
                                      </p:cBhvr>
                                      <p:to>
                                        <p:strVal val="visible"/>
                                      </p:to>
                                    </p:set>
                                    <p:animEffect transition="in" filter="strips(downRight)">
                                      <p:cBhvr>
                                        <p:cTn id="27" dur="500"/>
                                        <p:tgtEl>
                                          <p:spTgt spid="596995">
                                            <p:txEl>
                                              <p:pRg st="4" end="4"/>
                                            </p:txEl>
                                          </p:spTgt>
                                        </p:tgtEl>
                                      </p:cBhvr>
                                    </p:animEffect>
                                  </p:childTnLst>
                                  <p:subTnLst>
                                    <p:animClr clrSpc="rgb" dir="cw">
                                      <p:cBhvr override="childStyle">
                                        <p:cTn dur="1" fill="hold" display="0" masterRel="nextClick" afterEffect="1"/>
                                        <p:tgtEl>
                                          <p:spTgt spid="596995">
                                            <p:txEl>
                                              <p:pRg st="4" end="4"/>
                                            </p:txEl>
                                          </p:spTgt>
                                        </p:tgtEl>
                                        <p:attrNameLst>
                                          <p:attrName>ppt_c</p:attrName>
                                        </p:attrNameLst>
                                      </p:cBhvr>
                                      <p:to>
                                        <a:schemeClr val="accent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96995">
                                            <p:txEl>
                                              <p:pRg st="5" end="5"/>
                                            </p:txEl>
                                          </p:spTgt>
                                        </p:tgtEl>
                                        <p:attrNameLst>
                                          <p:attrName>style.visibility</p:attrName>
                                        </p:attrNameLst>
                                      </p:cBhvr>
                                      <p:to>
                                        <p:strVal val="visible"/>
                                      </p:to>
                                    </p:set>
                                    <p:animEffect transition="in" filter="strips(downRight)">
                                      <p:cBhvr>
                                        <p:cTn id="32" dur="500"/>
                                        <p:tgtEl>
                                          <p:spTgt spid="596995">
                                            <p:txEl>
                                              <p:pRg st="5" end="5"/>
                                            </p:txEl>
                                          </p:spTgt>
                                        </p:tgtEl>
                                      </p:cBhvr>
                                    </p:animEffect>
                                  </p:childTnLst>
                                  <p:subTnLst>
                                    <p:animClr clrSpc="rgb" dir="cw">
                                      <p:cBhvr override="childStyle">
                                        <p:cTn dur="1" fill="hold" display="0" masterRel="nextClick" afterEffect="1"/>
                                        <p:tgtEl>
                                          <p:spTgt spid="596995">
                                            <p:txEl>
                                              <p:pRg st="5" end="5"/>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96995">
                                            <p:txEl>
                                              <p:pRg st="6" end="6"/>
                                            </p:txEl>
                                          </p:spTgt>
                                        </p:tgtEl>
                                        <p:attrNameLst>
                                          <p:attrName>style.visibility</p:attrName>
                                        </p:attrNameLst>
                                      </p:cBhvr>
                                      <p:to>
                                        <p:strVal val="visible"/>
                                      </p:to>
                                    </p:set>
                                    <p:animEffect transition="in" filter="strips(downRight)">
                                      <p:cBhvr>
                                        <p:cTn id="37" dur="500"/>
                                        <p:tgtEl>
                                          <p:spTgt spid="596995">
                                            <p:txEl>
                                              <p:pRg st="6" end="6"/>
                                            </p:txEl>
                                          </p:spTgt>
                                        </p:tgtEl>
                                      </p:cBhvr>
                                    </p:animEffect>
                                  </p:childTnLst>
                                  <p:subTnLst>
                                    <p:animClr clrSpc="rgb" dir="cw">
                                      <p:cBhvr override="childStyle">
                                        <p:cTn dur="1" fill="hold" display="0" masterRel="nextClick" afterEffect="1"/>
                                        <p:tgtEl>
                                          <p:spTgt spid="596995">
                                            <p:txEl>
                                              <p:pRg st="6" end="6"/>
                                            </p:txEl>
                                          </p:spTgt>
                                        </p:tgtEl>
                                        <p:attrNameLst>
                                          <p:attrName>ppt_c</p:attrName>
                                        </p:attrNameLst>
                                      </p:cBhvr>
                                      <p:to>
                                        <a:schemeClr val="accent1"/>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596995">
                                            <p:txEl>
                                              <p:pRg st="7" end="7"/>
                                            </p:txEl>
                                          </p:spTgt>
                                        </p:tgtEl>
                                        <p:attrNameLst>
                                          <p:attrName>style.visibility</p:attrName>
                                        </p:attrNameLst>
                                      </p:cBhvr>
                                      <p:to>
                                        <p:strVal val="visible"/>
                                      </p:to>
                                    </p:set>
                                    <p:animEffect transition="in" filter="strips(downRight)">
                                      <p:cBhvr>
                                        <p:cTn id="42" dur="500"/>
                                        <p:tgtEl>
                                          <p:spTgt spid="596995">
                                            <p:txEl>
                                              <p:pRg st="7" end="7"/>
                                            </p:txEl>
                                          </p:spTgt>
                                        </p:tgtEl>
                                      </p:cBhvr>
                                    </p:animEffect>
                                  </p:childTnLst>
                                  <p:subTnLst>
                                    <p:animClr clrSpc="rgb" dir="cw">
                                      <p:cBhvr override="childStyle">
                                        <p:cTn dur="1" fill="hold" display="0" masterRel="nextClick" afterEffect="1"/>
                                        <p:tgtEl>
                                          <p:spTgt spid="596995">
                                            <p:txEl>
                                              <p:pRg st="7" end="7"/>
                                            </p:txEl>
                                          </p:spTgt>
                                        </p:tgtEl>
                                        <p:attrNameLst>
                                          <p:attrName>ppt_c</p:attrName>
                                        </p:attrNameLst>
                                      </p:cBhvr>
                                      <p:to>
                                        <a:schemeClr val="accent1"/>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596998">
                                            <p:txEl>
                                              <p:pRg st="0" end="0"/>
                                            </p:txEl>
                                          </p:spTgt>
                                        </p:tgtEl>
                                        <p:attrNameLst>
                                          <p:attrName>style.visibility</p:attrName>
                                        </p:attrNameLst>
                                      </p:cBhvr>
                                      <p:to>
                                        <p:strVal val="visible"/>
                                      </p:to>
                                    </p:set>
                                    <p:animEffect transition="in" filter="strips(downRight)">
                                      <p:cBhvr>
                                        <p:cTn id="47" dur="500"/>
                                        <p:tgtEl>
                                          <p:spTgt spid="596998">
                                            <p:txEl>
                                              <p:pRg st="0" end="0"/>
                                            </p:txEl>
                                          </p:spTgt>
                                        </p:tgtEl>
                                      </p:cBhvr>
                                    </p:animEffect>
                                  </p:childTnLst>
                                  <p:subTnLst>
                                    <p:animClr clrSpc="rgb" dir="cw">
                                      <p:cBhvr override="childStyle">
                                        <p:cTn dur="1" fill="hold" display="0" masterRel="nextClick" afterEffect="1"/>
                                        <p:tgtEl>
                                          <p:spTgt spid="596998">
                                            <p:txEl>
                                              <p:pRg st="0" end="0"/>
                                            </p:txEl>
                                          </p:spTgt>
                                        </p:tgtEl>
                                        <p:attrNameLst>
                                          <p:attrName>ppt_c</p:attrName>
                                        </p:attrNameLst>
                                      </p:cBhvr>
                                      <p:to>
                                        <a:schemeClr val="accent1"/>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96998">
                                            <p:txEl>
                                              <p:pRg st="1" end="1"/>
                                            </p:txEl>
                                          </p:spTgt>
                                        </p:tgtEl>
                                        <p:attrNameLst>
                                          <p:attrName>style.visibility</p:attrName>
                                        </p:attrNameLst>
                                      </p:cBhvr>
                                      <p:to>
                                        <p:strVal val="visible"/>
                                      </p:to>
                                    </p:set>
                                    <p:animEffect transition="in" filter="strips(downRight)">
                                      <p:cBhvr>
                                        <p:cTn id="52" dur="500"/>
                                        <p:tgtEl>
                                          <p:spTgt spid="596998">
                                            <p:txEl>
                                              <p:pRg st="1" end="1"/>
                                            </p:txEl>
                                          </p:spTgt>
                                        </p:tgtEl>
                                      </p:cBhvr>
                                    </p:animEffect>
                                  </p:childTnLst>
                                  <p:subTnLst>
                                    <p:animClr clrSpc="rgb" dir="cw">
                                      <p:cBhvr override="childStyle">
                                        <p:cTn dur="1" fill="hold" display="0" masterRel="nextClick" afterEffect="1"/>
                                        <p:tgtEl>
                                          <p:spTgt spid="596998">
                                            <p:txEl>
                                              <p:pRg st="1" end="1"/>
                                            </p:txEl>
                                          </p:spTgt>
                                        </p:tgtEl>
                                        <p:attrNameLst>
                                          <p:attrName>ppt_c</p:attrName>
                                        </p:attrNameLst>
                                      </p:cBhvr>
                                      <p:to>
                                        <a:schemeClr val="accent1"/>
                                      </p:to>
                                    </p:animClr>
                                  </p:sub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596998">
                                            <p:txEl>
                                              <p:pRg st="2" end="2"/>
                                            </p:txEl>
                                          </p:spTgt>
                                        </p:tgtEl>
                                        <p:attrNameLst>
                                          <p:attrName>style.visibility</p:attrName>
                                        </p:attrNameLst>
                                      </p:cBhvr>
                                      <p:to>
                                        <p:strVal val="visible"/>
                                      </p:to>
                                    </p:set>
                                    <p:animEffect transition="in" filter="strips(downRight)">
                                      <p:cBhvr>
                                        <p:cTn id="57" dur="500"/>
                                        <p:tgtEl>
                                          <p:spTgt spid="596998">
                                            <p:txEl>
                                              <p:pRg st="2" end="2"/>
                                            </p:txEl>
                                          </p:spTgt>
                                        </p:tgtEl>
                                      </p:cBhvr>
                                    </p:animEffect>
                                  </p:childTnLst>
                                  <p:subTnLst>
                                    <p:animClr clrSpc="rgb" dir="cw">
                                      <p:cBhvr override="childStyle">
                                        <p:cTn dur="1" fill="hold" display="0" masterRel="nextClick" afterEffect="1"/>
                                        <p:tgtEl>
                                          <p:spTgt spid="596998">
                                            <p:txEl>
                                              <p:pRg st="2" end="2"/>
                                            </p:txEl>
                                          </p:spTgt>
                                        </p:tgtEl>
                                        <p:attrNameLst>
                                          <p:attrName>ppt_c</p:attrName>
                                        </p:attrNameLst>
                                      </p:cBhvr>
                                      <p:to>
                                        <a:schemeClr val="accent1"/>
                                      </p:to>
                                    </p:animClr>
                                  </p:sub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596998">
                                            <p:txEl>
                                              <p:pRg st="3" end="3"/>
                                            </p:txEl>
                                          </p:spTgt>
                                        </p:tgtEl>
                                        <p:attrNameLst>
                                          <p:attrName>style.visibility</p:attrName>
                                        </p:attrNameLst>
                                      </p:cBhvr>
                                      <p:to>
                                        <p:strVal val="visible"/>
                                      </p:to>
                                    </p:set>
                                    <p:animEffect transition="in" filter="strips(downRight)">
                                      <p:cBhvr>
                                        <p:cTn id="62" dur="500"/>
                                        <p:tgtEl>
                                          <p:spTgt spid="596998">
                                            <p:txEl>
                                              <p:pRg st="3" end="3"/>
                                            </p:txEl>
                                          </p:spTgt>
                                        </p:tgtEl>
                                      </p:cBhvr>
                                    </p:animEffect>
                                  </p:childTnLst>
                                  <p:subTnLst>
                                    <p:animClr clrSpc="rgb" dir="cw">
                                      <p:cBhvr override="childStyle">
                                        <p:cTn dur="1" fill="hold" display="0" masterRel="nextClick" afterEffect="1"/>
                                        <p:tgtEl>
                                          <p:spTgt spid="596998">
                                            <p:txEl>
                                              <p:pRg st="3" end="3"/>
                                            </p:txEl>
                                          </p:spTgt>
                                        </p:tgtEl>
                                        <p:attrNameLst>
                                          <p:attrName>ppt_c</p:attrName>
                                        </p:attrNameLst>
                                      </p:cBhvr>
                                      <p:to>
                                        <a:schemeClr val="accent1"/>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596998">
                                            <p:txEl>
                                              <p:pRg st="4" end="4"/>
                                            </p:txEl>
                                          </p:spTgt>
                                        </p:tgtEl>
                                        <p:attrNameLst>
                                          <p:attrName>style.visibility</p:attrName>
                                        </p:attrNameLst>
                                      </p:cBhvr>
                                      <p:to>
                                        <p:strVal val="visible"/>
                                      </p:to>
                                    </p:set>
                                    <p:animEffect transition="in" filter="strips(downRight)">
                                      <p:cBhvr>
                                        <p:cTn id="67" dur="500"/>
                                        <p:tgtEl>
                                          <p:spTgt spid="596998">
                                            <p:txEl>
                                              <p:pRg st="4" end="4"/>
                                            </p:txEl>
                                          </p:spTgt>
                                        </p:tgtEl>
                                      </p:cBhvr>
                                    </p:animEffect>
                                  </p:childTnLst>
                                  <p:subTnLst>
                                    <p:animClr clrSpc="rgb" dir="cw">
                                      <p:cBhvr override="childStyle">
                                        <p:cTn dur="1" fill="hold" display="0" masterRel="nextClick" afterEffect="1"/>
                                        <p:tgtEl>
                                          <p:spTgt spid="596998">
                                            <p:txEl>
                                              <p:pRg st="4" end="4"/>
                                            </p:txEl>
                                          </p:spTgt>
                                        </p:tgtEl>
                                        <p:attrNameLst>
                                          <p:attrName>ppt_c</p:attrName>
                                        </p:attrNameLst>
                                      </p:cBhvr>
                                      <p:to>
                                        <a:schemeClr val="accent1"/>
                                      </p:to>
                                    </p:animClr>
                                  </p:sub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596998">
                                            <p:txEl>
                                              <p:pRg st="5" end="5"/>
                                            </p:txEl>
                                          </p:spTgt>
                                        </p:tgtEl>
                                        <p:attrNameLst>
                                          <p:attrName>style.visibility</p:attrName>
                                        </p:attrNameLst>
                                      </p:cBhvr>
                                      <p:to>
                                        <p:strVal val="visible"/>
                                      </p:to>
                                    </p:set>
                                    <p:animEffect transition="in" filter="strips(downRight)">
                                      <p:cBhvr>
                                        <p:cTn id="72" dur="500"/>
                                        <p:tgtEl>
                                          <p:spTgt spid="596998">
                                            <p:txEl>
                                              <p:pRg st="5" end="5"/>
                                            </p:txEl>
                                          </p:spTgt>
                                        </p:tgtEl>
                                      </p:cBhvr>
                                    </p:animEffect>
                                  </p:childTnLst>
                                  <p:subTnLst>
                                    <p:animClr clrSpc="rgb" dir="cw">
                                      <p:cBhvr override="childStyle">
                                        <p:cTn dur="1" fill="hold" display="0" masterRel="nextClick" afterEffect="1"/>
                                        <p:tgtEl>
                                          <p:spTgt spid="596998">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5" grpId="0" build="p" bldLvl="5"/>
      <p:bldP spid="596998"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p:txBody>
          <a:bodyPr>
            <a:normAutofit fontScale="90000"/>
          </a:bodyPr>
          <a:lstStyle/>
          <a:p>
            <a:r>
              <a:rPr lang="en-US" b="1" dirty="0" smtClean="0"/>
              <a:t>Risk Factors: Patient </a:t>
            </a:r>
            <a:r>
              <a:rPr lang="en-US" b="1" dirty="0"/>
              <a:t>Characteristics</a:t>
            </a:r>
          </a:p>
        </p:txBody>
      </p:sp>
      <p:sp>
        <p:nvSpPr>
          <p:cNvPr id="599043" name="Rectangle 3"/>
          <p:cNvSpPr>
            <a:spLocks noGrp="1" noChangeArrowheads="1"/>
          </p:cNvSpPr>
          <p:nvPr>
            <p:ph type="body" idx="1"/>
          </p:nvPr>
        </p:nvSpPr>
        <p:spPr>
          <a:xfrm>
            <a:off x="685800" y="1752600"/>
            <a:ext cx="3886200" cy="4114800"/>
          </a:xfrm>
        </p:spPr>
        <p:txBody>
          <a:bodyPr/>
          <a:lstStyle/>
          <a:p>
            <a:pPr>
              <a:lnSpc>
                <a:spcPct val="95000"/>
              </a:lnSpc>
              <a:spcBef>
                <a:spcPct val="10000"/>
              </a:spcBef>
            </a:pPr>
            <a:r>
              <a:rPr lang="en-US" sz="2000" dirty="0"/>
              <a:t>Age</a:t>
            </a:r>
          </a:p>
          <a:p>
            <a:pPr>
              <a:lnSpc>
                <a:spcPct val="95000"/>
              </a:lnSpc>
              <a:spcBef>
                <a:spcPct val="10000"/>
              </a:spcBef>
            </a:pPr>
            <a:r>
              <a:rPr lang="en-US" sz="2000" dirty="0"/>
              <a:t>Diabetes</a:t>
            </a:r>
          </a:p>
          <a:p>
            <a:pPr>
              <a:lnSpc>
                <a:spcPct val="95000"/>
              </a:lnSpc>
              <a:spcBef>
                <a:spcPct val="10000"/>
              </a:spcBef>
            </a:pPr>
            <a:r>
              <a:rPr lang="en-US" sz="2000" dirty="0" smtClean="0"/>
              <a:t>Nicotine </a:t>
            </a:r>
            <a:r>
              <a:rPr lang="en-US" sz="2000" dirty="0"/>
              <a:t>use: delays primary wound healing</a:t>
            </a:r>
          </a:p>
          <a:p>
            <a:pPr>
              <a:lnSpc>
                <a:spcPct val="95000"/>
              </a:lnSpc>
              <a:spcBef>
                <a:spcPct val="10000"/>
              </a:spcBef>
            </a:pPr>
            <a:r>
              <a:rPr lang="en-US" sz="2000" dirty="0"/>
              <a:t>Steroid use: controversial</a:t>
            </a:r>
          </a:p>
          <a:p>
            <a:pPr>
              <a:lnSpc>
                <a:spcPct val="95000"/>
              </a:lnSpc>
              <a:spcBef>
                <a:spcPct val="10000"/>
              </a:spcBef>
            </a:pPr>
            <a:r>
              <a:rPr lang="en-US" sz="2000" dirty="0"/>
              <a:t>Malnutrition: no epidemiological association</a:t>
            </a:r>
          </a:p>
          <a:p>
            <a:pPr>
              <a:lnSpc>
                <a:spcPct val="95000"/>
              </a:lnSpc>
              <a:spcBef>
                <a:spcPct val="10000"/>
              </a:spcBef>
            </a:pPr>
            <a:r>
              <a:rPr lang="en-US" sz="2000" dirty="0"/>
              <a:t>Obesity: 20% over ideal body weight</a:t>
            </a:r>
          </a:p>
        </p:txBody>
      </p:sp>
      <p:sp>
        <p:nvSpPr>
          <p:cNvPr id="599044" name="Rectangle 4"/>
          <p:cNvSpPr>
            <a:spLocks noChangeArrowheads="1"/>
          </p:cNvSpPr>
          <p:nvPr/>
        </p:nvSpPr>
        <p:spPr bwMode="auto">
          <a:xfrm>
            <a:off x="684213" y="6341090"/>
            <a:ext cx="838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err="1"/>
              <a:t>Mangram</a:t>
            </a:r>
            <a:r>
              <a:rPr lang="en-US" dirty="0"/>
              <a:t> AJ et al. </a:t>
            </a:r>
            <a:r>
              <a:rPr lang="en-US" i="1" dirty="0"/>
              <a:t>Infect Control </a:t>
            </a:r>
            <a:r>
              <a:rPr lang="en-US" i="1" dirty="0" err="1"/>
              <a:t>Hosp</a:t>
            </a:r>
            <a:r>
              <a:rPr lang="en-US" i="1" dirty="0"/>
              <a:t> </a:t>
            </a:r>
            <a:r>
              <a:rPr lang="en-US" i="1" dirty="0" err="1"/>
              <a:t>Epidemiol</a:t>
            </a:r>
            <a:r>
              <a:rPr lang="en-US" i="1" dirty="0"/>
              <a:t>.</a:t>
            </a:r>
            <a:r>
              <a:rPr lang="en-US" dirty="0"/>
              <a:t> 1999;20:250-278.</a:t>
            </a:r>
          </a:p>
        </p:txBody>
      </p:sp>
      <p:sp>
        <p:nvSpPr>
          <p:cNvPr id="599045" name="Rectangle 5"/>
          <p:cNvSpPr>
            <a:spLocks noChangeArrowheads="1"/>
          </p:cNvSpPr>
          <p:nvPr/>
        </p:nvSpPr>
        <p:spPr bwMode="auto">
          <a:xfrm>
            <a:off x="4724400" y="1828800"/>
            <a:ext cx="4038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5000"/>
              </a:lnSpc>
              <a:spcBef>
                <a:spcPct val="10000"/>
              </a:spcBef>
              <a:buFontTx/>
              <a:buChar char="•"/>
            </a:pPr>
            <a:r>
              <a:rPr lang="en-US" sz="2000" dirty="0"/>
              <a:t>Prolonged preoperative stay: surrogate of the severity </a:t>
            </a:r>
            <a:br>
              <a:rPr lang="en-US" sz="2000" dirty="0"/>
            </a:br>
            <a:r>
              <a:rPr lang="en-US" sz="2000" dirty="0"/>
              <a:t>of illness and comorbid conditions</a:t>
            </a:r>
          </a:p>
          <a:p>
            <a:pPr marL="342900" indent="-342900">
              <a:lnSpc>
                <a:spcPct val="95000"/>
              </a:lnSpc>
              <a:spcBef>
                <a:spcPct val="10000"/>
              </a:spcBef>
              <a:buFontTx/>
              <a:buChar char="•"/>
            </a:pPr>
            <a:r>
              <a:rPr lang="en-US" sz="2000" dirty="0"/>
              <a:t>Preoperative nares colonization with </a:t>
            </a:r>
            <a:r>
              <a:rPr lang="en-US" sz="2000" i="1" dirty="0"/>
              <a:t>Staphylococcus </a:t>
            </a:r>
            <a:r>
              <a:rPr lang="en-US" sz="2000" i="1" dirty="0" err="1"/>
              <a:t>aureus</a:t>
            </a:r>
            <a:r>
              <a:rPr lang="en-US" sz="2000" dirty="0"/>
              <a:t>: </a:t>
            </a:r>
            <a:br>
              <a:rPr lang="en-US" sz="2000" dirty="0"/>
            </a:br>
            <a:r>
              <a:rPr lang="en-US" sz="2000" dirty="0"/>
              <a:t>significant association</a:t>
            </a:r>
          </a:p>
          <a:p>
            <a:pPr marL="342900" indent="-342900">
              <a:lnSpc>
                <a:spcPct val="95000"/>
              </a:lnSpc>
              <a:spcBef>
                <a:spcPct val="10000"/>
              </a:spcBef>
              <a:buFontTx/>
              <a:buChar char="•"/>
            </a:pPr>
            <a:r>
              <a:rPr lang="en-US" sz="2000" dirty="0"/>
              <a:t>Perioperative transfusion: controversial</a:t>
            </a:r>
          </a:p>
          <a:p>
            <a:pPr marL="342900" indent="-342900">
              <a:lnSpc>
                <a:spcPct val="95000"/>
              </a:lnSpc>
              <a:spcBef>
                <a:spcPct val="10000"/>
              </a:spcBef>
              <a:buFontTx/>
              <a:buChar char="•"/>
            </a:pPr>
            <a:r>
              <a:rPr lang="en-US" sz="2000" dirty="0"/>
              <a:t>Coexistent infections at a remote body site</a:t>
            </a:r>
          </a:p>
          <a:p>
            <a:pPr marL="342900" indent="-342900">
              <a:lnSpc>
                <a:spcPct val="95000"/>
              </a:lnSpc>
              <a:spcBef>
                <a:spcPct val="10000"/>
              </a:spcBef>
              <a:buFontTx/>
              <a:buChar char="•"/>
            </a:pPr>
            <a:r>
              <a:rPr lang="en-US" sz="2000" dirty="0"/>
              <a:t>Altered immune response</a:t>
            </a:r>
          </a:p>
        </p:txBody>
      </p:sp>
      <p:pic>
        <p:nvPicPr>
          <p:cNvPr id="6" name="Picture 5" descr="Screen Shot 2015-01-11 at 7.34.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705" y="5610469"/>
            <a:ext cx="1475295" cy="1071562"/>
          </a:xfrm>
          <a:prstGeom prst="rect">
            <a:avLst/>
          </a:prstGeom>
        </p:spPr>
      </p:pic>
    </p:spTree>
    <p:extLst>
      <p:ext uri="{BB962C8B-B14F-4D97-AF65-F5344CB8AC3E}">
        <p14:creationId xmlns:p14="http://schemas.microsoft.com/office/powerpoint/2010/main" val="2565990051"/>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animEffect transition="in" filter="strips(downRight)">
                                      <p:cBhvr>
                                        <p:cTn id="7" dur="500"/>
                                        <p:tgtEl>
                                          <p:spTgt spid="599043">
                                            <p:txEl>
                                              <p:pRg st="0" end="0"/>
                                            </p:txEl>
                                          </p:spTgt>
                                        </p:tgtEl>
                                      </p:cBhvr>
                                    </p:animEffect>
                                  </p:childTnLst>
                                  <p:subTnLst>
                                    <p:animClr clrSpc="rgb" dir="cw">
                                      <p:cBhvr override="childStyle">
                                        <p:cTn dur="1" fill="hold" display="0" masterRel="nextClick" afterEffect="1"/>
                                        <p:tgtEl>
                                          <p:spTgt spid="599043">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99043">
                                            <p:txEl>
                                              <p:pRg st="1" end="1"/>
                                            </p:txEl>
                                          </p:spTgt>
                                        </p:tgtEl>
                                        <p:attrNameLst>
                                          <p:attrName>style.visibility</p:attrName>
                                        </p:attrNameLst>
                                      </p:cBhvr>
                                      <p:to>
                                        <p:strVal val="visible"/>
                                      </p:to>
                                    </p:set>
                                    <p:animEffect transition="in" filter="strips(downRight)">
                                      <p:cBhvr>
                                        <p:cTn id="12" dur="500"/>
                                        <p:tgtEl>
                                          <p:spTgt spid="599043">
                                            <p:txEl>
                                              <p:pRg st="1" end="1"/>
                                            </p:txEl>
                                          </p:spTgt>
                                        </p:tgtEl>
                                      </p:cBhvr>
                                    </p:animEffect>
                                  </p:childTnLst>
                                  <p:subTnLst>
                                    <p:animClr clrSpc="rgb" dir="cw">
                                      <p:cBhvr override="childStyle">
                                        <p:cTn dur="1" fill="hold" display="0" masterRel="nextClick" afterEffect="1"/>
                                        <p:tgtEl>
                                          <p:spTgt spid="599043">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99043">
                                            <p:txEl>
                                              <p:pRg st="2" end="2"/>
                                            </p:txEl>
                                          </p:spTgt>
                                        </p:tgtEl>
                                        <p:attrNameLst>
                                          <p:attrName>style.visibility</p:attrName>
                                        </p:attrNameLst>
                                      </p:cBhvr>
                                      <p:to>
                                        <p:strVal val="visible"/>
                                      </p:to>
                                    </p:set>
                                    <p:animEffect transition="in" filter="strips(downRight)">
                                      <p:cBhvr>
                                        <p:cTn id="17" dur="500"/>
                                        <p:tgtEl>
                                          <p:spTgt spid="599043">
                                            <p:txEl>
                                              <p:pRg st="2" end="2"/>
                                            </p:txEl>
                                          </p:spTgt>
                                        </p:tgtEl>
                                      </p:cBhvr>
                                    </p:animEffect>
                                  </p:childTnLst>
                                  <p:subTnLst>
                                    <p:animClr clrSpc="rgb" dir="cw">
                                      <p:cBhvr override="childStyle">
                                        <p:cTn dur="1" fill="hold" display="0" masterRel="nextClick" afterEffect="1"/>
                                        <p:tgtEl>
                                          <p:spTgt spid="599043">
                                            <p:txEl>
                                              <p:pRg st="2" end="2"/>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99043">
                                            <p:txEl>
                                              <p:pRg st="3" end="3"/>
                                            </p:txEl>
                                          </p:spTgt>
                                        </p:tgtEl>
                                        <p:attrNameLst>
                                          <p:attrName>style.visibility</p:attrName>
                                        </p:attrNameLst>
                                      </p:cBhvr>
                                      <p:to>
                                        <p:strVal val="visible"/>
                                      </p:to>
                                    </p:set>
                                    <p:animEffect transition="in" filter="strips(downRight)">
                                      <p:cBhvr>
                                        <p:cTn id="22" dur="500"/>
                                        <p:tgtEl>
                                          <p:spTgt spid="599043">
                                            <p:txEl>
                                              <p:pRg st="3" end="3"/>
                                            </p:txEl>
                                          </p:spTgt>
                                        </p:tgtEl>
                                      </p:cBhvr>
                                    </p:animEffect>
                                  </p:childTnLst>
                                  <p:subTnLst>
                                    <p:animClr clrSpc="rgb" dir="cw">
                                      <p:cBhvr override="childStyle">
                                        <p:cTn dur="1" fill="hold" display="0" masterRel="nextClick" afterEffect="1"/>
                                        <p:tgtEl>
                                          <p:spTgt spid="599043">
                                            <p:txEl>
                                              <p:pRg st="3" end="3"/>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99043">
                                            <p:txEl>
                                              <p:pRg st="4" end="4"/>
                                            </p:txEl>
                                          </p:spTgt>
                                        </p:tgtEl>
                                        <p:attrNameLst>
                                          <p:attrName>style.visibility</p:attrName>
                                        </p:attrNameLst>
                                      </p:cBhvr>
                                      <p:to>
                                        <p:strVal val="visible"/>
                                      </p:to>
                                    </p:set>
                                    <p:animEffect transition="in" filter="strips(downRight)">
                                      <p:cBhvr>
                                        <p:cTn id="27" dur="500"/>
                                        <p:tgtEl>
                                          <p:spTgt spid="599043">
                                            <p:txEl>
                                              <p:pRg st="4" end="4"/>
                                            </p:txEl>
                                          </p:spTgt>
                                        </p:tgtEl>
                                      </p:cBhvr>
                                    </p:animEffect>
                                  </p:childTnLst>
                                  <p:subTnLst>
                                    <p:animClr clrSpc="rgb" dir="cw">
                                      <p:cBhvr override="childStyle">
                                        <p:cTn dur="1" fill="hold" display="0" masterRel="nextClick" afterEffect="1"/>
                                        <p:tgtEl>
                                          <p:spTgt spid="599043">
                                            <p:txEl>
                                              <p:pRg st="4" end="4"/>
                                            </p:txEl>
                                          </p:spTgt>
                                        </p:tgtEl>
                                        <p:attrNameLst>
                                          <p:attrName>ppt_c</p:attrName>
                                        </p:attrNameLst>
                                      </p:cBhvr>
                                      <p:to>
                                        <a:schemeClr val="accent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99043">
                                            <p:txEl>
                                              <p:pRg st="5" end="5"/>
                                            </p:txEl>
                                          </p:spTgt>
                                        </p:tgtEl>
                                        <p:attrNameLst>
                                          <p:attrName>style.visibility</p:attrName>
                                        </p:attrNameLst>
                                      </p:cBhvr>
                                      <p:to>
                                        <p:strVal val="visible"/>
                                      </p:to>
                                    </p:set>
                                    <p:animEffect transition="in" filter="strips(downRight)">
                                      <p:cBhvr>
                                        <p:cTn id="32" dur="500"/>
                                        <p:tgtEl>
                                          <p:spTgt spid="599043">
                                            <p:txEl>
                                              <p:pRg st="5" end="5"/>
                                            </p:txEl>
                                          </p:spTgt>
                                        </p:tgtEl>
                                      </p:cBhvr>
                                    </p:animEffect>
                                  </p:childTnLst>
                                  <p:subTnLst>
                                    <p:animClr clrSpc="rgb" dir="cw">
                                      <p:cBhvr override="childStyle">
                                        <p:cTn dur="1" fill="hold" display="0" masterRel="nextClick" afterEffect="1"/>
                                        <p:tgtEl>
                                          <p:spTgt spid="599043">
                                            <p:txEl>
                                              <p:pRg st="5" end="5"/>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99045">
                                            <p:txEl>
                                              <p:pRg st="0" end="0"/>
                                            </p:txEl>
                                          </p:spTgt>
                                        </p:tgtEl>
                                        <p:attrNameLst>
                                          <p:attrName>style.visibility</p:attrName>
                                        </p:attrNameLst>
                                      </p:cBhvr>
                                      <p:to>
                                        <p:strVal val="visible"/>
                                      </p:to>
                                    </p:set>
                                    <p:animEffect transition="in" filter="strips(downRight)">
                                      <p:cBhvr>
                                        <p:cTn id="37" dur="500"/>
                                        <p:tgtEl>
                                          <p:spTgt spid="599045">
                                            <p:txEl>
                                              <p:pRg st="0" end="0"/>
                                            </p:txEl>
                                          </p:spTgt>
                                        </p:tgtEl>
                                      </p:cBhvr>
                                    </p:animEffect>
                                  </p:childTnLst>
                                  <p:subTnLst>
                                    <p:animClr clrSpc="rgb" dir="cw">
                                      <p:cBhvr override="childStyle">
                                        <p:cTn dur="1" fill="hold" display="0" masterRel="nextClick" afterEffect="1"/>
                                        <p:tgtEl>
                                          <p:spTgt spid="599045">
                                            <p:txEl>
                                              <p:pRg st="0" end="0"/>
                                            </p:txEl>
                                          </p:spTgt>
                                        </p:tgtEl>
                                        <p:attrNameLst>
                                          <p:attrName>ppt_c</p:attrName>
                                        </p:attrNameLst>
                                      </p:cBhvr>
                                      <p:to>
                                        <a:schemeClr val="accent1"/>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599045">
                                            <p:txEl>
                                              <p:pRg st="1" end="1"/>
                                            </p:txEl>
                                          </p:spTgt>
                                        </p:tgtEl>
                                        <p:attrNameLst>
                                          <p:attrName>style.visibility</p:attrName>
                                        </p:attrNameLst>
                                      </p:cBhvr>
                                      <p:to>
                                        <p:strVal val="visible"/>
                                      </p:to>
                                    </p:set>
                                    <p:animEffect transition="in" filter="strips(downRight)">
                                      <p:cBhvr>
                                        <p:cTn id="42" dur="500"/>
                                        <p:tgtEl>
                                          <p:spTgt spid="599045">
                                            <p:txEl>
                                              <p:pRg st="1" end="1"/>
                                            </p:txEl>
                                          </p:spTgt>
                                        </p:tgtEl>
                                      </p:cBhvr>
                                    </p:animEffect>
                                  </p:childTnLst>
                                  <p:subTnLst>
                                    <p:animClr clrSpc="rgb" dir="cw">
                                      <p:cBhvr override="childStyle">
                                        <p:cTn dur="1" fill="hold" display="0" masterRel="nextClick" afterEffect="1"/>
                                        <p:tgtEl>
                                          <p:spTgt spid="599045">
                                            <p:txEl>
                                              <p:pRg st="1" end="1"/>
                                            </p:txEl>
                                          </p:spTgt>
                                        </p:tgtEl>
                                        <p:attrNameLst>
                                          <p:attrName>ppt_c</p:attrName>
                                        </p:attrNameLst>
                                      </p:cBhvr>
                                      <p:to>
                                        <a:schemeClr val="accent1"/>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599045">
                                            <p:txEl>
                                              <p:pRg st="2" end="2"/>
                                            </p:txEl>
                                          </p:spTgt>
                                        </p:tgtEl>
                                        <p:attrNameLst>
                                          <p:attrName>style.visibility</p:attrName>
                                        </p:attrNameLst>
                                      </p:cBhvr>
                                      <p:to>
                                        <p:strVal val="visible"/>
                                      </p:to>
                                    </p:set>
                                    <p:animEffect transition="in" filter="strips(downRight)">
                                      <p:cBhvr>
                                        <p:cTn id="47" dur="500"/>
                                        <p:tgtEl>
                                          <p:spTgt spid="599045">
                                            <p:txEl>
                                              <p:pRg st="2" end="2"/>
                                            </p:txEl>
                                          </p:spTgt>
                                        </p:tgtEl>
                                      </p:cBhvr>
                                    </p:animEffect>
                                  </p:childTnLst>
                                  <p:subTnLst>
                                    <p:animClr clrSpc="rgb" dir="cw">
                                      <p:cBhvr override="childStyle">
                                        <p:cTn dur="1" fill="hold" display="0" masterRel="nextClick" afterEffect="1"/>
                                        <p:tgtEl>
                                          <p:spTgt spid="599045">
                                            <p:txEl>
                                              <p:pRg st="2" end="2"/>
                                            </p:txEl>
                                          </p:spTgt>
                                        </p:tgtEl>
                                        <p:attrNameLst>
                                          <p:attrName>ppt_c</p:attrName>
                                        </p:attrNameLst>
                                      </p:cBhvr>
                                      <p:to>
                                        <a:schemeClr val="accent1"/>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99045">
                                            <p:txEl>
                                              <p:pRg st="3" end="3"/>
                                            </p:txEl>
                                          </p:spTgt>
                                        </p:tgtEl>
                                        <p:attrNameLst>
                                          <p:attrName>style.visibility</p:attrName>
                                        </p:attrNameLst>
                                      </p:cBhvr>
                                      <p:to>
                                        <p:strVal val="visible"/>
                                      </p:to>
                                    </p:set>
                                    <p:animEffect transition="in" filter="strips(downRight)">
                                      <p:cBhvr>
                                        <p:cTn id="52" dur="500"/>
                                        <p:tgtEl>
                                          <p:spTgt spid="599045">
                                            <p:txEl>
                                              <p:pRg st="3" end="3"/>
                                            </p:txEl>
                                          </p:spTgt>
                                        </p:tgtEl>
                                      </p:cBhvr>
                                    </p:animEffect>
                                  </p:childTnLst>
                                  <p:subTnLst>
                                    <p:animClr clrSpc="rgb" dir="cw">
                                      <p:cBhvr override="childStyle">
                                        <p:cTn dur="1" fill="hold" display="0" masterRel="nextClick" afterEffect="1"/>
                                        <p:tgtEl>
                                          <p:spTgt spid="599045">
                                            <p:txEl>
                                              <p:pRg st="3" end="3"/>
                                            </p:txEl>
                                          </p:spTgt>
                                        </p:tgtEl>
                                        <p:attrNameLst>
                                          <p:attrName>ppt_c</p:attrName>
                                        </p:attrNameLst>
                                      </p:cBhvr>
                                      <p:to>
                                        <a:schemeClr val="accent1"/>
                                      </p:to>
                                    </p:animClr>
                                  </p:sub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599045">
                                            <p:txEl>
                                              <p:pRg st="4" end="4"/>
                                            </p:txEl>
                                          </p:spTgt>
                                        </p:tgtEl>
                                        <p:attrNameLst>
                                          <p:attrName>style.visibility</p:attrName>
                                        </p:attrNameLst>
                                      </p:cBhvr>
                                      <p:to>
                                        <p:strVal val="visible"/>
                                      </p:to>
                                    </p:set>
                                    <p:animEffect transition="in" filter="strips(downRight)">
                                      <p:cBhvr>
                                        <p:cTn id="57" dur="500"/>
                                        <p:tgtEl>
                                          <p:spTgt spid="599045">
                                            <p:txEl>
                                              <p:pRg st="4" end="4"/>
                                            </p:txEl>
                                          </p:spTgt>
                                        </p:tgtEl>
                                      </p:cBhvr>
                                    </p:animEffect>
                                  </p:childTnLst>
                                  <p:subTnLst>
                                    <p:animClr clrSpc="rgb" dir="cw">
                                      <p:cBhvr override="childStyle">
                                        <p:cTn dur="1" fill="hold" display="0" masterRel="nextClick" afterEffect="1"/>
                                        <p:tgtEl>
                                          <p:spTgt spid="59904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bldLvl="5"/>
      <p:bldP spid="59904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609600"/>
            <a:ext cx="7696200" cy="838200"/>
          </a:xfrm>
        </p:spPr>
        <p:txBody>
          <a:bodyPr>
            <a:normAutofit/>
          </a:bodyPr>
          <a:lstStyle/>
          <a:p>
            <a:r>
              <a:rPr lang="en-US" b="1" dirty="0" smtClean="0">
                <a:solidFill>
                  <a:schemeClr val="tx1"/>
                </a:solidFill>
              </a:rPr>
              <a:t>Pathogenesis</a:t>
            </a:r>
          </a:p>
        </p:txBody>
      </p:sp>
      <p:sp>
        <p:nvSpPr>
          <p:cNvPr id="67587" name="Rectangle 3"/>
          <p:cNvSpPr>
            <a:spLocks noGrp="1" noChangeArrowheads="1"/>
          </p:cNvSpPr>
          <p:nvPr>
            <p:ph type="body" idx="1"/>
          </p:nvPr>
        </p:nvSpPr>
        <p:spPr>
          <a:xfrm>
            <a:off x="381000" y="1447800"/>
            <a:ext cx="8305800" cy="4876800"/>
          </a:xfrm>
        </p:spPr>
        <p:txBody>
          <a:bodyPr/>
          <a:lstStyle/>
          <a:p>
            <a:pPr>
              <a:buFontTx/>
              <a:buNone/>
            </a:pPr>
            <a:r>
              <a:rPr lang="en-US" sz="3500" b="1" dirty="0" smtClean="0"/>
              <a:t>Endogenous</a:t>
            </a:r>
          </a:p>
          <a:p>
            <a:r>
              <a:rPr lang="en-US" dirty="0" smtClean="0"/>
              <a:t>Patient flora</a:t>
            </a:r>
          </a:p>
          <a:p>
            <a:pPr lvl="1"/>
            <a:r>
              <a:rPr lang="en-US" dirty="0"/>
              <a:t>S</a:t>
            </a:r>
            <a:r>
              <a:rPr lang="en-US" dirty="0" smtClean="0"/>
              <a:t>kin </a:t>
            </a:r>
          </a:p>
          <a:p>
            <a:pPr lvl="1"/>
            <a:r>
              <a:rPr lang="en-US" dirty="0"/>
              <a:t>M</a:t>
            </a:r>
            <a:r>
              <a:rPr lang="en-US" dirty="0" smtClean="0"/>
              <a:t>ucous membranes</a:t>
            </a:r>
          </a:p>
          <a:p>
            <a:pPr lvl="1"/>
            <a:r>
              <a:rPr lang="en-US" dirty="0" smtClean="0"/>
              <a:t>GI  tract</a:t>
            </a:r>
          </a:p>
          <a:p>
            <a:r>
              <a:rPr lang="en-US" dirty="0" smtClean="0"/>
              <a:t>Seeding from a distant focus of infection</a:t>
            </a:r>
          </a:p>
        </p:txBody>
      </p:sp>
      <p:pic>
        <p:nvPicPr>
          <p:cNvPr id="4" name="Picture 3" descr="Screen Shot 2015-01-11 at 7.34.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9954" y="5610957"/>
            <a:ext cx="1475295" cy="1071562"/>
          </a:xfrm>
          <a:prstGeom prst="rect">
            <a:avLst/>
          </a:prstGeom>
        </p:spPr>
      </p:pic>
    </p:spTree>
    <p:extLst>
      <p:ext uri="{BB962C8B-B14F-4D97-AF65-F5344CB8AC3E}">
        <p14:creationId xmlns:p14="http://schemas.microsoft.com/office/powerpoint/2010/main" val="39803713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r>
              <a:rPr lang="en-US" b="1" dirty="0" smtClean="0">
                <a:solidFill>
                  <a:schemeClr val="tx1"/>
                </a:solidFill>
              </a:rPr>
              <a:t>Pathogenesis</a:t>
            </a:r>
          </a:p>
        </p:txBody>
      </p:sp>
      <p:sp>
        <p:nvSpPr>
          <p:cNvPr id="117763" name="Rectangle 3"/>
          <p:cNvSpPr>
            <a:spLocks noGrp="1" noChangeArrowheads="1"/>
          </p:cNvSpPr>
          <p:nvPr>
            <p:ph type="body" idx="1"/>
          </p:nvPr>
        </p:nvSpPr>
        <p:spPr/>
        <p:txBody>
          <a:bodyPr/>
          <a:lstStyle/>
          <a:p>
            <a:pPr>
              <a:buFontTx/>
              <a:buNone/>
            </a:pPr>
            <a:r>
              <a:rPr lang="en-US" sz="3500" b="1" smtClean="0"/>
              <a:t>Exogenous</a:t>
            </a:r>
          </a:p>
          <a:p>
            <a:r>
              <a:rPr lang="en-US" smtClean="0"/>
              <a:t>Surgical Personnel (surgeon and team) </a:t>
            </a:r>
          </a:p>
          <a:p>
            <a:pPr lvl="1"/>
            <a:r>
              <a:rPr lang="en-US" smtClean="0"/>
              <a:t>Soiled attire</a:t>
            </a:r>
          </a:p>
          <a:p>
            <a:pPr lvl="1"/>
            <a:r>
              <a:rPr lang="en-US" smtClean="0"/>
              <a:t>Breaks in aseptic technique</a:t>
            </a:r>
          </a:p>
          <a:p>
            <a:pPr lvl="1"/>
            <a:r>
              <a:rPr lang="en-US" smtClean="0"/>
              <a:t>Inadequate hand hygiene</a:t>
            </a:r>
          </a:p>
          <a:p>
            <a:r>
              <a:rPr lang="en-US" smtClean="0"/>
              <a:t>OR physical environment and ventilation </a:t>
            </a:r>
          </a:p>
          <a:p>
            <a:r>
              <a:rPr lang="en-US" smtClean="0"/>
              <a:t>Tools, equipment, materials brought to the operative field</a:t>
            </a:r>
          </a:p>
          <a:p>
            <a:pPr>
              <a:buFontTx/>
              <a:buNone/>
            </a:pPr>
            <a:endParaRPr lang="en-US" smtClean="0"/>
          </a:p>
        </p:txBody>
      </p:sp>
      <p:pic>
        <p:nvPicPr>
          <p:cNvPr id="4" name="Picture 3" descr="Screen Shot 2015-01-11 at 7.34.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9955" y="5590382"/>
            <a:ext cx="1475295" cy="1071562"/>
          </a:xfrm>
          <a:prstGeom prst="rect">
            <a:avLst/>
          </a:prstGeom>
        </p:spPr>
      </p:pic>
    </p:spTree>
    <p:extLst>
      <p:ext uri="{BB962C8B-B14F-4D97-AF65-F5344CB8AC3E}">
        <p14:creationId xmlns:p14="http://schemas.microsoft.com/office/powerpoint/2010/main" val="27298563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90600" y="609600"/>
            <a:ext cx="7315200" cy="914400"/>
          </a:xfrm>
        </p:spPr>
        <p:txBody>
          <a:bodyPr>
            <a:normAutofit/>
          </a:bodyPr>
          <a:lstStyle/>
          <a:p>
            <a:r>
              <a:rPr lang="en-US" b="1" dirty="0" smtClean="0">
                <a:solidFill>
                  <a:schemeClr val="tx1"/>
                </a:solidFill>
              </a:rPr>
              <a:t>Organisms Causing SSI</a:t>
            </a:r>
          </a:p>
        </p:txBody>
      </p:sp>
      <p:sp>
        <p:nvSpPr>
          <p:cNvPr id="68611" name="Rectangle 3"/>
          <p:cNvSpPr>
            <a:spLocks noGrp="1" noChangeArrowheads="1"/>
          </p:cNvSpPr>
          <p:nvPr>
            <p:ph type="body" idx="1"/>
          </p:nvPr>
        </p:nvSpPr>
        <p:spPr>
          <a:xfrm>
            <a:off x="990600" y="1752600"/>
            <a:ext cx="7467600" cy="4419600"/>
          </a:xfrm>
        </p:spPr>
        <p:txBody>
          <a:bodyPr/>
          <a:lstStyle/>
          <a:p>
            <a:pPr>
              <a:lnSpc>
                <a:spcPct val="70000"/>
              </a:lnSpc>
              <a:buFontTx/>
              <a:buNone/>
            </a:pPr>
            <a:r>
              <a:rPr lang="en-US" sz="2400" i="1" dirty="0" smtClean="0"/>
              <a:t>Staphylococcus </a:t>
            </a:r>
            <a:r>
              <a:rPr lang="en-US" sz="2400" i="1" dirty="0" err="1" smtClean="0"/>
              <a:t>aureus</a:t>
            </a:r>
            <a:r>
              <a:rPr lang="en-US" sz="2400" dirty="0" smtClean="0"/>
              <a:t>					30.0%</a:t>
            </a:r>
          </a:p>
          <a:p>
            <a:pPr>
              <a:lnSpc>
                <a:spcPct val="70000"/>
              </a:lnSpc>
              <a:buFontTx/>
              <a:buNone/>
            </a:pPr>
            <a:r>
              <a:rPr lang="en-US" sz="2400" dirty="0" err="1" smtClean="0"/>
              <a:t>Coagulase</a:t>
            </a:r>
            <a:r>
              <a:rPr lang="en-US" sz="2400" dirty="0" smtClean="0"/>
              <a:t>-negative staphylococci		13.7%</a:t>
            </a:r>
          </a:p>
          <a:p>
            <a:pPr>
              <a:lnSpc>
                <a:spcPct val="70000"/>
              </a:lnSpc>
              <a:buFontTx/>
              <a:buNone/>
            </a:pPr>
            <a:r>
              <a:rPr lang="en-US" sz="2400" dirty="0" smtClean="0"/>
              <a:t>Enterococcus spp.							11.2%</a:t>
            </a:r>
          </a:p>
          <a:p>
            <a:pPr>
              <a:lnSpc>
                <a:spcPct val="70000"/>
              </a:lnSpc>
              <a:buFontTx/>
              <a:buNone/>
            </a:pPr>
            <a:r>
              <a:rPr lang="en-US" sz="2400" i="1" dirty="0" smtClean="0"/>
              <a:t>Escherichia coli</a:t>
            </a:r>
            <a:r>
              <a:rPr lang="en-US" sz="2400" dirty="0" smtClean="0"/>
              <a:t>					 		 9.6%</a:t>
            </a:r>
          </a:p>
          <a:p>
            <a:pPr>
              <a:lnSpc>
                <a:spcPct val="70000"/>
              </a:lnSpc>
              <a:buFontTx/>
              <a:buNone/>
            </a:pPr>
            <a:r>
              <a:rPr lang="en-US" sz="2400" i="1" dirty="0" smtClean="0"/>
              <a:t>Pseudomonas </a:t>
            </a:r>
            <a:r>
              <a:rPr lang="en-US" sz="2400" i="1" dirty="0" err="1" smtClean="0"/>
              <a:t>aeruginosa</a:t>
            </a:r>
            <a:r>
              <a:rPr lang="en-US" sz="2400" dirty="0" smtClean="0"/>
              <a:t>				 	 5.6%</a:t>
            </a:r>
          </a:p>
          <a:p>
            <a:pPr>
              <a:lnSpc>
                <a:spcPct val="70000"/>
              </a:lnSpc>
              <a:buFontTx/>
              <a:buNone/>
            </a:pPr>
            <a:r>
              <a:rPr lang="en-US" sz="2400" dirty="0" err="1" smtClean="0"/>
              <a:t>Enterobacter</a:t>
            </a:r>
            <a:r>
              <a:rPr lang="en-US" sz="2400" dirty="0" smtClean="0"/>
              <a:t> </a:t>
            </a:r>
            <a:r>
              <a:rPr lang="en-US" sz="2400" dirty="0" err="1" smtClean="0"/>
              <a:t>spp</a:t>
            </a:r>
            <a:r>
              <a:rPr lang="en-US" sz="2400" dirty="0" smtClean="0"/>
              <a:t>					  		 4.2%</a:t>
            </a:r>
          </a:p>
          <a:p>
            <a:pPr>
              <a:lnSpc>
                <a:spcPct val="70000"/>
              </a:lnSpc>
              <a:buFontTx/>
              <a:buNone/>
            </a:pPr>
            <a:r>
              <a:rPr lang="en-US" sz="2400" i="1" dirty="0" err="1" smtClean="0"/>
              <a:t>Klebsiella</a:t>
            </a:r>
            <a:r>
              <a:rPr lang="en-US" sz="2400" i="1" dirty="0" smtClean="0"/>
              <a:t> </a:t>
            </a:r>
            <a:r>
              <a:rPr lang="en-US" sz="2400" i="1" dirty="0" err="1" smtClean="0"/>
              <a:t>pneumoniae</a:t>
            </a:r>
            <a:r>
              <a:rPr lang="en-US" sz="2400" i="1" dirty="0" smtClean="0"/>
              <a:t>				  	 </a:t>
            </a:r>
            <a:r>
              <a:rPr lang="en-US" sz="2400" dirty="0" smtClean="0"/>
              <a:t>3.0%</a:t>
            </a:r>
            <a:endParaRPr lang="en-US" sz="2400" i="1" dirty="0" smtClean="0"/>
          </a:p>
          <a:p>
            <a:pPr>
              <a:lnSpc>
                <a:spcPct val="70000"/>
              </a:lnSpc>
              <a:buFontTx/>
              <a:buNone/>
            </a:pPr>
            <a:r>
              <a:rPr lang="en-US" sz="2400" dirty="0" smtClean="0"/>
              <a:t>Candida spp.						  		 2.0%</a:t>
            </a:r>
          </a:p>
          <a:p>
            <a:pPr>
              <a:lnSpc>
                <a:spcPct val="70000"/>
              </a:lnSpc>
              <a:buFontTx/>
              <a:buNone/>
            </a:pPr>
            <a:r>
              <a:rPr lang="en-US" sz="2400" i="1" dirty="0" err="1" smtClean="0"/>
              <a:t>Klebsiella</a:t>
            </a:r>
            <a:r>
              <a:rPr lang="en-US" sz="2400" i="1" dirty="0" smtClean="0"/>
              <a:t> </a:t>
            </a:r>
            <a:r>
              <a:rPr lang="en-US" sz="2400" i="1" dirty="0" err="1" smtClean="0"/>
              <a:t>oxytoca</a:t>
            </a:r>
            <a:r>
              <a:rPr lang="en-US" sz="2400" i="1" dirty="0" smtClean="0"/>
              <a:t>					  		 </a:t>
            </a:r>
            <a:r>
              <a:rPr lang="en-US" sz="2400" dirty="0" smtClean="0"/>
              <a:t>0.7%</a:t>
            </a:r>
          </a:p>
          <a:p>
            <a:pPr>
              <a:lnSpc>
                <a:spcPct val="70000"/>
              </a:lnSpc>
              <a:buFontTx/>
              <a:buNone/>
            </a:pPr>
            <a:r>
              <a:rPr lang="en-US" sz="2400" i="1" dirty="0" err="1" smtClean="0"/>
              <a:t>Acinetobacter</a:t>
            </a:r>
            <a:r>
              <a:rPr lang="en-US" sz="2400" i="1" dirty="0" smtClean="0"/>
              <a:t> </a:t>
            </a:r>
            <a:r>
              <a:rPr lang="en-US" sz="2400" i="1" dirty="0" err="1" smtClean="0"/>
              <a:t>baumannii</a:t>
            </a:r>
            <a:r>
              <a:rPr lang="en-US" sz="2400" dirty="0" smtClean="0"/>
              <a:t>			              0.6%</a:t>
            </a:r>
          </a:p>
          <a:p>
            <a:pPr>
              <a:lnSpc>
                <a:spcPct val="70000"/>
              </a:lnSpc>
              <a:buFontTx/>
              <a:buNone/>
            </a:pPr>
            <a:endParaRPr lang="en-US" sz="2400" dirty="0" smtClean="0"/>
          </a:p>
          <a:p>
            <a:pPr algn="ctr">
              <a:lnSpc>
                <a:spcPct val="70000"/>
              </a:lnSpc>
              <a:buFontTx/>
              <a:buNone/>
            </a:pPr>
            <a:r>
              <a:rPr lang="en-US" sz="2400" dirty="0" smtClean="0"/>
              <a:t>							 							N=7,025</a:t>
            </a:r>
            <a:endParaRPr lang="en-US" sz="2800" dirty="0" smtClean="0"/>
          </a:p>
          <a:p>
            <a:pPr>
              <a:lnSpc>
                <a:spcPct val="70000"/>
              </a:lnSpc>
              <a:buFontTx/>
              <a:buNone/>
            </a:pPr>
            <a:endParaRPr lang="en-US" sz="2800" b="1" dirty="0" smtClean="0"/>
          </a:p>
        </p:txBody>
      </p:sp>
      <p:sp>
        <p:nvSpPr>
          <p:cNvPr id="68612" name="Text Box 4"/>
          <p:cNvSpPr txBox="1">
            <a:spLocks noChangeArrowheads="1"/>
          </p:cNvSpPr>
          <p:nvPr/>
        </p:nvSpPr>
        <p:spPr bwMode="auto">
          <a:xfrm>
            <a:off x="898525" y="5927725"/>
            <a:ext cx="184150" cy="336550"/>
          </a:xfrm>
          <a:prstGeom prst="rect">
            <a:avLst/>
          </a:prstGeom>
          <a:noFill/>
          <a:ln w="9525" algn="ctr">
            <a:noFill/>
            <a:miter lim="800000"/>
            <a:headEnd/>
            <a:tailEnd/>
          </a:ln>
          <a:effectLst/>
        </p:spPr>
        <p:txBody>
          <a:bodyPr wrap="none" lIns="92075" tIns="46038" rIns="92075" bIns="46038">
            <a:spAutoFit/>
          </a:bodyPr>
          <a:lstStyle/>
          <a:p>
            <a:pPr marL="342900" indent="-342900" algn="l">
              <a:lnSpc>
                <a:spcPct val="80000"/>
              </a:lnSpc>
              <a:spcBef>
                <a:spcPct val="0"/>
              </a:spcBef>
              <a:buClr>
                <a:srgbClr val="FFCC66"/>
              </a:buClr>
              <a:buSzPct val="65000"/>
              <a:buFont typeface="Wingdings" pitchFamily="2" charset="2"/>
              <a:buNone/>
            </a:pPr>
            <a:endParaRPr lang="en-US" sz="2000" b="1">
              <a:solidFill>
                <a:schemeClr val="tx1"/>
              </a:solidFill>
            </a:endParaRPr>
          </a:p>
        </p:txBody>
      </p:sp>
      <p:sp>
        <p:nvSpPr>
          <p:cNvPr id="68613" name="Text Box 5"/>
          <p:cNvSpPr txBox="1">
            <a:spLocks noChangeArrowheads="1"/>
          </p:cNvSpPr>
          <p:nvPr/>
        </p:nvSpPr>
        <p:spPr bwMode="auto">
          <a:xfrm>
            <a:off x="927912" y="5872260"/>
            <a:ext cx="7696200" cy="245581"/>
          </a:xfrm>
          <a:prstGeom prst="rect">
            <a:avLst/>
          </a:prstGeom>
          <a:noFill/>
          <a:ln w="9525" algn="ctr">
            <a:noFill/>
            <a:miter lim="800000"/>
            <a:headEnd/>
            <a:tailEnd/>
          </a:ln>
          <a:effectLst/>
        </p:spPr>
        <p:txBody>
          <a:bodyPr lIns="92075" tIns="46038" rIns="92075" bIns="46038">
            <a:spAutoFit/>
          </a:bodyPr>
          <a:lstStyle/>
          <a:p>
            <a:pPr marL="342900" indent="-342900" algn="ctr">
              <a:lnSpc>
                <a:spcPct val="65000"/>
              </a:lnSpc>
              <a:spcBef>
                <a:spcPct val="20000"/>
              </a:spcBef>
              <a:buClr>
                <a:srgbClr val="FFCC66"/>
              </a:buClr>
              <a:buSzPct val="65000"/>
              <a:buFont typeface="Wingdings" pitchFamily="2" charset="2"/>
              <a:buNone/>
            </a:pPr>
            <a:r>
              <a:rPr lang="en-US" sz="1400" dirty="0" err="1">
                <a:solidFill>
                  <a:schemeClr val="tx1"/>
                </a:solidFill>
              </a:rPr>
              <a:t>Hidron</a:t>
            </a:r>
            <a:r>
              <a:rPr lang="en-US" sz="1400" dirty="0">
                <a:solidFill>
                  <a:schemeClr val="tx1"/>
                </a:solidFill>
              </a:rPr>
              <a:t> AI, et.al., Infect Control Hosp </a:t>
            </a:r>
            <a:r>
              <a:rPr lang="en-US" sz="1400" dirty="0" err="1">
                <a:solidFill>
                  <a:schemeClr val="tx1"/>
                </a:solidFill>
              </a:rPr>
              <a:t>Epidemiol</a:t>
            </a:r>
            <a:r>
              <a:rPr lang="en-US" sz="1400" dirty="0">
                <a:solidFill>
                  <a:schemeClr val="tx1"/>
                </a:solidFill>
              </a:rPr>
              <a:t> 2008;29:996-</a:t>
            </a:r>
            <a:r>
              <a:rPr lang="en-US" sz="1400" dirty="0" smtClean="0">
                <a:solidFill>
                  <a:schemeClr val="tx1"/>
                </a:solidFill>
              </a:rPr>
              <a:t>1011</a:t>
            </a:r>
            <a:endParaRPr lang="en-US" sz="1400" dirty="0">
              <a:solidFill>
                <a:schemeClr val="tx1"/>
              </a:solidFill>
            </a:endParaRPr>
          </a:p>
        </p:txBody>
      </p:sp>
      <p:pic>
        <p:nvPicPr>
          <p:cNvPr id="6" name="Picture 5" descr="Screen Shot 2015-01-11 at 7.34.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885" y="5582060"/>
            <a:ext cx="1475295" cy="1071562"/>
          </a:xfrm>
          <a:prstGeom prst="rect">
            <a:avLst/>
          </a:prstGeom>
        </p:spPr>
      </p:pic>
    </p:spTree>
    <p:extLst>
      <p:ext uri="{BB962C8B-B14F-4D97-AF65-F5344CB8AC3E}">
        <p14:creationId xmlns:p14="http://schemas.microsoft.com/office/powerpoint/2010/main" val="8689757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sp>
        <p:nvSpPr>
          <p:cNvPr id="3" name="Content Placeholder 2"/>
          <p:cNvSpPr>
            <a:spLocks noGrp="1"/>
          </p:cNvSpPr>
          <p:nvPr>
            <p:ph idx="1"/>
          </p:nvPr>
        </p:nvSpPr>
        <p:spPr/>
        <p:txBody>
          <a:bodyPr>
            <a:normAutofit/>
          </a:bodyPr>
          <a:lstStyle/>
          <a:p>
            <a:r>
              <a:rPr lang="en-US" dirty="0" smtClean="0"/>
              <a:t>Approach to post-operative fever</a:t>
            </a:r>
          </a:p>
          <a:p>
            <a:endParaRPr lang="en-US" sz="1000" dirty="0" smtClean="0"/>
          </a:p>
          <a:p>
            <a:r>
              <a:rPr lang="en-US" dirty="0" smtClean="0"/>
              <a:t>Common post-operative nosocomial infections</a:t>
            </a:r>
          </a:p>
          <a:p>
            <a:pPr lvl="1"/>
            <a:r>
              <a:rPr lang="en-US" dirty="0"/>
              <a:t>Surgical Site </a:t>
            </a:r>
            <a:r>
              <a:rPr lang="en-US" dirty="0" smtClean="0"/>
              <a:t>Infections</a:t>
            </a:r>
          </a:p>
          <a:p>
            <a:pPr lvl="1"/>
            <a:r>
              <a:rPr lang="en-US" i="1" dirty="0"/>
              <a:t>Clostridium </a:t>
            </a:r>
            <a:r>
              <a:rPr lang="en-US" i="1" dirty="0" err="1" smtClean="0"/>
              <a:t>difficile</a:t>
            </a:r>
            <a:endParaRPr lang="en-US" dirty="0"/>
          </a:p>
          <a:p>
            <a:pPr lvl="1"/>
            <a:r>
              <a:rPr lang="en-US" dirty="0" smtClean="0"/>
              <a:t>Ventilator associated pneumonia (VAP)</a:t>
            </a:r>
          </a:p>
          <a:p>
            <a:pPr lvl="1"/>
            <a:endParaRPr lang="en-US" sz="1000" dirty="0" smtClean="0"/>
          </a:p>
          <a:p>
            <a:r>
              <a:rPr lang="en-US" dirty="0" smtClean="0"/>
              <a:t>Hand hygiene</a:t>
            </a:r>
            <a:endParaRPr lang="en-US" dirty="0"/>
          </a:p>
        </p:txBody>
      </p:sp>
    </p:spTree>
    <p:extLst>
      <p:ext uri="{BB962C8B-B14F-4D97-AF65-F5344CB8AC3E}">
        <p14:creationId xmlns:p14="http://schemas.microsoft.com/office/powerpoint/2010/main" val="518478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90600" y="609600"/>
            <a:ext cx="7315200" cy="914400"/>
          </a:xfrm>
        </p:spPr>
        <p:txBody>
          <a:bodyPr>
            <a:normAutofit/>
          </a:bodyPr>
          <a:lstStyle/>
          <a:p>
            <a:r>
              <a:rPr lang="en-US" b="1" dirty="0" smtClean="0">
                <a:solidFill>
                  <a:schemeClr val="tx1"/>
                </a:solidFill>
              </a:rPr>
              <a:t>Clinical Manifestations</a:t>
            </a:r>
          </a:p>
        </p:txBody>
      </p:sp>
      <p:sp>
        <p:nvSpPr>
          <p:cNvPr id="68611" name="Rectangle 3"/>
          <p:cNvSpPr>
            <a:spLocks noGrp="1" noChangeArrowheads="1"/>
          </p:cNvSpPr>
          <p:nvPr>
            <p:ph type="body" idx="1"/>
          </p:nvPr>
        </p:nvSpPr>
        <p:spPr>
          <a:xfrm>
            <a:off x="990600" y="1752600"/>
            <a:ext cx="7467600" cy="4419600"/>
          </a:xfrm>
        </p:spPr>
        <p:txBody>
          <a:bodyPr>
            <a:normAutofit lnSpcReduction="10000"/>
          </a:bodyPr>
          <a:lstStyle/>
          <a:p>
            <a:pPr>
              <a:lnSpc>
                <a:spcPct val="70000"/>
              </a:lnSpc>
            </a:pPr>
            <a:r>
              <a:rPr lang="en-US" sz="2800" dirty="0" smtClean="0"/>
              <a:t>Localized erythema</a:t>
            </a:r>
          </a:p>
          <a:p>
            <a:pPr>
              <a:lnSpc>
                <a:spcPct val="70000"/>
              </a:lnSpc>
            </a:pPr>
            <a:endParaRPr lang="en-US" sz="2800" dirty="0" smtClean="0"/>
          </a:p>
          <a:p>
            <a:pPr>
              <a:lnSpc>
                <a:spcPct val="70000"/>
              </a:lnSpc>
            </a:pPr>
            <a:r>
              <a:rPr lang="en-US" sz="2800" dirty="0" smtClean="0"/>
              <a:t>Induration</a:t>
            </a:r>
          </a:p>
          <a:p>
            <a:pPr>
              <a:lnSpc>
                <a:spcPct val="70000"/>
              </a:lnSpc>
            </a:pPr>
            <a:endParaRPr lang="en-US" sz="2800" dirty="0" smtClean="0"/>
          </a:p>
          <a:p>
            <a:pPr>
              <a:lnSpc>
                <a:spcPct val="70000"/>
              </a:lnSpc>
            </a:pPr>
            <a:r>
              <a:rPr lang="en-US" sz="2800" dirty="0" smtClean="0"/>
              <a:t>Warmth</a:t>
            </a:r>
          </a:p>
          <a:p>
            <a:pPr>
              <a:lnSpc>
                <a:spcPct val="70000"/>
              </a:lnSpc>
            </a:pPr>
            <a:endParaRPr lang="en-US" sz="2800" dirty="0" smtClean="0"/>
          </a:p>
          <a:p>
            <a:pPr>
              <a:lnSpc>
                <a:spcPct val="70000"/>
              </a:lnSpc>
            </a:pPr>
            <a:r>
              <a:rPr lang="en-US" sz="2800" dirty="0" smtClean="0"/>
              <a:t>Pain at incision site</a:t>
            </a:r>
          </a:p>
          <a:p>
            <a:pPr>
              <a:lnSpc>
                <a:spcPct val="70000"/>
              </a:lnSpc>
            </a:pPr>
            <a:endParaRPr lang="en-US" sz="2800" dirty="0" smtClean="0"/>
          </a:p>
          <a:p>
            <a:pPr>
              <a:lnSpc>
                <a:spcPct val="70000"/>
              </a:lnSpc>
            </a:pPr>
            <a:r>
              <a:rPr lang="en-US" sz="2800" dirty="0" smtClean="0"/>
              <a:t>Purulent wound drainage and separation of wound can occur</a:t>
            </a:r>
          </a:p>
          <a:p>
            <a:pPr>
              <a:lnSpc>
                <a:spcPct val="70000"/>
              </a:lnSpc>
            </a:pPr>
            <a:endParaRPr lang="en-US" sz="2800" dirty="0" smtClean="0"/>
          </a:p>
          <a:p>
            <a:pPr>
              <a:lnSpc>
                <a:spcPct val="70000"/>
              </a:lnSpc>
            </a:pPr>
            <a:r>
              <a:rPr lang="en-US" sz="2800" dirty="0" smtClean="0"/>
              <a:t>May be associated with fever and leukocytosis</a:t>
            </a:r>
          </a:p>
        </p:txBody>
      </p:sp>
      <p:sp>
        <p:nvSpPr>
          <p:cNvPr id="68612" name="Text Box 4"/>
          <p:cNvSpPr txBox="1">
            <a:spLocks noChangeArrowheads="1"/>
          </p:cNvSpPr>
          <p:nvPr/>
        </p:nvSpPr>
        <p:spPr bwMode="auto">
          <a:xfrm>
            <a:off x="898525" y="5927725"/>
            <a:ext cx="184150" cy="336550"/>
          </a:xfrm>
          <a:prstGeom prst="rect">
            <a:avLst/>
          </a:prstGeom>
          <a:noFill/>
          <a:ln w="9525" algn="ctr">
            <a:noFill/>
            <a:miter lim="800000"/>
            <a:headEnd/>
            <a:tailEnd/>
          </a:ln>
          <a:effectLst/>
        </p:spPr>
        <p:txBody>
          <a:bodyPr wrap="none" lIns="92075" tIns="46038" rIns="92075" bIns="46038">
            <a:spAutoFit/>
          </a:bodyPr>
          <a:lstStyle/>
          <a:p>
            <a:pPr marL="342900" indent="-342900" algn="l">
              <a:lnSpc>
                <a:spcPct val="80000"/>
              </a:lnSpc>
              <a:spcBef>
                <a:spcPct val="0"/>
              </a:spcBef>
              <a:buClr>
                <a:srgbClr val="FFCC66"/>
              </a:buClr>
              <a:buSzPct val="65000"/>
              <a:buFont typeface="Wingdings" pitchFamily="2" charset="2"/>
              <a:buNone/>
            </a:pPr>
            <a:endParaRPr lang="en-US" sz="2000" b="1">
              <a:solidFill>
                <a:schemeClr val="tx1"/>
              </a:solidFill>
            </a:endParaRPr>
          </a:p>
        </p:txBody>
      </p:sp>
    </p:spTree>
    <p:extLst>
      <p:ext uri="{BB962C8B-B14F-4D97-AF65-F5344CB8AC3E}">
        <p14:creationId xmlns:p14="http://schemas.microsoft.com/office/powerpoint/2010/main" val="41965765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b="1" dirty="0"/>
          </a:p>
        </p:txBody>
      </p:sp>
      <p:sp>
        <p:nvSpPr>
          <p:cNvPr id="3" name="Content Placeholder 2"/>
          <p:cNvSpPr>
            <a:spLocks noGrp="1"/>
          </p:cNvSpPr>
          <p:nvPr>
            <p:ph idx="1"/>
          </p:nvPr>
        </p:nvSpPr>
        <p:spPr>
          <a:xfrm>
            <a:off x="457200" y="1600200"/>
            <a:ext cx="8229600" cy="4735977"/>
          </a:xfrm>
        </p:spPr>
        <p:txBody>
          <a:bodyPr>
            <a:normAutofit fontScale="70000" lnSpcReduction="20000"/>
          </a:bodyPr>
          <a:lstStyle/>
          <a:p>
            <a:r>
              <a:rPr lang="en-US" dirty="0" smtClean="0"/>
              <a:t>Surgical:</a:t>
            </a:r>
          </a:p>
          <a:p>
            <a:pPr lvl="1"/>
            <a:r>
              <a:rPr lang="en-US" dirty="0" smtClean="0"/>
              <a:t>Suture removal</a:t>
            </a:r>
          </a:p>
          <a:p>
            <a:pPr lvl="1"/>
            <a:r>
              <a:rPr lang="en-US" dirty="0" smtClean="0"/>
              <a:t>Explored</a:t>
            </a:r>
          </a:p>
          <a:p>
            <a:pPr lvl="1"/>
            <a:r>
              <a:rPr lang="en-US" dirty="0" smtClean="0"/>
              <a:t>Drained</a:t>
            </a:r>
          </a:p>
          <a:p>
            <a:pPr lvl="1"/>
            <a:r>
              <a:rPr lang="en-US" dirty="0" smtClean="0"/>
              <a:t>Irrigated</a:t>
            </a:r>
          </a:p>
          <a:p>
            <a:pPr lvl="1"/>
            <a:r>
              <a:rPr lang="en-US" dirty="0" smtClean="0"/>
              <a:t>Dressed open</a:t>
            </a:r>
          </a:p>
          <a:p>
            <a:pPr lvl="1"/>
            <a:endParaRPr lang="en-US" dirty="0" smtClean="0"/>
          </a:p>
          <a:p>
            <a:r>
              <a:rPr lang="en-US" dirty="0" smtClean="0"/>
              <a:t>Antibiotics:</a:t>
            </a:r>
          </a:p>
          <a:p>
            <a:pPr lvl="1"/>
            <a:r>
              <a:rPr lang="en-US" dirty="0" smtClean="0"/>
              <a:t>Not routinely needed</a:t>
            </a:r>
          </a:p>
          <a:p>
            <a:pPr lvl="1"/>
            <a:r>
              <a:rPr lang="en-US" dirty="0" smtClean="0"/>
              <a:t>Use when there is:</a:t>
            </a:r>
          </a:p>
          <a:p>
            <a:pPr lvl="2"/>
            <a:r>
              <a:rPr lang="en-US" dirty="0"/>
              <a:t>P</a:t>
            </a:r>
            <a:r>
              <a:rPr lang="en-US" dirty="0" smtClean="0"/>
              <a:t>resence of cellulitis &gt;5 cm from wound edge</a:t>
            </a:r>
          </a:p>
          <a:p>
            <a:pPr lvl="2"/>
            <a:r>
              <a:rPr lang="en-US" dirty="0"/>
              <a:t>S</a:t>
            </a:r>
            <a:r>
              <a:rPr lang="en-US" dirty="0" smtClean="0"/>
              <a:t>ystemically unwell (temperature &gt;38.5°C, HR &gt;110bpm, or WBC &gt; 12)</a:t>
            </a:r>
          </a:p>
          <a:p>
            <a:pPr lvl="2"/>
            <a:r>
              <a:rPr lang="en-US" dirty="0" smtClean="0"/>
              <a:t>Progressing despite drainage</a:t>
            </a:r>
          </a:p>
          <a:p>
            <a:pPr marL="914400" lvl="2" indent="0">
              <a:buNone/>
            </a:pPr>
            <a:endParaRPr lang="en-US" dirty="0" smtClean="0"/>
          </a:p>
          <a:p>
            <a:pPr marL="914400" lvl="2" indent="0" algn="ctr">
              <a:buNone/>
            </a:pPr>
            <a:r>
              <a:rPr lang="en-US" sz="2900" dirty="0" smtClean="0"/>
              <a:t>IDSA </a:t>
            </a:r>
            <a:r>
              <a:rPr lang="en-US" sz="2900" dirty="0"/>
              <a:t>Guidelines 2014</a:t>
            </a:r>
          </a:p>
          <a:p>
            <a:pPr marL="914400" lvl="2" indent="0">
              <a:buNone/>
            </a:pPr>
            <a:endParaRPr lang="en-US" dirty="0" smtClean="0"/>
          </a:p>
          <a:p>
            <a:endParaRPr lang="en-US" dirty="0"/>
          </a:p>
        </p:txBody>
      </p:sp>
    </p:spTree>
    <p:extLst>
      <p:ext uri="{BB962C8B-B14F-4D97-AF65-F5344CB8AC3E}">
        <p14:creationId xmlns:p14="http://schemas.microsoft.com/office/powerpoint/2010/main" val="3687573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Choice of Antibiotics</a:t>
            </a:r>
            <a:endParaRPr lang="en-US" b="1" dirty="0"/>
          </a:p>
        </p:txBody>
      </p:sp>
      <p:sp>
        <p:nvSpPr>
          <p:cNvPr id="3" name="Content Placeholder 2"/>
          <p:cNvSpPr>
            <a:spLocks noGrp="1"/>
          </p:cNvSpPr>
          <p:nvPr>
            <p:ph idx="1"/>
          </p:nvPr>
        </p:nvSpPr>
        <p:spPr/>
        <p:txBody>
          <a:bodyPr>
            <a:normAutofit fontScale="62500" lnSpcReduction="20000"/>
          </a:bodyPr>
          <a:lstStyle/>
          <a:p>
            <a:r>
              <a:rPr lang="en-US" dirty="0" smtClean="0"/>
              <a:t>Obtain swabs cultures if possible</a:t>
            </a:r>
          </a:p>
          <a:p>
            <a:pPr marL="457200" lvl="1" indent="0">
              <a:buNone/>
            </a:pPr>
            <a:endParaRPr lang="en-US" sz="1600" dirty="0" smtClean="0"/>
          </a:p>
          <a:p>
            <a:r>
              <a:rPr lang="en-US" dirty="0" smtClean="0"/>
              <a:t>If empiric antibiotics are required:</a:t>
            </a:r>
          </a:p>
          <a:p>
            <a:pPr lvl="1"/>
            <a:r>
              <a:rPr lang="en-US" dirty="0" smtClean="0"/>
              <a:t>For most surgeries, 1</a:t>
            </a:r>
            <a:r>
              <a:rPr lang="en-US" baseline="30000" dirty="0" smtClean="0"/>
              <a:t>st</a:t>
            </a:r>
            <a:r>
              <a:rPr lang="en-US" dirty="0" smtClean="0"/>
              <a:t> generation cephalosporin/anti-staph penicillin for MSSA or </a:t>
            </a:r>
            <a:r>
              <a:rPr lang="en-US" dirty="0" err="1" smtClean="0"/>
              <a:t>vancomycin</a:t>
            </a:r>
            <a:r>
              <a:rPr lang="en-US" dirty="0" smtClean="0"/>
              <a:t> or linezolid if MRSA is suspected or confirmed </a:t>
            </a:r>
          </a:p>
          <a:p>
            <a:pPr lvl="1"/>
            <a:r>
              <a:rPr lang="en-US" dirty="0" smtClean="0"/>
              <a:t>For SSI post surgery on </a:t>
            </a:r>
            <a:r>
              <a:rPr lang="en-US" b="1" dirty="0" smtClean="0"/>
              <a:t>axilla, GI tract, perineum or female genital tract</a:t>
            </a:r>
            <a:r>
              <a:rPr lang="en-US" dirty="0" smtClean="0"/>
              <a:t>, agents with GNB and anaerobes are recommended (e.g. cephalosporin/</a:t>
            </a:r>
            <a:r>
              <a:rPr lang="en-US" dirty="0" err="1" smtClean="0"/>
              <a:t>fluoroquinolone</a:t>
            </a:r>
            <a:r>
              <a:rPr lang="en-US" dirty="0" smtClean="0"/>
              <a:t> +metronidazole)</a:t>
            </a:r>
          </a:p>
          <a:p>
            <a:pPr lvl="1"/>
            <a:endParaRPr lang="en-US" sz="1600" dirty="0" smtClean="0"/>
          </a:p>
          <a:p>
            <a:r>
              <a:rPr lang="en-US" dirty="0" smtClean="0"/>
              <a:t>Tailor </a:t>
            </a:r>
            <a:r>
              <a:rPr lang="en-US" dirty="0"/>
              <a:t>antibiotics according to cultures and response</a:t>
            </a:r>
          </a:p>
          <a:p>
            <a:endParaRPr lang="en-US" sz="1000" dirty="0"/>
          </a:p>
          <a:p>
            <a:r>
              <a:rPr lang="en-US" dirty="0"/>
              <a:t>Duration will depend on depth, completeness of drainage and response</a:t>
            </a:r>
          </a:p>
          <a:p>
            <a:pPr lvl="1"/>
            <a:r>
              <a:rPr lang="en-US" dirty="0"/>
              <a:t>Uncomplicated: 7 days should be sufficient (PO)</a:t>
            </a:r>
          </a:p>
          <a:p>
            <a:pPr lvl="1"/>
            <a:r>
              <a:rPr lang="en-US" dirty="0"/>
              <a:t>Involving bone: 6 weeks IV antibiotics</a:t>
            </a:r>
          </a:p>
          <a:p>
            <a:pPr marL="457200" lvl="1" indent="0">
              <a:buNone/>
            </a:pPr>
            <a:endParaRPr lang="en-US" dirty="0"/>
          </a:p>
          <a:p>
            <a:pPr marL="457200" lvl="1" indent="0" algn="ctr">
              <a:buNone/>
            </a:pPr>
            <a:endParaRPr lang="en-US" dirty="0" smtClean="0"/>
          </a:p>
          <a:p>
            <a:pPr marL="457200" lvl="1" indent="0" algn="ctr">
              <a:buNone/>
            </a:pPr>
            <a:r>
              <a:rPr lang="en-US" sz="3200" dirty="0" smtClean="0"/>
              <a:t>IDSA Guidelines 2014</a:t>
            </a:r>
          </a:p>
        </p:txBody>
      </p:sp>
    </p:spTree>
    <p:extLst>
      <p:ext uri="{BB962C8B-B14F-4D97-AF65-F5344CB8AC3E}">
        <p14:creationId xmlns:p14="http://schemas.microsoft.com/office/powerpoint/2010/main" val="538199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069410"/>
            <a:ext cx="7772400" cy="1362075"/>
          </a:xfrm>
        </p:spPr>
        <p:txBody>
          <a:bodyPr/>
          <a:lstStyle/>
          <a:p>
            <a:r>
              <a:rPr lang="en-US" dirty="0" smtClean="0"/>
              <a:t>Clostridium </a:t>
            </a:r>
            <a:r>
              <a:rPr lang="en-US" dirty="0" err="1" smtClean="0"/>
              <a:t>Difficile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62530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80 year old F admitted from home with hip # after a fall</a:t>
            </a:r>
          </a:p>
          <a:p>
            <a:endParaRPr lang="en-US" sz="1300" dirty="0" smtClean="0"/>
          </a:p>
          <a:p>
            <a:r>
              <a:rPr lang="en-US" dirty="0" smtClean="0"/>
              <a:t>ORIF complicated by post-operative </a:t>
            </a:r>
            <a:r>
              <a:rPr lang="en-US" dirty="0" err="1" smtClean="0"/>
              <a:t>delerium</a:t>
            </a:r>
            <a:r>
              <a:rPr lang="en-US" dirty="0" smtClean="0"/>
              <a:t> due to pain medications</a:t>
            </a:r>
          </a:p>
          <a:p>
            <a:endParaRPr lang="en-US" sz="1300" dirty="0" smtClean="0"/>
          </a:p>
          <a:p>
            <a:r>
              <a:rPr lang="en-US" dirty="0" smtClean="0"/>
              <a:t>Slow recovery, transferred to in-patient rehabilitation</a:t>
            </a:r>
          </a:p>
          <a:p>
            <a:endParaRPr lang="en-US" sz="1300" dirty="0" smtClean="0"/>
          </a:p>
          <a:p>
            <a:r>
              <a:rPr lang="en-US" dirty="0" smtClean="0"/>
              <a:t>Two weeks post-operatively developed 5 non-bloody BMs in one day, associated with decreased appetite, fatigue</a:t>
            </a:r>
          </a:p>
          <a:p>
            <a:endParaRPr lang="en-US" sz="1300" dirty="0" smtClean="0"/>
          </a:p>
          <a:p>
            <a:r>
              <a:rPr lang="en-US" dirty="0" smtClean="0"/>
              <a:t>Labs showed WBC of 14, slight elevation of Cr, otherwise normal</a:t>
            </a:r>
          </a:p>
          <a:p>
            <a:endParaRPr lang="en-US" sz="1300" dirty="0" smtClean="0"/>
          </a:p>
          <a:p>
            <a:r>
              <a:rPr lang="en-US" dirty="0" smtClean="0"/>
              <a:t>Stool sent for </a:t>
            </a:r>
            <a:r>
              <a:rPr lang="en-US" i="1" dirty="0" smtClean="0"/>
              <a:t>C. </a:t>
            </a:r>
            <a:r>
              <a:rPr lang="en-US" i="1" dirty="0" err="1" smtClean="0"/>
              <a:t>difficile</a:t>
            </a:r>
            <a:r>
              <a:rPr lang="en-US" dirty="0" smtClean="0"/>
              <a:t>: PCR positive</a:t>
            </a:r>
            <a:endParaRPr lang="en-US" dirty="0"/>
          </a:p>
        </p:txBody>
      </p:sp>
    </p:spTree>
    <p:extLst>
      <p:ext uri="{BB962C8B-B14F-4D97-AF65-F5344CB8AC3E}">
        <p14:creationId xmlns:p14="http://schemas.microsoft.com/office/powerpoint/2010/main" val="2118071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Burden of Disease</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Dramatic increases in the incidence and severity of nosocomial </a:t>
            </a:r>
            <a:r>
              <a:rPr lang="en-US" i="1" dirty="0" smtClean="0"/>
              <a:t>C. </a:t>
            </a:r>
            <a:r>
              <a:rPr lang="en-US" i="1" dirty="0" err="1" smtClean="0"/>
              <a:t>difficile</a:t>
            </a:r>
            <a:r>
              <a:rPr lang="en-US" i="1" dirty="0" smtClean="0"/>
              <a:t> </a:t>
            </a:r>
            <a:r>
              <a:rPr lang="en-US" dirty="0" smtClean="0"/>
              <a:t>associated diarrhea in Canada</a:t>
            </a:r>
          </a:p>
          <a:p>
            <a:endParaRPr lang="en-US" sz="1100" dirty="0" smtClean="0"/>
          </a:p>
          <a:p>
            <a:r>
              <a:rPr lang="en-US" dirty="0" smtClean="0"/>
              <a:t>Due to the emergence of NAP1 strain</a:t>
            </a:r>
          </a:p>
          <a:p>
            <a:endParaRPr lang="en-US" sz="1200" dirty="0" smtClean="0"/>
          </a:p>
          <a:p>
            <a:r>
              <a:rPr lang="en-US" dirty="0" smtClean="0"/>
              <a:t>Appears more virulent than other strains</a:t>
            </a:r>
          </a:p>
          <a:p>
            <a:endParaRPr lang="en-US" sz="1200" dirty="0" smtClean="0"/>
          </a:p>
          <a:p>
            <a:r>
              <a:rPr lang="en-US" dirty="0" smtClean="0"/>
              <a:t>During the Quebec outbreak of NAP1 </a:t>
            </a:r>
            <a:r>
              <a:rPr lang="en-US" i="1" dirty="0" smtClean="0"/>
              <a:t>C. </a:t>
            </a:r>
            <a:r>
              <a:rPr lang="en-US" i="1" dirty="0" err="1" smtClean="0"/>
              <a:t>difficile</a:t>
            </a:r>
            <a:r>
              <a:rPr lang="en-US" i="1" dirty="0" smtClean="0"/>
              <a:t> </a:t>
            </a:r>
            <a:r>
              <a:rPr lang="en-US" dirty="0" smtClean="0"/>
              <a:t>in 2003:</a:t>
            </a:r>
          </a:p>
          <a:p>
            <a:pPr lvl="1"/>
            <a:r>
              <a:rPr lang="en-US" dirty="0" smtClean="0"/>
              <a:t>10% required ICU admission</a:t>
            </a:r>
            <a:endParaRPr lang="en-US" dirty="0"/>
          </a:p>
          <a:p>
            <a:pPr lvl="1"/>
            <a:r>
              <a:rPr lang="en-US" dirty="0" smtClean="0"/>
              <a:t>2.5% underwent emergency colectomy</a:t>
            </a:r>
          </a:p>
          <a:p>
            <a:pPr lvl="1"/>
            <a:r>
              <a:rPr lang="en-US" dirty="0" smtClean="0"/>
              <a:t>16% died</a:t>
            </a:r>
          </a:p>
          <a:p>
            <a:endParaRPr lang="en-US" sz="1300" dirty="0" smtClean="0"/>
          </a:p>
          <a:p>
            <a:r>
              <a:rPr lang="en-US" dirty="0" smtClean="0"/>
              <a:t>Is a patient safety indicator in many jurisdictions</a:t>
            </a:r>
          </a:p>
          <a:p>
            <a:pPr marL="0" indent="0">
              <a:buNone/>
            </a:pPr>
            <a:endParaRPr lang="en-US" dirty="0" smtClean="0"/>
          </a:p>
          <a:p>
            <a:pPr marL="0" indent="0" algn="ctr">
              <a:buNone/>
            </a:pPr>
            <a:r>
              <a:rPr lang="en-US" sz="2200" dirty="0" smtClean="0"/>
              <a:t>Pepin et al CMAJ 2005; 173: 1037</a:t>
            </a:r>
          </a:p>
          <a:p>
            <a:endParaRPr lang="en-US" dirty="0"/>
          </a:p>
        </p:txBody>
      </p:sp>
    </p:spTree>
    <p:extLst>
      <p:ext uri="{BB962C8B-B14F-4D97-AF65-F5344CB8AC3E}">
        <p14:creationId xmlns:p14="http://schemas.microsoft.com/office/powerpoint/2010/main" val="579963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Pathogenesis</a:t>
            </a:r>
            <a:endParaRPr lang="en-US" b="1" dirty="0"/>
          </a:p>
        </p:txBody>
      </p:sp>
      <p:sp>
        <p:nvSpPr>
          <p:cNvPr id="3" name="Content Placeholder 2"/>
          <p:cNvSpPr>
            <a:spLocks noGrp="1"/>
          </p:cNvSpPr>
          <p:nvPr>
            <p:ph sz="half" idx="1"/>
          </p:nvPr>
        </p:nvSpPr>
        <p:spPr/>
        <p:txBody>
          <a:bodyPr>
            <a:normAutofit lnSpcReduction="10000"/>
          </a:bodyPr>
          <a:lstStyle/>
          <a:p>
            <a:r>
              <a:rPr lang="en-US" dirty="0" smtClean="0"/>
              <a:t>Asymptomatic carriage of </a:t>
            </a:r>
            <a:r>
              <a:rPr lang="en-US" i="1" dirty="0" smtClean="0"/>
              <a:t>C. </a:t>
            </a:r>
            <a:r>
              <a:rPr lang="en-US" i="1" dirty="0" err="1" smtClean="0"/>
              <a:t>difficile</a:t>
            </a:r>
            <a:r>
              <a:rPr lang="en-US" i="1" dirty="0" smtClean="0"/>
              <a:t> </a:t>
            </a:r>
            <a:r>
              <a:rPr lang="en-US" dirty="0" smtClean="0"/>
              <a:t>in healthy adults is ~3%</a:t>
            </a:r>
          </a:p>
          <a:p>
            <a:endParaRPr lang="en-US" sz="1000" dirty="0" smtClean="0"/>
          </a:p>
          <a:p>
            <a:r>
              <a:rPr lang="en-US" dirty="0" smtClean="0"/>
              <a:t>Proportion increases to &gt;20% among hospitalized adults </a:t>
            </a:r>
          </a:p>
          <a:p>
            <a:endParaRPr lang="en-US" sz="1000" dirty="0" smtClean="0"/>
          </a:p>
          <a:p>
            <a:r>
              <a:rPr lang="en-US" dirty="0" smtClean="0"/>
              <a:t>Many acquire spores in the hospital setting</a:t>
            </a:r>
          </a:p>
          <a:p>
            <a:pPr marL="0" indent="0">
              <a:buNone/>
            </a:pPr>
            <a:endParaRPr lang="en-US" dirty="0">
              <a:solidFill>
                <a:srgbClr val="FFFF00"/>
              </a:solidFill>
            </a:endParaRPr>
          </a:p>
          <a:p>
            <a:pPr marL="0" indent="0" algn="ctr">
              <a:buNone/>
            </a:pPr>
            <a:r>
              <a:rPr lang="en-US" sz="2000" dirty="0" err="1" smtClean="0"/>
              <a:t>Poutanen</a:t>
            </a:r>
            <a:r>
              <a:rPr lang="en-US" sz="2000" dirty="0" smtClean="0"/>
              <a:t> S CMAJ 2004; 171: 51-58</a:t>
            </a:r>
            <a:endParaRPr lang="en-US" sz="2000" dirty="0"/>
          </a:p>
        </p:txBody>
      </p:sp>
      <p:sp>
        <p:nvSpPr>
          <p:cNvPr id="4" name="Content Placeholder 3"/>
          <p:cNvSpPr>
            <a:spLocks noGrp="1"/>
          </p:cNvSpPr>
          <p:nvPr>
            <p:ph sz="half" idx="2"/>
          </p:nvPr>
        </p:nvSpPr>
        <p:spPr/>
        <p:txBody>
          <a:bodyPr>
            <a:normAutofit lnSpcReduction="10000"/>
          </a:bodyPr>
          <a:lstStyle/>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3744" y="1417638"/>
            <a:ext cx="3724428" cy="47434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241703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Risk Factors</a:t>
            </a:r>
            <a:endParaRPr lang="en-US" b="1" dirty="0"/>
          </a:p>
        </p:txBody>
      </p:sp>
      <p:sp>
        <p:nvSpPr>
          <p:cNvPr id="6" name="Content Placeholder 5"/>
          <p:cNvSpPr>
            <a:spLocks noGrp="1"/>
          </p:cNvSpPr>
          <p:nvPr>
            <p:ph sz="half" idx="1"/>
          </p:nvPr>
        </p:nvSpPr>
        <p:spPr/>
        <p:txBody>
          <a:bodyPr>
            <a:normAutofit fontScale="70000" lnSpcReduction="20000"/>
          </a:bodyPr>
          <a:lstStyle/>
          <a:p>
            <a:r>
              <a:rPr lang="en-US" dirty="0" smtClean="0"/>
              <a:t>Antibiotic use (esp. clindamycin use, </a:t>
            </a:r>
            <a:r>
              <a:rPr lang="en-US" dirty="0" err="1" smtClean="0"/>
              <a:t>fluoroquinolones</a:t>
            </a:r>
            <a:r>
              <a:rPr lang="en-US" dirty="0" smtClean="0"/>
              <a:t> and </a:t>
            </a:r>
            <a:r>
              <a:rPr lang="en-US" dirty="0" err="1" smtClean="0"/>
              <a:t>cephalosporins</a:t>
            </a:r>
            <a:r>
              <a:rPr lang="en-US" dirty="0" smtClean="0"/>
              <a:t>)</a:t>
            </a:r>
          </a:p>
          <a:p>
            <a:r>
              <a:rPr lang="en-US" dirty="0" smtClean="0"/>
              <a:t>Hospital exposure</a:t>
            </a:r>
          </a:p>
          <a:p>
            <a:r>
              <a:rPr lang="en-US" dirty="0" smtClean="0"/>
              <a:t>Advanced aged</a:t>
            </a:r>
          </a:p>
          <a:p>
            <a:r>
              <a:rPr lang="en-US" dirty="0" smtClean="0"/>
              <a:t>Co-morbid illness</a:t>
            </a:r>
          </a:p>
          <a:p>
            <a:r>
              <a:rPr lang="en-US" dirty="0" smtClean="0"/>
              <a:t>Gastric acid suppression</a:t>
            </a:r>
          </a:p>
          <a:p>
            <a:r>
              <a:rPr lang="en-US" dirty="0" smtClean="0"/>
              <a:t>Enteral feeding</a:t>
            </a:r>
          </a:p>
          <a:p>
            <a:r>
              <a:rPr lang="en-US" dirty="0" smtClean="0"/>
              <a:t>Gastrointestinal surgery</a:t>
            </a:r>
          </a:p>
          <a:p>
            <a:r>
              <a:rPr lang="en-US" dirty="0" smtClean="0"/>
              <a:t>Obesity</a:t>
            </a:r>
          </a:p>
          <a:p>
            <a:r>
              <a:rPr lang="en-US" dirty="0" smtClean="0"/>
              <a:t>Cancer chemotherapy</a:t>
            </a:r>
          </a:p>
          <a:p>
            <a:pPr marL="0" indent="0">
              <a:buNone/>
            </a:pPr>
            <a:endParaRPr lang="en-US" dirty="0" smtClean="0"/>
          </a:p>
          <a:p>
            <a:pPr marL="0" indent="0">
              <a:buNone/>
            </a:pPr>
            <a:r>
              <a:rPr lang="en-US" dirty="0" err="1" smtClean="0"/>
              <a:t>Poutanen</a:t>
            </a:r>
            <a:r>
              <a:rPr lang="en-US" dirty="0" smtClean="0"/>
              <a:t> </a:t>
            </a:r>
            <a:r>
              <a:rPr lang="en-US" dirty="0"/>
              <a:t>S CMAJ 2004; 171: 51-58</a:t>
            </a:r>
          </a:p>
          <a:p>
            <a:endParaRPr lang="en-US" dirty="0"/>
          </a:p>
        </p:txBody>
      </p:sp>
      <p:sp>
        <p:nvSpPr>
          <p:cNvPr id="2" name="Content Placeholder 1"/>
          <p:cNvSpPr>
            <a:spLocks noGrp="1"/>
          </p:cNvSpPr>
          <p:nvPr>
            <p:ph sz="half" idx="2"/>
          </p:nvPr>
        </p:nvSpPr>
        <p:spPr/>
        <p:txBody>
          <a:bodyPr>
            <a:normAutofit fontScale="70000" lnSpcReduction="20000"/>
          </a:bodyPr>
          <a:lstStyle/>
          <a:p>
            <a:endParaRPr 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471" y="1600200"/>
            <a:ext cx="4535717" cy="43550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490621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Presentation</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Carrier state</a:t>
            </a:r>
          </a:p>
          <a:p>
            <a:endParaRPr lang="en-US" sz="2400" dirty="0" smtClean="0"/>
          </a:p>
          <a:p>
            <a:r>
              <a:rPr lang="en-US" dirty="0" smtClean="0"/>
              <a:t>Diarrhea with colitis:</a:t>
            </a:r>
          </a:p>
          <a:p>
            <a:pPr lvl="1"/>
            <a:r>
              <a:rPr lang="en-US" dirty="0"/>
              <a:t>W</a:t>
            </a:r>
            <a:r>
              <a:rPr lang="en-US" dirty="0" smtClean="0"/>
              <a:t>atery diarrhea</a:t>
            </a:r>
          </a:p>
          <a:p>
            <a:pPr lvl="1"/>
            <a:r>
              <a:rPr lang="en-US" dirty="0" smtClean="0"/>
              <a:t>Lower abdominal pain and cramping</a:t>
            </a:r>
          </a:p>
          <a:p>
            <a:pPr lvl="1"/>
            <a:r>
              <a:rPr lang="en-US" dirty="0" smtClean="0"/>
              <a:t>Low grade fever and leukocytosis</a:t>
            </a:r>
          </a:p>
          <a:p>
            <a:pPr lvl="1"/>
            <a:endParaRPr lang="en-US" sz="2200" dirty="0" smtClean="0"/>
          </a:p>
          <a:p>
            <a:r>
              <a:rPr lang="en-US" dirty="0" smtClean="0"/>
              <a:t>Fulminant colitis with toxic </a:t>
            </a:r>
            <a:r>
              <a:rPr lang="en-US" dirty="0" err="1" smtClean="0"/>
              <a:t>megacolon</a:t>
            </a:r>
            <a:r>
              <a:rPr lang="en-US" dirty="0" smtClean="0"/>
              <a:t> (1-3%):</a:t>
            </a:r>
          </a:p>
          <a:p>
            <a:pPr lvl="1"/>
            <a:r>
              <a:rPr lang="en-US" dirty="0" smtClean="0"/>
              <a:t>Colonic dilatation (&gt;7cm)</a:t>
            </a:r>
          </a:p>
          <a:p>
            <a:pPr lvl="1"/>
            <a:r>
              <a:rPr lang="en-US" dirty="0" smtClean="0"/>
              <a:t>Severe systemic toxicity</a:t>
            </a:r>
          </a:p>
          <a:p>
            <a:pPr lvl="1"/>
            <a:r>
              <a:rPr lang="en-US" dirty="0" smtClean="0"/>
              <a:t>Bowel perforation</a:t>
            </a:r>
          </a:p>
          <a:p>
            <a:pPr lvl="1"/>
            <a:endParaRPr lang="en-US" dirty="0"/>
          </a:p>
          <a:p>
            <a:pPr marL="457200" lvl="1" indent="0" algn="ctr">
              <a:buNone/>
            </a:pPr>
            <a:r>
              <a:rPr lang="en-US" sz="2600" dirty="0" err="1" smtClean="0"/>
              <a:t>Poutanen</a:t>
            </a:r>
            <a:r>
              <a:rPr lang="en-US" sz="2600" dirty="0" smtClean="0"/>
              <a:t> </a:t>
            </a:r>
            <a:r>
              <a:rPr lang="en-US" sz="2600" dirty="0"/>
              <a:t>S CMAJ 2004; 171: 51-</a:t>
            </a:r>
            <a:r>
              <a:rPr lang="en-US" sz="2600" dirty="0" smtClean="0"/>
              <a:t>58</a:t>
            </a:r>
            <a:endParaRPr lang="en-US" sz="2600" dirty="0"/>
          </a:p>
        </p:txBody>
      </p:sp>
      <p:sp>
        <p:nvSpPr>
          <p:cNvPr id="4" name="TextBox 3"/>
          <p:cNvSpPr txBox="1"/>
          <p:nvPr/>
        </p:nvSpPr>
        <p:spPr>
          <a:xfrm>
            <a:off x="4620963" y="4606900"/>
            <a:ext cx="2337513" cy="369332"/>
          </a:xfrm>
          <a:prstGeom prst="rect">
            <a:avLst/>
          </a:prstGeom>
          <a:noFill/>
        </p:spPr>
        <p:txBody>
          <a:bodyPr wrap="square" rtlCol="0">
            <a:spAutoFit/>
          </a:bodyPr>
          <a:lstStyle/>
          <a:p>
            <a:r>
              <a:rPr lang="en-US" dirty="0" smtClean="0"/>
              <a:t>Mortality 24-38%</a:t>
            </a:r>
            <a:endParaRPr lang="en-US" dirty="0"/>
          </a:p>
        </p:txBody>
      </p:sp>
      <p:sp>
        <p:nvSpPr>
          <p:cNvPr id="5" name="Right Brace 4"/>
          <p:cNvSpPr/>
          <p:nvPr/>
        </p:nvSpPr>
        <p:spPr>
          <a:xfrm>
            <a:off x="4283174" y="4282660"/>
            <a:ext cx="243210" cy="106728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ight Brace 5"/>
          <p:cNvSpPr/>
          <p:nvPr/>
        </p:nvSpPr>
        <p:spPr>
          <a:xfrm>
            <a:off x="5597568" y="2692274"/>
            <a:ext cx="243210" cy="95541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5989409" y="2864114"/>
            <a:ext cx="2698556" cy="646331"/>
          </a:xfrm>
          <a:prstGeom prst="rect">
            <a:avLst/>
          </a:prstGeom>
          <a:noFill/>
        </p:spPr>
        <p:txBody>
          <a:bodyPr wrap="square" rtlCol="0">
            <a:spAutoFit/>
          </a:bodyPr>
          <a:lstStyle/>
          <a:p>
            <a:r>
              <a:rPr lang="en-US" dirty="0" smtClean="0"/>
              <a:t>5-40% will go on to develop recurrent disease</a:t>
            </a:r>
            <a:endParaRPr lang="en-US" dirty="0"/>
          </a:p>
        </p:txBody>
      </p:sp>
    </p:spTree>
    <p:extLst>
      <p:ext uri="{BB962C8B-B14F-4D97-AF65-F5344CB8AC3E}">
        <p14:creationId xmlns:p14="http://schemas.microsoft.com/office/powerpoint/2010/main" val="3103088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Differential Diagnosis</a:t>
            </a:r>
            <a:endParaRPr lang="en-US" b="1" dirty="0"/>
          </a:p>
        </p:txBody>
      </p:sp>
      <p:sp>
        <p:nvSpPr>
          <p:cNvPr id="3" name="Content Placeholder 2"/>
          <p:cNvSpPr>
            <a:spLocks noGrp="1"/>
          </p:cNvSpPr>
          <p:nvPr>
            <p:ph idx="1"/>
          </p:nvPr>
        </p:nvSpPr>
        <p:spPr/>
        <p:txBody>
          <a:bodyPr/>
          <a:lstStyle/>
          <a:p>
            <a:r>
              <a:rPr lang="en-US" dirty="0" smtClean="0"/>
              <a:t>Laxative use</a:t>
            </a:r>
          </a:p>
          <a:p>
            <a:endParaRPr lang="en-US" sz="1000" dirty="0" smtClean="0"/>
          </a:p>
          <a:p>
            <a:r>
              <a:rPr lang="en-US" dirty="0" smtClean="0"/>
              <a:t>Enteral feeds</a:t>
            </a:r>
          </a:p>
          <a:p>
            <a:endParaRPr lang="en-US" sz="1000" dirty="0" smtClean="0"/>
          </a:p>
          <a:p>
            <a:r>
              <a:rPr lang="en-US" dirty="0" smtClean="0"/>
              <a:t>Underlying disease (i.e. IBD)</a:t>
            </a:r>
          </a:p>
          <a:p>
            <a:endParaRPr lang="en-US" sz="1000" dirty="0" smtClean="0"/>
          </a:p>
          <a:p>
            <a:r>
              <a:rPr lang="en-US" dirty="0" smtClean="0"/>
              <a:t>Medications</a:t>
            </a:r>
          </a:p>
          <a:p>
            <a:endParaRPr lang="en-US" sz="1000" dirty="0" smtClean="0"/>
          </a:p>
          <a:p>
            <a:r>
              <a:rPr lang="en-US" dirty="0" smtClean="0"/>
              <a:t>Other causes of diarrhea</a:t>
            </a:r>
            <a:endParaRPr lang="en-US" dirty="0"/>
          </a:p>
        </p:txBody>
      </p:sp>
    </p:spTree>
    <p:extLst>
      <p:ext uri="{BB962C8B-B14F-4D97-AF65-F5344CB8AC3E}">
        <p14:creationId xmlns:p14="http://schemas.microsoft.com/office/powerpoint/2010/main" val="374201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Approach to post-operative fever</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01587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9680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a:t>
            </a:r>
            <a:endParaRPr lang="en-US" b="1" dirty="0"/>
          </a:p>
        </p:txBody>
      </p:sp>
      <p:sp>
        <p:nvSpPr>
          <p:cNvPr id="3" name="Content Placeholder 2"/>
          <p:cNvSpPr>
            <a:spLocks noGrp="1"/>
          </p:cNvSpPr>
          <p:nvPr>
            <p:ph sz="half" idx="1"/>
          </p:nvPr>
        </p:nvSpPr>
        <p:spPr/>
        <p:txBody>
          <a:bodyPr/>
          <a:lstStyle/>
          <a:p>
            <a:r>
              <a:rPr lang="en-US" dirty="0" smtClean="0"/>
              <a:t>PCR assays: real-time PCR that detect toxin A and B genes</a:t>
            </a:r>
          </a:p>
          <a:p>
            <a:pPr marL="0" indent="0">
              <a:buNone/>
            </a:pPr>
            <a:endParaRPr lang="en-US" dirty="0" smtClean="0"/>
          </a:p>
          <a:p>
            <a:r>
              <a:rPr lang="en-US" dirty="0" smtClean="0"/>
              <a:t>EIA for </a:t>
            </a:r>
            <a:r>
              <a:rPr lang="en-US" i="1" dirty="0" smtClean="0"/>
              <a:t>C. </a:t>
            </a:r>
            <a:r>
              <a:rPr lang="en-US" i="1" dirty="0" err="1" smtClean="0"/>
              <a:t>difficile</a:t>
            </a:r>
            <a:r>
              <a:rPr lang="en-US" i="1" dirty="0" smtClean="0"/>
              <a:t> </a:t>
            </a:r>
            <a:r>
              <a:rPr lang="en-US" dirty="0" smtClean="0"/>
              <a:t>toxins </a:t>
            </a:r>
          </a:p>
          <a:p>
            <a:endParaRPr lang="en-US" dirty="0"/>
          </a:p>
          <a:p>
            <a:r>
              <a:rPr lang="en-US" dirty="0" smtClean="0"/>
              <a:t>Colonoscopy</a:t>
            </a:r>
            <a:endParaRPr lang="en-US" dirty="0"/>
          </a:p>
        </p:txBody>
      </p:sp>
      <p:sp>
        <p:nvSpPr>
          <p:cNvPr id="4" name="Content Placeholder 3"/>
          <p:cNvSpPr>
            <a:spLocks noGrp="1"/>
          </p:cNvSpPr>
          <p:nvPr>
            <p:ph sz="half" idx="2"/>
          </p:nvPr>
        </p:nvSpPr>
        <p:spPr/>
        <p:txBody>
          <a:bodyPr/>
          <a:lstStyle/>
          <a:p>
            <a:r>
              <a:rPr lang="en-US" dirty="0" smtClean="0"/>
              <a:t>High sensitivity, high specificity</a:t>
            </a:r>
          </a:p>
          <a:p>
            <a:pPr marL="0" indent="0">
              <a:buNone/>
            </a:pPr>
            <a:endParaRPr lang="en-US" dirty="0" smtClean="0"/>
          </a:p>
          <a:p>
            <a:pPr marL="0" indent="0">
              <a:buNone/>
            </a:pPr>
            <a:endParaRPr lang="en-US" dirty="0"/>
          </a:p>
          <a:p>
            <a:r>
              <a:rPr lang="en-US" dirty="0" smtClean="0"/>
              <a:t>Lower sensitivity, high specificity</a:t>
            </a:r>
          </a:p>
        </p:txBody>
      </p:sp>
    </p:spTree>
    <p:extLst>
      <p:ext uri="{BB962C8B-B14F-4D97-AF65-F5344CB8AC3E}">
        <p14:creationId xmlns:p14="http://schemas.microsoft.com/office/powerpoint/2010/main" val="1497764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Cessation of inciting antibiotics where possible</a:t>
            </a:r>
          </a:p>
          <a:p>
            <a:endParaRPr lang="en-US" sz="1000" dirty="0" smtClean="0"/>
          </a:p>
          <a:p>
            <a:r>
              <a:rPr lang="en-US" dirty="0" smtClean="0"/>
              <a:t>Supportive care</a:t>
            </a:r>
          </a:p>
          <a:p>
            <a:pPr lvl="1"/>
            <a:r>
              <a:rPr lang="en-US" dirty="0" smtClean="0"/>
              <a:t>Avoid anti-motility agents</a:t>
            </a:r>
          </a:p>
          <a:p>
            <a:pPr lvl="1"/>
            <a:r>
              <a:rPr lang="en-US" dirty="0" smtClean="0"/>
              <a:t>Discontinue laxatives</a:t>
            </a:r>
          </a:p>
          <a:p>
            <a:pPr lvl="1"/>
            <a:endParaRPr lang="en-US" sz="1000" dirty="0" smtClean="0"/>
          </a:p>
          <a:p>
            <a:r>
              <a:rPr lang="en-US" dirty="0" smtClean="0"/>
              <a:t>Non-severe disease</a:t>
            </a:r>
          </a:p>
          <a:p>
            <a:pPr lvl="1"/>
            <a:r>
              <a:rPr lang="en-US" dirty="0" smtClean="0"/>
              <a:t>Metronidazole 500 mg PO QID x 14 days</a:t>
            </a:r>
          </a:p>
          <a:p>
            <a:pPr lvl="1"/>
            <a:r>
              <a:rPr lang="en-US" dirty="0" err="1" smtClean="0"/>
              <a:t>Vancomycin</a:t>
            </a:r>
            <a:r>
              <a:rPr lang="en-US" dirty="0"/>
              <a:t> </a:t>
            </a:r>
            <a:r>
              <a:rPr lang="en-US" dirty="0" smtClean="0"/>
              <a:t>125mg PO QID x 14 days</a:t>
            </a:r>
          </a:p>
          <a:p>
            <a:pPr lvl="1"/>
            <a:endParaRPr lang="en-US" dirty="0"/>
          </a:p>
          <a:p>
            <a:pPr marL="457200" lvl="1" indent="0" algn="ctr">
              <a:buNone/>
            </a:pPr>
            <a:r>
              <a:rPr lang="en-US" dirty="0" smtClean="0"/>
              <a:t>IDSA Guidelines 2010</a:t>
            </a:r>
          </a:p>
          <a:p>
            <a:pPr marL="457200" lvl="1" indent="0" algn="ctr">
              <a:buNone/>
            </a:pPr>
            <a:r>
              <a:rPr lang="en-US" dirty="0" err="1" smtClean="0"/>
              <a:t>Zar</a:t>
            </a:r>
            <a:r>
              <a:rPr lang="en-US" dirty="0"/>
              <a:t> </a:t>
            </a:r>
            <a:r>
              <a:rPr lang="en-US" dirty="0" smtClean="0"/>
              <a:t>et al </a:t>
            </a:r>
            <a:r>
              <a:rPr lang="en-US" dirty="0" err="1" smtClean="0"/>
              <a:t>Clin</a:t>
            </a:r>
            <a:r>
              <a:rPr lang="en-US" dirty="0" smtClean="0"/>
              <a:t> Infect Dis 2007; 45: 302-307</a:t>
            </a:r>
          </a:p>
        </p:txBody>
      </p:sp>
    </p:spTree>
    <p:extLst>
      <p:ext uri="{BB962C8B-B14F-4D97-AF65-F5344CB8AC3E}">
        <p14:creationId xmlns:p14="http://schemas.microsoft.com/office/powerpoint/2010/main" val="2416384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b="1" dirty="0"/>
          </a:p>
        </p:txBody>
      </p:sp>
      <p:sp>
        <p:nvSpPr>
          <p:cNvPr id="3" name="Content Placeholder 2"/>
          <p:cNvSpPr>
            <a:spLocks noGrp="1"/>
          </p:cNvSpPr>
          <p:nvPr>
            <p:ph idx="1"/>
          </p:nvPr>
        </p:nvSpPr>
        <p:spPr/>
        <p:txBody>
          <a:bodyPr/>
          <a:lstStyle/>
          <a:p>
            <a:r>
              <a:rPr lang="en-US" dirty="0" smtClean="0"/>
              <a:t>Severe disease </a:t>
            </a:r>
            <a:r>
              <a:rPr lang="en-US" sz="2000" dirty="0" smtClean="0"/>
              <a:t>(WBC ≥15 and Cr &gt;1.5 baseline)</a:t>
            </a:r>
          </a:p>
          <a:p>
            <a:pPr lvl="1"/>
            <a:r>
              <a:rPr lang="en-US" dirty="0" err="1" smtClean="0"/>
              <a:t>Vancomycin</a:t>
            </a:r>
            <a:r>
              <a:rPr lang="en-US" dirty="0" smtClean="0"/>
              <a:t> 125 mg PO QID </a:t>
            </a:r>
          </a:p>
          <a:p>
            <a:pPr lvl="1"/>
            <a:r>
              <a:rPr lang="en-US" dirty="0" smtClean="0"/>
              <a:t>+/- metronidazole 500mg IV TID</a:t>
            </a:r>
          </a:p>
          <a:p>
            <a:pPr lvl="1"/>
            <a:r>
              <a:rPr lang="en-US" dirty="0" smtClean="0"/>
              <a:t>Consider surgical consult if:</a:t>
            </a:r>
          </a:p>
          <a:p>
            <a:pPr lvl="2"/>
            <a:r>
              <a:rPr lang="en-US" dirty="0"/>
              <a:t>E</a:t>
            </a:r>
            <a:r>
              <a:rPr lang="en-US" dirty="0" smtClean="0"/>
              <a:t>vidence of peritonitis or</a:t>
            </a:r>
          </a:p>
          <a:p>
            <a:pPr lvl="2"/>
            <a:r>
              <a:rPr lang="en-US" dirty="0"/>
              <a:t>T</a:t>
            </a:r>
            <a:r>
              <a:rPr lang="en-US" dirty="0" smtClean="0"/>
              <a:t>oxic </a:t>
            </a:r>
            <a:r>
              <a:rPr lang="en-US" dirty="0" err="1" smtClean="0"/>
              <a:t>megacolon</a:t>
            </a:r>
            <a:r>
              <a:rPr lang="en-US" dirty="0" smtClean="0"/>
              <a:t> or</a:t>
            </a:r>
          </a:p>
          <a:p>
            <a:pPr lvl="2"/>
            <a:r>
              <a:rPr lang="en-US" dirty="0"/>
              <a:t>N</a:t>
            </a:r>
            <a:r>
              <a:rPr lang="en-US" dirty="0" smtClean="0"/>
              <a:t>o improvement within 48 hours</a:t>
            </a:r>
            <a:endParaRPr lang="en-US" dirty="0"/>
          </a:p>
        </p:txBody>
      </p:sp>
    </p:spTree>
    <p:extLst>
      <p:ext uri="{BB962C8B-B14F-4D97-AF65-F5344CB8AC3E}">
        <p14:creationId xmlns:p14="http://schemas.microsoft.com/office/powerpoint/2010/main" val="2393890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Novel Approaches</a:t>
            </a:r>
            <a:endParaRPr lang="en-US" b="1" dirty="0"/>
          </a:p>
        </p:txBody>
      </p:sp>
      <p:sp>
        <p:nvSpPr>
          <p:cNvPr id="3" name="Content Placeholder 2"/>
          <p:cNvSpPr>
            <a:spLocks noGrp="1"/>
          </p:cNvSpPr>
          <p:nvPr>
            <p:ph idx="1"/>
          </p:nvPr>
        </p:nvSpPr>
        <p:spPr/>
        <p:txBody>
          <a:bodyPr>
            <a:normAutofit fontScale="70000" lnSpcReduction="20000"/>
          </a:bodyPr>
          <a:lstStyle/>
          <a:p>
            <a:r>
              <a:rPr lang="en-US" dirty="0" err="1" smtClean="0"/>
              <a:t>Fidaxomicin</a:t>
            </a:r>
            <a:endParaRPr lang="en-US" dirty="0" smtClean="0"/>
          </a:p>
          <a:p>
            <a:pPr lvl="1"/>
            <a:r>
              <a:rPr lang="en-US" dirty="0" smtClean="0"/>
              <a:t>RCT showed that </a:t>
            </a:r>
            <a:r>
              <a:rPr lang="en-US" dirty="0" err="1" smtClean="0"/>
              <a:t>fidaxomicin</a:t>
            </a:r>
            <a:r>
              <a:rPr lang="en-US" dirty="0" smtClean="0"/>
              <a:t> was non-inferior to </a:t>
            </a:r>
            <a:r>
              <a:rPr lang="en-US" dirty="0" err="1" smtClean="0"/>
              <a:t>vancomycin</a:t>
            </a:r>
            <a:r>
              <a:rPr lang="en-US" dirty="0" smtClean="0"/>
              <a:t> for clinical resolution</a:t>
            </a:r>
          </a:p>
          <a:p>
            <a:pPr lvl="1"/>
            <a:r>
              <a:rPr lang="en-US" dirty="0" smtClean="0"/>
              <a:t>Reduced recurrence (13% vs. 24% for </a:t>
            </a:r>
            <a:r>
              <a:rPr lang="en-US" dirty="0" err="1" smtClean="0"/>
              <a:t>vancomycin</a:t>
            </a:r>
            <a:r>
              <a:rPr lang="en-US" dirty="0" smtClean="0"/>
              <a:t>)</a:t>
            </a:r>
          </a:p>
          <a:p>
            <a:pPr marL="457200" lvl="1" indent="0" algn="ctr">
              <a:buNone/>
            </a:pPr>
            <a:endParaRPr lang="en-US" sz="2000" dirty="0" smtClean="0"/>
          </a:p>
          <a:p>
            <a:pPr marL="457200" lvl="1" indent="0" algn="ctr">
              <a:buNone/>
            </a:pPr>
            <a:r>
              <a:rPr lang="en-US" sz="2000" dirty="0" smtClean="0"/>
              <a:t>Louie et al NEJM 2011; 364: 422 - 431</a:t>
            </a:r>
          </a:p>
          <a:p>
            <a:endParaRPr lang="en-US" sz="1000" dirty="0" smtClean="0"/>
          </a:p>
          <a:p>
            <a:r>
              <a:rPr lang="en-US" dirty="0" smtClean="0"/>
              <a:t>Stool ‘transplants’</a:t>
            </a:r>
          </a:p>
          <a:p>
            <a:pPr lvl="1"/>
            <a:r>
              <a:rPr lang="en-US" dirty="0" smtClean="0"/>
              <a:t>RCT comparing duodenal infusion of donor feces with </a:t>
            </a:r>
            <a:r>
              <a:rPr lang="en-US" dirty="0" err="1" smtClean="0"/>
              <a:t>vancomycin</a:t>
            </a:r>
            <a:r>
              <a:rPr lang="en-US" dirty="0"/>
              <a:t> </a:t>
            </a:r>
            <a:r>
              <a:rPr lang="en-US" dirty="0" smtClean="0"/>
              <a:t>showed better outcomes with donor feces (81% resolution versus 31% with </a:t>
            </a:r>
            <a:r>
              <a:rPr lang="en-US" dirty="0" err="1" smtClean="0"/>
              <a:t>vancomycin</a:t>
            </a:r>
            <a:r>
              <a:rPr lang="en-US" dirty="0" smtClean="0"/>
              <a:t>)</a:t>
            </a:r>
          </a:p>
          <a:p>
            <a:pPr marL="457200" lvl="1" indent="0" algn="ctr">
              <a:buNone/>
            </a:pPr>
            <a:endParaRPr lang="en-US" sz="2200" dirty="0" smtClean="0"/>
          </a:p>
          <a:p>
            <a:pPr marL="457200" lvl="1" indent="0" algn="ctr">
              <a:buNone/>
            </a:pPr>
            <a:r>
              <a:rPr lang="en-US" sz="2200" dirty="0" smtClean="0"/>
              <a:t>Van </a:t>
            </a:r>
            <a:r>
              <a:rPr lang="en-US" sz="2200" dirty="0" err="1" smtClean="0"/>
              <a:t>Nood</a:t>
            </a:r>
            <a:r>
              <a:rPr lang="en-US" sz="2200" dirty="0" smtClean="0"/>
              <a:t> et al NEJM 2013; 368: 407-415 </a:t>
            </a:r>
          </a:p>
          <a:p>
            <a:r>
              <a:rPr lang="en-US" dirty="0" smtClean="0"/>
              <a:t>Probiotics</a:t>
            </a:r>
          </a:p>
          <a:p>
            <a:pPr lvl="1"/>
            <a:r>
              <a:rPr lang="en-US" dirty="0" smtClean="0"/>
              <a:t>Unclear benefit</a:t>
            </a:r>
          </a:p>
          <a:p>
            <a:pPr marL="457200" lvl="1" indent="0" algn="ctr">
              <a:buNone/>
            </a:pPr>
            <a:r>
              <a:rPr lang="en-US" sz="2100" dirty="0" smtClean="0"/>
              <a:t>Allen et al Lancet 2013; 382: 1249-1257</a:t>
            </a:r>
          </a:p>
          <a:p>
            <a:endParaRPr lang="en-US" dirty="0"/>
          </a:p>
        </p:txBody>
      </p:sp>
    </p:spTree>
    <p:extLst>
      <p:ext uri="{BB962C8B-B14F-4D97-AF65-F5344CB8AC3E}">
        <p14:creationId xmlns:p14="http://schemas.microsoft.com/office/powerpoint/2010/main" val="4032711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015370"/>
            <a:ext cx="7772400" cy="1362075"/>
          </a:xfrm>
        </p:spPr>
        <p:txBody>
          <a:bodyPr/>
          <a:lstStyle/>
          <a:p>
            <a:r>
              <a:rPr lang="en-US" dirty="0" err="1" smtClean="0"/>
              <a:t>VentilatOR</a:t>
            </a:r>
            <a:r>
              <a:rPr lang="en-US" dirty="0" smtClean="0"/>
              <a:t> Associated pneumonia (VAP)</a:t>
            </a:r>
            <a:endParaRPr lang="en-US" dirty="0"/>
          </a:p>
        </p:txBody>
      </p:sp>
    </p:spTree>
    <p:extLst>
      <p:ext uri="{BB962C8B-B14F-4D97-AF65-F5344CB8AC3E}">
        <p14:creationId xmlns:p14="http://schemas.microsoft.com/office/powerpoint/2010/main" val="2941601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p:txBody>
          <a:bodyPr/>
          <a:lstStyle/>
          <a:p>
            <a:r>
              <a:rPr lang="en-US" b="1" dirty="0" smtClean="0"/>
              <a:t>Case</a:t>
            </a:r>
            <a:endParaRPr lang="en-US" b="1" dirty="0"/>
          </a:p>
        </p:txBody>
      </p:sp>
      <p:sp>
        <p:nvSpPr>
          <p:cNvPr id="854019" name="Rectangle 3"/>
          <p:cNvSpPr>
            <a:spLocks noGrp="1" noChangeArrowheads="1"/>
          </p:cNvSpPr>
          <p:nvPr>
            <p:ph type="body" idx="1"/>
          </p:nvPr>
        </p:nvSpPr>
        <p:spPr/>
        <p:txBody>
          <a:bodyPr>
            <a:normAutofit/>
          </a:bodyPr>
          <a:lstStyle/>
          <a:p>
            <a:pPr>
              <a:lnSpc>
                <a:spcPct val="80000"/>
              </a:lnSpc>
            </a:pPr>
            <a:r>
              <a:rPr lang="en-US" sz="2700" dirty="0" smtClean="0"/>
              <a:t>Post-op open thoracotomy for removal of a lung mass in LUL in a 75 M with longstanding history of smoking</a:t>
            </a:r>
          </a:p>
          <a:p>
            <a:pPr marL="0" indent="0">
              <a:lnSpc>
                <a:spcPct val="80000"/>
              </a:lnSpc>
              <a:buNone/>
            </a:pPr>
            <a:endParaRPr lang="en-US" sz="2000" dirty="0"/>
          </a:p>
          <a:p>
            <a:pPr>
              <a:lnSpc>
                <a:spcPct val="80000"/>
              </a:lnSpc>
            </a:pPr>
            <a:r>
              <a:rPr lang="en-US" sz="2700" dirty="0"/>
              <a:t>Difficulty weaning </a:t>
            </a:r>
            <a:r>
              <a:rPr lang="en-US" sz="2700" dirty="0" err="1"/>
              <a:t>pt</a:t>
            </a:r>
            <a:r>
              <a:rPr lang="en-US" sz="2700" dirty="0"/>
              <a:t> from </a:t>
            </a:r>
            <a:r>
              <a:rPr lang="en-US" sz="2700" dirty="0" smtClean="0"/>
              <a:t>ventilator</a:t>
            </a:r>
          </a:p>
          <a:p>
            <a:pPr>
              <a:lnSpc>
                <a:spcPct val="80000"/>
              </a:lnSpc>
            </a:pPr>
            <a:endParaRPr lang="en-US" sz="2000" dirty="0"/>
          </a:p>
          <a:p>
            <a:pPr>
              <a:lnSpc>
                <a:spcPct val="80000"/>
              </a:lnSpc>
            </a:pPr>
            <a:r>
              <a:rPr lang="en-US" sz="2700" dirty="0"/>
              <a:t>After 4 </a:t>
            </a:r>
            <a:r>
              <a:rPr lang="en-US" sz="2700" dirty="0" smtClean="0"/>
              <a:t>days in ICU, </a:t>
            </a:r>
            <a:r>
              <a:rPr lang="en-US" sz="2700" dirty="0"/>
              <a:t>develops fever, elevated WBC and new infiltrate</a:t>
            </a:r>
          </a:p>
          <a:p>
            <a:pPr>
              <a:lnSpc>
                <a:spcPct val="80000"/>
              </a:lnSpc>
            </a:pPr>
            <a:endParaRPr lang="en-US" sz="2700" dirty="0"/>
          </a:p>
          <a:p>
            <a:pPr>
              <a:lnSpc>
                <a:spcPct val="80000"/>
              </a:lnSpc>
            </a:pPr>
            <a:r>
              <a:rPr lang="en-US" sz="2700" dirty="0" smtClean="0"/>
              <a:t>ID consulted, VAP diagnosed</a:t>
            </a:r>
            <a:endParaRPr lang="en-US" sz="2700" dirty="0"/>
          </a:p>
        </p:txBody>
      </p:sp>
    </p:spTree>
    <p:extLst>
      <p:ext uri="{BB962C8B-B14F-4D97-AF65-F5344CB8AC3E}">
        <p14:creationId xmlns:p14="http://schemas.microsoft.com/office/powerpoint/2010/main" val="2791645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p:txBody>
          <a:bodyPr/>
          <a:lstStyle/>
          <a:p>
            <a:r>
              <a:rPr lang="en-US" b="1" dirty="0"/>
              <a:t>Burden of Disease due to VAP</a:t>
            </a:r>
          </a:p>
        </p:txBody>
      </p:sp>
      <p:sp>
        <p:nvSpPr>
          <p:cNvPr id="856067" name="Rectangle 3"/>
          <p:cNvSpPr>
            <a:spLocks noGrp="1" noChangeArrowheads="1"/>
          </p:cNvSpPr>
          <p:nvPr>
            <p:ph type="body" idx="1"/>
          </p:nvPr>
        </p:nvSpPr>
        <p:spPr/>
        <p:txBody>
          <a:bodyPr/>
          <a:lstStyle/>
          <a:p>
            <a:pPr>
              <a:lnSpc>
                <a:spcPct val="80000"/>
              </a:lnSpc>
            </a:pPr>
            <a:r>
              <a:rPr lang="en-US" sz="2000"/>
              <a:t>Incidence of VAP (&gt;48 hours of intubation):</a:t>
            </a:r>
          </a:p>
          <a:p>
            <a:pPr lvl="1">
              <a:lnSpc>
                <a:spcPct val="80000"/>
              </a:lnSpc>
            </a:pPr>
            <a:r>
              <a:rPr lang="en-US" sz="1700"/>
              <a:t>51 RCTs – 23%</a:t>
            </a:r>
          </a:p>
          <a:p>
            <a:pPr lvl="1">
              <a:lnSpc>
                <a:spcPct val="80000"/>
              </a:lnSpc>
            </a:pPr>
            <a:r>
              <a:rPr lang="en-US" sz="1700"/>
              <a:t>38 cohort studies</a:t>
            </a:r>
          </a:p>
          <a:p>
            <a:pPr lvl="2">
              <a:lnSpc>
                <a:spcPct val="80000"/>
              </a:lnSpc>
            </a:pPr>
            <a:r>
              <a:rPr lang="en-US" sz="1600"/>
              <a:t>Med-surg – 9%</a:t>
            </a:r>
          </a:p>
          <a:p>
            <a:pPr lvl="2">
              <a:lnSpc>
                <a:spcPct val="80000"/>
              </a:lnSpc>
            </a:pPr>
            <a:r>
              <a:rPr lang="en-US" sz="1600"/>
              <a:t>Medical ICUs – 17%</a:t>
            </a:r>
          </a:p>
          <a:p>
            <a:pPr lvl="2">
              <a:lnSpc>
                <a:spcPct val="80000"/>
              </a:lnSpc>
              <a:buFont typeface="Wingdings" charset="0"/>
              <a:buNone/>
            </a:pPr>
            <a:endParaRPr lang="en-US" sz="1600"/>
          </a:p>
          <a:p>
            <a:pPr>
              <a:lnSpc>
                <a:spcPct val="80000"/>
              </a:lnSpc>
            </a:pPr>
            <a:r>
              <a:rPr lang="en-US" sz="2000"/>
              <a:t>Mortality of VAP: OR 2</a:t>
            </a:r>
          </a:p>
          <a:p>
            <a:pPr>
              <a:lnSpc>
                <a:spcPct val="80000"/>
              </a:lnSpc>
              <a:buFont typeface="Wingdings" charset="0"/>
              <a:buNone/>
            </a:pPr>
            <a:endParaRPr lang="en-US" sz="2000"/>
          </a:p>
          <a:p>
            <a:pPr>
              <a:lnSpc>
                <a:spcPct val="80000"/>
              </a:lnSpc>
            </a:pPr>
            <a:r>
              <a:rPr lang="en-US" sz="2000"/>
              <a:t>LOS due to VAP: 6 additional days</a:t>
            </a:r>
          </a:p>
          <a:p>
            <a:pPr>
              <a:lnSpc>
                <a:spcPct val="80000"/>
              </a:lnSpc>
            </a:pPr>
            <a:endParaRPr lang="en-US" sz="2000"/>
          </a:p>
          <a:p>
            <a:pPr>
              <a:lnSpc>
                <a:spcPct val="80000"/>
              </a:lnSpc>
            </a:pPr>
            <a:r>
              <a:rPr lang="en-US" sz="2000"/>
              <a:t>Cost due to VAP: ~$10,000 per episode</a:t>
            </a:r>
          </a:p>
          <a:p>
            <a:pPr>
              <a:lnSpc>
                <a:spcPct val="80000"/>
              </a:lnSpc>
            </a:pPr>
            <a:endParaRPr lang="en-US" sz="2000"/>
          </a:p>
          <a:p>
            <a:pPr algn="ctr">
              <a:lnSpc>
                <a:spcPct val="80000"/>
              </a:lnSpc>
              <a:buFont typeface="Wingdings" charset="0"/>
              <a:buNone/>
            </a:pPr>
            <a:r>
              <a:rPr lang="en-US" sz="2000"/>
              <a:t>Safdar N et al Crit Care Med 2005; 33:2184 - 2193</a:t>
            </a:r>
          </a:p>
        </p:txBody>
      </p:sp>
    </p:spTree>
    <p:extLst>
      <p:ext uri="{BB962C8B-B14F-4D97-AF65-F5344CB8AC3E}">
        <p14:creationId xmlns:p14="http://schemas.microsoft.com/office/powerpoint/2010/main" val="211220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ChangeArrowheads="1"/>
          </p:cNvSpPr>
          <p:nvPr>
            <p:ph type="title"/>
          </p:nvPr>
        </p:nvSpPr>
        <p:spPr/>
        <p:txBody>
          <a:bodyPr/>
          <a:lstStyle/>
          <a:p>
            <a:r>
              <a:rPr lang="en-US" b="1" dirty="0"/>
              <a:t>Pathogenesis</a:t>
            </a:r>
          </a:p>
        </p:txBody>
      </p:sp>
      <p:sp>
        <p:nvSpPr>
          <p:cNvPr id="862215" name="Rectangle 7"/>
          <p:cNvSpPr>
            <a:spLocks noGrp="1" noChangeArrowheads="1"/>
          </p:cNvSpPr>
          <p:nvPr>
            <p:ph type="body" sz="half" idx="1"/>
          </p:nvPr>
        </p:nvSpPr>
        <p:spPr/>
        <p:txBody>
          <a:bodyPr/>
          <a:lstStyle/>
          <a:p>
            <a:pPr marL="514350" indent="-514350">
              <a:buFont typeface="Wingdings" charset="0"/>
              <a:buAutoNum type="arabicPeriod"/>
            </a:pPr>
            <a:r>
              <a:rPr lang="en-US" sz="2700"/>
              <a:t>Colonization of oropharynx with pathogens</a:t>
            </a:r>
          </a:p>
          <a:p>
            <a:pPr marL="514350" indent="-514350">
              <a:buFont typeface="Wingdings" charset="0"/>
              <a:buAutoNum type="arabicPeriod"/>
            </a:pPr>
            <a:r>
              <a:rPr lang="en-US" sz="2700"/>
              <a:t>Microaspiration of pathogens into lower airways</a:t>
            </a:r>
          </a:p>
          <a:p>
            <a:pPr marL="514350" indent="-514350">
              <a:buFont typeface="Wingdings" charset="0"/>
              <a:buAutoNum type="arabicPeriod"/>
            </a:pPr>
            <a:r>
              <a:rPr lang="en-US" sz="2700"/>
              <a:t>Inability of host to clear pathogens from lung</a:t>
            </a:r>
          </a:p>
        </p:txBody>
      </p:sp>
      <p:sp>
        <p:nvSpPr>
          <p:cNvPr id="862216" name="Rectangle 8"/>
          <p:cNvSpPr>
            <a:spLocks noGrp="1" noChangeArrowheads="1"/>
          </p:cNvSpPr>
          <p:nvPr>
            <p:ph sz="half" idx="2"/>
          </p:nvPr>
        </p:nvSpPr>
        <p:spPr/>
        <p:txBody>
          <a:bodyPr/>
          <a:lstStyle/>
          <a:p>
            <a:endParaRPr lang="en-US" sz="2700"/>
          </a:p>
        </p:txBody>
      </p:sp>
      <p:pic>
        <p:nvPicPr>
          <p:cNvPr id="862214" name="Picture 6" descr="v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52600"/>
            <a:ext cx="3962400" cy="3962400"/>
          </a:xfrm>
          <a:prstGeom prst="rect">
            <a:avLst/>
          </a:prstGeom>
          <a:noFill/>
          <a:extLst>
            <a:ext uri="{909E8E84-426E-40dd-AFC4-6F175D3DCCD1}">
              <a14:hiddenFill xmlns:a14="http://schemas.microsoft.com/office/drawing/2010/main">
                <a:solidFill>
                  <a:srgbClr val="FFFFFF"/>
                </a:solidFill>
              </a14:hiddenFill>
            </a:ext>
          </a:extLst>
        </p:spPr>
      </p:pic>
      <p:sp>
        <p:nvSpPr>
          <p:cNvPr id="862217" name="WordArt 9"/>
          <p:cNvSpPr>
            <a:spLocks noChangeArrowheads="1" noChangeShapeType="1" noTextEdit="1"/>
          </p:cNvSpPr>
          <p:nvPr/>
        </p:nvSpPr>
        <p:spPr bwMode="auto">
          <a:xfrm>
            <a:off x="3048000" y="1752600"/>
            <a:ext cx="3352800" cy="38100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ea typeface="Impact"/>
                <a:cs typeface="Impact"/>
              </a:rPr>
              <a:t>VAP</a:t>
            </a:r>
          </a:p>
        </p:txBody>
      </p:sp>
      <p:sp>
        <p:nvSpPr>
          <p:cNvPr id="862218" name="Text Box 10"/>
          <p:cNvSpPr txBox="1">
            <a:spLocks noChangeArrowheads="1"/>
          </p:cNvSpPr>
          <p:nvPr/>
        </p:nvSpPr>
        <p:spPr bwMode="auto">
          <a:xfrm>
            <a:off x="2438400" y="62484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2005 ATS/IDSA VAP Guidelines</a:t>
            </a:r>
          </a:p>
        </p:txBody>
      </p:sp>
    </p:spTree>
    <p:extLst>
      <p:ext uri="{BB962C8B-B14F-4D97-AF65-F5344CB8AC3E}">
        <p14:creationId xmlns:p14="http://schemas.microsoft.com/office/powerpoint/2010/main" val="1044937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2217"/>
                                        </p:tgtEl>
                                        <p:attrNameLst>
                                          <p:attrName>style.visibility</p:attrName>
                                        </p:attrNameLst>
                                      </p:cBhvr>
                                      <p:to>
                                        <p:strVal val="visible"/>
                                      </p:to>
                                    </p:set>
                                    <p:anim calcmode="lin" valueType="num">
                                      <p:cBhvr additive="base">
                                        <p:cTn id="7" dur="500" fill="hold"/>
                                        <p:tgtEl>
                                          <p:spTgt spid="862217"/>
                                        </p:tgtEl>
                                        <p:attrNameLst>
                                          <p:attrName>ppt_x</p:attrName>
                                        </p:attrNameLst>
                                      </p:cBhvr>
                                      <p:tavLst>
                                        <p:tav tm="0">
                                          <p:val>
                                            <p:strVal val="0-#ppt_w/2"/>
                                          </p:val>
                                        </p:tav>
                                        <p:tav tm="100000">
                                          <p:val>
                                            <p:strVal val="#ppt_x"/>
                                          </p:val>
                                        </p:tav>
                                      </p:tavLst>
                                    </p:anim>
                                    <p:anim calcmode="lin" valueType="num">
                                      <p:cBhvr additive="base">
                                        <p:cTn id="8" dur="500" fill="hold"/>
                                        <p:tgtEl>
                                          <p:spTgt spid="8622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p:txBody>
          <a:bodyPr/>
          <a:lstStyle/>
          <a:p>
            <a:r>
              <a:rPr lang="en-US" b="1" dirty="0"/>
              <a:t>Clinical Presentation</a:t>
            </a:r>
          </a:p>
        </p:txBody>
      </p:sp>
      <p:sp>
        <p:nvSpPr>
          <p:cNvPr id="885763" name="Rectangle 3"/>
          <p:cNvSpPr>
            <a:spLocks noGrp="1" noChangeArrowheads="1"/>
          </p:cNvSpPr>
          <p:nvPr>
            <p:ph type="body" idx="1"/>
          </p:nvPr>
        </p:nvSpPr>
        <p:spPr/>
        <p:txBody>
          <a:bodyPr/>
          <a:lstStyle/>
          <a:p>
            <a:pPr>
              <a:lnSpc>
                <a:spcPct val="90000"/>
              </a:lnSpc>
            </a:pPr>
            <a:r>
              <a:rPr lang="en-US" sz="2200"/>
              <a:t>Patients receiving mechanical ventilation</a:t>
            </a:r>
          </a:p>
          <a:p>
            <a:pPr>
              <a:lnSpc>
                <a:spcPct val="90000"/>
              </a:lnSpc>
            </a:pPr>
            <a:r>
              <a:rPr lang="en-US" sz="2200"/>
              <a:t>New or progressive infiltrate</a:t>
            </a:r>
          </a:p>
          <a:p>
            <a:pPr>
              <a:lnSpc>
                <a:spcPct val="90000"/>
              </a:lnSpc>
            </a:pPr>
            <a:r>
              <a:rPr lang="en-US" sz="2200"/>
              <a:t>Fever</a:t>
            </a:r>
          </a:p>
          <a:p>
            <a:pPr>
              <a:lnSpc>
                <a:spcPct val="90000"/>
              </a:lnSpc>
            </a:pPr>
            <a:r>
              <a:rPr lang="en-US" sz="2200"/>
              <a:t>Leukocytosis</a:t>
            </a:r>
          </a:p>
          <a:p>
            <a:pPr>
              <a:lnSpc>
                <a:spcPct val="90000"/>
              </a:lnSpc>
            </a:pPr>
            <a:r>
              <a:rPr lang="en-US" sz="2200"/>
              <a:t>Purulent tracheobronchial secretions</a:t>
            </a:r>
          </a:p>
          <a:p>
            <a:pPr>
              <a:lnSpc>
                <a:spcPct val="90000"/>
              </a:lnSpc>
            </a:pPr>
            <a:r>
              <a:rPr lang="en-US" sz="2200"/>
              <a:t>Increased respiratory rate</a:t>
            </a:r>
          </a:p>
          <a:p>
            <a:pPr>
              <a:lnSpc>
                <a:spcPct val="90000"/>
              </a:lnSpc>
            </a:pPr>
            <a:r>
              <a:rPr lang="en-US" sz="2200"/>
              <a:t>Increased minute ventilation</a:t>
            </a:r>
          </a:p>
          <a:p>
            <a:pPr>
              <a:lnSpc>
                <a:spcPct val="90000"/>
              </a:lnSpc>
            </a:pPr>
            <a:r>
              <a:rPr lang="en-US" sz="2200"/>
              <a:t>Decreased tidal volume</a:t>
            </a:r>
          </a:p>
          <a:p>
            <a:pPr>
              <a:lnSpc>
                <a:spcPct val="90000"/>
              </a:lnSpc>
            </a:pPr>
            <a:r>
              <a:rPr lang="en-US" sz="2200"/>
              <a:t>Decreased oxygenation</a:t>
            </a:r>
          </a:p>
          <a:p>
            <a:pPr>
              <a:lnSpc>
                <a:spcPct val="90000"/>
              </a:lnSpc>
            </a:pPr>
            <a:r>
              <a:rPr lang="en-US" sz="2200"/>
              <a:t>Need for more ventilator support or more FiO</a:t>
            </a:r>
            <a:r>
              <a:rPr lang="en-US" sz="2200" baseline="-25000"/>
              <a:t>2</a:t>
            </a:r>
          </a:p>
        </p:txBody>
      </p:sp>
    </p:spTree>
    <p:extLst>
      <p:ext uri="{BB962C8B-B14F-4D97-AF65-F5344CB8AC3E}">
        <p14:creationId xmlns:p14="http://schemas.microsoft.com/office/powerpoint/2010/main" val="3626612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title"/>
          </p:nvPr>
        </p:nvSpPr>
        <p:spPr/>
        <p:txBody>
          <a:bodyPr/>
          <a:lstStyle/>
          <a:p>
            <a:r>
              <a:rPr lang="en-US" b="1" dirty="0"/>
              <a:t>Differential Diagnosis</a:t>
            </a:r>
          </a:p>
        </p:txBody>
      </p:sp>
      <p:sp>
        <p:nvSpPr>
          <p:cNvPr id="858115" name="Rectangle 3"/>
          <p:cNvSpPr>
            <a:spLocks noGrp="1" noChangeArrowheads="1"/>
          </p:cNvSpPr>
          <p:nvPr>
            <p:ph type="body" idx="1"/>
          </p:nvPr>
        </p:nvSpPr>
        <p:spPr/>
        <p:txBody>
          <a:bodyPr/>
          <a:lstStyle/>
          <a:p>
            <a:pPr>
              <a:lnSpc>
                <a:spcPct val="90000"/>
              </a:lnSpc>
            </a:pPr>
            <a:r>
              <a:rPr lang="en-US" sz="2200"/>
              <a:t>Aspiration pneumonitis</a:t>
            </a:r>
          </a:p>
          <a:p>
            <a:pPr>
              <a:lnSpc>
                <a:spcPct val="90000"/>
              </a:lnSpc>
            </a:pPr>
            <a:r>
              <a:rPr lang="en-US" sz="2200"/>
              <a:t>Atelectasis</a:t>
            </a:r>
          </a:p>
          <a:p>
            <a:pPr>
              <a:lnSpc>
                <a:spcPct val="90000"/>
              </a:lnSpc>
            </a:pPr>
            <a:r>
              <a:rPr lang="en-US" sz="2200"/>
              <a:t>PE</a:t>
            </a:r>
          </a:p>
          <a:p>
            <a:pPr>
              <a:lnSpc>
                <a:spcPct val="90000"/>
              </a:lnSpc>
            </a:pPr>
            <a:r>
              <a:rPr lang="en-US" sz="2200"/>
              <a:t>ARDS</a:t>
            </a:r>
          </a:p>
          <a:p>
            <a:pPr>
              <a:lnSpc>
                <a:spcPct val="90000"/>
              </a:lnSpc>
            </a:pPr>
            <a:r>
              <a:rPr lang="en-US" sz="2200"/>
              <a:t>Pulmonary hemorrhage</a:t>
            </a:r>
          </a:p>
          <a:p>
            <a:pPr>
              <a:lnSpc>
                <a:spcPct val="90000"/>
              </a:lnSpc>
            </a:pPr>
            <a:r>
              <a:rPr lang="en-US" sz="2200"/>
              <a:t>Lung contusion</a:t>
            </a:r>
          </a:p>
          <a:p>
            <a:pPr>
              <a:lnSpc>
                <a:spcPct val="90000"/>
              </a:lnSpc>
            </a:pPr>
            <a:r>
              <a:rPr lang="en-US" sz="2200"/>
              <a:t>Infiltrative tumor</a:t>
            </a:r>
          </a:p>
          <a:p>
            <a:pPr>
              <a:lnSpc>
                <a:spcPct val="90000"/>
              </a:lnSpc>
            </a:pPr>
            <a:r>
              <a:rPr lang="en-US" sz="2200"/>
              <a:t>Radiation pneumonitis</a:t>
            </a:r>
          </a:p>
          <a:p>
            <a:pPr>
              <a:lnSpc>
                <a:spcPct val="90000"/>
              </a:lnSpc>
            </a:pPr>
            <a:r>
              <a:rPr lang="en-US" sz="2200"/>
              <a:t>Drug reaction</a:t>
            </a:r>
          </a:p>
          <a:p>
            <a:pPr>
              <a:lnSpc>
                <a:spcPct val="90000"/>
              </a:lnSpc>
            </a:pPr>
            <a:r>
              <a:rPr lang="en-US" sz="2200"/>
              <a:t>BOOP</a:t>
            </a:r>
          </a:p>
        </p:txBody>
      </p:sp>
    </p:spTree>
    <p:extLst>
      <p:ext uri="{BB962C8B-B14F-4D97-AF65-F5344CB8AC3E}">
        <p14:creationId xmlns:p14="http://schemas.microsoft.com/office/powerpoint/2010/main" val="2369352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Acute Infections</a:t>
            </a:r>
            <a:br>
              <a:rPr lang="en-US" b="1" dirty="0" smtClean="0"/>
            </a:br>
            <a:r>
              <a:rPr lang="en-US" b="1" dirty="0" smtClean="0"/>
              <a:t>&lt;1 week</a:t>
            </a:r>
            <a:endParaRPr lang="en-US" b="1" dirty="0"/>
          </a:p>
        </p:txBody>
      </p:sp>
      <p:sp>
        <p:nvSpPr>
          <p:cNvPr id="3" name="Content Placeholder 2"/>
          <p:cNvSpPr>
            <a:spLocks noGrp="1"/>
          </p:cNvSpPr>
          <p:nvPr>
            <p:ph idx="1"/>
          </p:nvPr>
        </p:nvSpPr>
        <p:spPr/>
        <p:txBody>
          <a:bodyPr>
            <a:normAutofit fontScale="55000" lnSpcReduction="20000"/>
          </a:bodyPr>
          <a:lstStyle/>
          <a:p>
            <a:r>
              <a:rPr lang="en-US" dirty="0" smtClean="0"/>
              <a:t>Community acquired infections</a:t>
            </a:r>
          </a:p>
          <a:p>
            <a:endParaRPr lang="en-US" dirty="0" smtClean="0"/>
          </a:p>
          <a:p>
            <a:r>
              <a:rPr lang="en-US" dirty="0" smtClean="0"/>
              <a:t>Nosocomial infections</a:t>
            </a:r>
          </a:p>
          <a:p>
            <a:pPr lvl="1"/>
            <a:r>
              <a:rPr lang="en-US" dirty="0" smtClean="0"/>
              <a:t>Pneumonia</a:t>
            </a:r>
          </a:p>
          <a:p>
            <a:pPr lvl="2"/>
            <a:r>
              <a:rPr lang="en-US" dirty="0" smtClean="0"/>
              <a:t>Ventilator associated pneumonia</a:t>
            </a:r>
          </a:p>
          <a:p>
            <a:pPr lvl="2"/>
            <a:r>
              <a:rPr lang="en-US" dirty="0"/>
              <a:t>H</a:t>
            </a:r>
            <a:r>
              <a:rPr lang="en-US" dirty="0" smtClean="0"/>
              <a:t>ospital associated pneumonia</a:t>
            </a:r>
          </a:p>
          <a:p>
            <a:pPr lvl="2"/>
            <a:r>
              <a:rPr lang="en-US" dirty="0"/>
              <a:t>A</a:t>
            </a:r>
            <a:r>
              <a:rPr lang="en-US" dirty="0" smtClean="0"/>
              <a:t>spiration pneumonia/pneumonitis</a:t>
            </a:r>
          </a:p>
          <a:p>
            <a:pPr lvl="1"/>
            <a:r>
              <a:rPr lang="en-US" dirty="0" smtClean="0"/>
              <a:t>Urinary tract infection</a:t>
            </a:r>
          </a:p>
          <a:p>
            <a:pPr lvl="1"/>
            <a:r>
              <a:rPr lang="en-US" dirty="0" smtClean="0"/>
              <a:t>Surgical site infections</a:t>
            </a:r>
          </a:p>
          <a:p>
            <a:pPr lvl="1"/>
            <a:r>
              <a:rPr lang="en-US" dirty="0" smtClean="0"/>
              <a:t>Central line infections</a:t>
            </a:r>
          </a:p>
          <a:p>
            <a:pPr lvl="1"/>
            <a:endParaRPr lang="en-US" dirty="0" smtClean="0"/>
          </a:p>
          <a:p>
            <a:r>
              <a:rPr lang="en-US" dirty="0" smtClean="0"/>
              <a:t>Non-infectious conditions</a:t>
            </a:r>
          </a:p>
          <a:p>
            <a:pPr lvl="1"/>
            <a:r>
              <a:rPr lang="en-US" dirty="0" smtClean="0"/>
              <a:t>Cytokine release due to surgery</a:t>
            </a:r>
          </a:p>
          <a:p>
            <a:pPr lvl="1"/>
            <a:r>
              <a:rPr lang="en-US" dirty="0" smtClean="0"/>
              <a:t>Pancreatitis</a:t>
            </a:r>
          </a:p>
          <a:p>
            <a:pPr lvl="1"/>
            <a:r>
              <a:rPr lang="en-US" dirty="0" smtClean="0"/>
              <a:t>MI</a:t>
            </a:r>
          </a:p>
          <a:p>
            <a:pPr lvl="1"/>
            <a:r>
              <a:rPr lang="en-US" dirty="0" smtClean="0"/>
              <a:t>DVT/PE</a:t>
            </a:r>
          </a:p>
          <a:p>
            <a:pPr lvl="1"/>
            <a:r>
              <a:rPr lang="en-US" dirty="0" smtClean="0"/>
              <a:t>Thrombophlebitis</a:t>
            </a:r>
          </a:p>
          <a:p>
            <a:pPr lvl="1"/>
            <a:r>
              <a:rPr lang="en-US" dirty="0" smtClean="0"/>
              <a:t>Withdrawal</a:t>
            </a:r>
          </a:p>
          <a:p>
            <a:pPr lvl="1"/>
            <a:r>
              <a:rPr lang="en-US" dirty="0" smtClean="0"/>
              <a:t>Gout</a:t>
            </a:r>
            <a:endParaRPr lang="en-US" dirty="0"/>
          </a:p>
        </p:txBody>
      </p:sp>
    </p:spTree>
    <p:extLst>
      <p:ext uri="{BB962C8B-B14F-4D97-AF65-F5344CB8AC3E}">
        <p14:creationId xmlns:p14="http://schemas.microsoft.com/office/powerpoint/2010/main" val="2216771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lstStyle/>
          <a:p>
            <a:r>
              <a:rPr lang="en-US" b="1" dirty="0"/>
              <a:t>Diagnosis</a:t>
            </a:r>
          </a:p>
        </p:txBody>
      </p:sp>
      <p:sp>
        <p:nvSpPr>
          <p:cNvPr id="860163" name="Rectangle 3"/>
          <p:cNvSpPr>
            <a:spLocks noGrp="1" noChangeArrowheads="1"/>
          </p:cNvSpPr>
          <p:nvPr>
            <p:ph type="body" idx="1"/>
          </p:nvPr>
        </p:nvSpPr>
        <p:spPr/>
        <p:txBody>
          <a:bodyPr/>
          <a:lstStyle/>
          <a:p>
            <a:pPr>
              <a:lnSpc>
                <a:spcPct val="80000"/>
              </a:lnSpc>
            </a:pPr>
            <a:r>
              <a:rPr lang="en-US" sz="2700"/>
              <a:t>Diagnosis is challenging</a:t>
            </a:r>
          </a:p>
          <a:p>
            <a:pPr>
              <a:lnSpc>
                <a:spcPct val="80000"/>
              </a:lnSpc>
            </a:pPr>
            <a:endParaRPr lang="en-US" sz="2700"/>
          </a:p>
          <a:p>
            <a:pPr>
              <a:lnSpc>
                <a:spcPct val="80000"/>
              </a:lnSpc>
            </a:pPr>
            <a:r>
              <a:rPr lang="en-US" sz="2700"/>
              <a:t>Generally suspected when there is:</a:t>
            </a:r>
          </a:p>
          <a:p>
            <a:pPr lvl="1">
              <a:lnSpc>
                <a:spcPct val="80000"/>
              </a:lnSpc>
            </a:pPr>
            <a:r>
              <a:rPr lang="en-US" sz="2200"/>
              <a:t>New infiltrate on CXR plus </a:t>
            </a:r>
          </a:p>
          <a:p>
            <a:pPr lvl="1">
              <a:lnSpc>
                <a:spcPct val="80000"/>
              </a:lnSpc>
            </a:pPr>
            <a:r>
              <a:rPr lang="en-US" sz="2200"/>
              <a:t>Two or more symptoms or signs of respiratory infection</a:t>
            </a:r>
          </a:p>
          <a:p>
            <a:pPr lvl="1">
              <a:lnSpc>
                <a:spcPct val="80000"/>
              </a:lnSpc>
            </a:pPr>
            <a:r>
              <a:rPr lang="en-US" sz="2200"/>
              <a:t>No alternate explanation</a:t>
            </a:r>
          </a:p>
          <a:p>
            <a:pPr>
              <a:lnSpc>
                <a:spcPct val="80000"/>
              </a:lnSpc>
            </a:pPr>
            <a:endParaRPr lang="en-US" sz="2700"/>
          </a:p>
          <a:p>
            <a:pPr>
              <a:lnSpc>
                <a:spcPct val="80000"/>
              </a:lnSpc>
            </a:pPr>
            <a:r>
              <a:rPr lang="en-US" sz="2700"/>
              <a:t>Role of invasive vs non-invasive techniques</a:t>
            </a:r>
          </a:p>
          <a:p>
            <a:pPr lvl="1">
              <a:lnSpc>
                <a:spcPct val="80000"/>
              </a:lnSpc>
            </a:pPr>
            <a:r>
              <a:rPr lang="en-US" sz="2200"/>
              <a:t>If empiric therapy for VAP to be initiated, ETT specimen with non-quantitative culture acceptable as initial dx test</a:t>
            </a:r>
          </a:p>
        </p:txBody>
      </p:sp>
      <p:sp>
        <p:nvSpPr>
          <p:cNvPr id="860164" name="Text Box 4"/>
          <p:cNvSpPr txBox="1">
            <a:spLocks noChangeArrowheads="1"/>
          </p:cNvSpPr>
          <p:nvPr/>
        </p:nvSpPr>
        <p:spPr bwMode="auto">
          <a:xfrm>
            <a:off x="1752600" y="5774255"/>
            <a:ext cx="6324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800" dirty="0" err="1"/>
              <a:t>Muscedere</a:t>
            </a:r>
            <a:r>
              <a:rPr lang="en-US" sz="1800" dirty="0"/>
              <a:t> J Critical Care 2008; 23: 138-147</a:t>
            </a:r>
          </a:p>
          <a:p>
            <a:pPr algn="ctr">
              <a:spcBef>
                <a:spcPct val="50000"/>
              </a:spcBef>
            </a:pPr>
            <a:r>
              <a:rPr lang="en-US" sz="1800" dirty="0"/>
              <a:t>Comprehensive Evidence Based CPGs</a:t>
            </a:r>
          </a:p>
        </p:txBody>
      </p:sp>
    </p:spTree>
    <p:extLst>
      <p:ext uri="{BB962C8B-B14F-4D97-AF65-F5344CB8AC3E}">
        <p14:creationId xmlns:p14="http://schemas.microsoft.com/office/powerpoint/2010/main" val="194908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p:txBody>
          <a:bodyPr/>
          <a:lstStyle/>
          <a:p>
            <a:r>
              <a:rPr lang="en-US" b="1" dirty="0"/>
              <a:t>Potential Diagnostic Tests</a:t>
            </a:r>
          </a:p>
        </p:txBody>
      </p:sp>
      <p:sp>
        <p:nvSpPr>
          <p:cNvPr id="859139" name="Rectangle 3"/>
          <p:cNvSpPr>
            <a:spLocks noGrp="1" noChangeArrowheads="1"/>
          </p:cNvSpPr>
          <p:nvPr>
            <p:ph type="body" idx="1"/>
          </p:nvPr>
        </p:nvSpPr>
        <p:spPr/>
        <p:txBody>
          <a:bodyPr/>
          <a:lstStyle/>
          <a:p>
            <a:pPr>
              <a:lnSpc>
                <a:spcPct val="90000"/>
              </a:lnSpc>
            </a:pPr>
            <a:r>
              <a:rPr lang="en-US" sz="2700" dirty="0"/>
              <a:t>Imaging</a:t>
            </a:r>
          </a:p>
          <a:p>
            <a:pPr lvl="1">
              <a:lnSpc>
                <a:spcPct val="90000"/>
              </a:lnSpc>
            </a:pPr>
            <a:r>
              <a:rPr lang="en-US" sz="2200" dirty="0"/>
              <a:t>All patients with suspected VAP should have CXR</a:t>
            </a:r>
          </a:p>
          <a:p>
            <a:pPr lvl="1">
              <a:lnSpc>
                <a:spcPct val="90000"/>
              </a:lnSpc>
            </a:pPr>
            <a:endParaRPr lang="en-US" sz="2200" dirty="0"/>
          </a:p>
          <a:p>
            <a:pPr>
              <a:lnSpc>
                <a:spcPct val="90000"/>
              </a:lnSpc>
            </a:pPr>
            <a:r>
              <a:rPr lang="en-US" sz="2700" dirty="0"/>
              <a:t>Microbiology</a:t>
            </a:r>
          </a:p>
          <a:p>
            <a:pPr lvl="1">
              <a:lnSpc>
                <a:spcPct val="90000"/>
              </a:lnSpc>
            </a:pPr>
            <a:r>
              <a:rPr lang="en-US" sz="2200" dirty="0"/>
              <a:t>All patients suspected of VAP should have micro </a:t>
            </a:r>
            <a:r>
              <a:rPr lang="en-US" sz="2200" dirty="0" smtClean="0"/>
              <a:t>sent</a:t>
            </a:r>
            <a:endParaRPr lang="en-US" sz="2200" dirty="0"/>
          </a:p>
          <a:p>
            <a:pPr lvl="2">
              <a:lnSpc>
                <a:spcPct val="90000"/>
              </a:lnSpc>
            </a:pPr>
            <a:r>
              <a:rPr lang="en-US" sz="2000" dirty="0"/>
              <a:t>Varies from ETT to </a:t>
            </a:r>
            <a:r>
              <a:rPr lang="en-US" sz="2000" dirty="0" smtClean="0"/>
              <a:t>BAL</a:t>
            </a:r>
            <a:endParaRPr lang="en-US" sz="2000" dirty="0"/>
          </a:p>
          <a:p>
            <a:pPr lvl="2">
              <a:lnSpc>
                <a:spcPct val="90000"/>
              </a:lnSpc>
            </a:pPr>
            <a:endParaRPr lang="en-US" sz="2000" dirty="0"/>
          </a:p>
          <a:p>
            <a:pPr>
              <a:lnSpc>
                <a:spcPct val="90000"/>
              </a:lnSpc>
            </a:pPr>
            <a:r>
              <a:rPr lang="en-US" sz="2700" dirty="0" err="1"/>
              <a:t>Procalcitonin</a:t>
            </a:r>
            <a:endParaRPr lang="en-US" sz="2700" dirty="0"/>
          </a:p>
          <a:p>
            <a:pPr lvl="1">
              <a:lnSpc>
                <a:spcPct val="90000"/>
              </a:lnSpc>
            </a:pPr>
            <a:r>
              <a:rPr lang="en-US" sz="2200" dirty="0"/>
              <a:t>Promising biological marker, has been used in CAP</a:t>
            </a:r>
          </a:p>
          <a:p>
            <a:pPr lvl="1">
              <a:lnSpc>
                <a:spcPct val="90000"/>
              </a:lnSpc>
            </a:pPr>
            <a:r>
              <a:rPr lang="en-US" sz="2200" dirty="0"/>
              <a:t>May instead have a role in d/c </a:t>
            </a:r>
            <a:r>
              <a:rPr lang="en-US" sz="2200" dirty="0" err="1"/>
              <a:t>abx</a:t>
            </a:r>
            <a:r>
              <a:rPr lang="en-US" sz="2200" dirty="0"/>
              <a:t> or prognosis</a:t>
            </a:r>
          </a:p>
        </p:txBody>
      </p:sp>
    </p:spTree>
    <p:extLst>
      <p:ext uri="{BB962C8B-B14F-4D97-AF65-F5344CB8AC3E}">
        <p14:creationId xmlns:p14="http://schemas.microsoft.com/office/powerpoint/2010/main" val="1993900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p:txBody>
          <a:bodyPr/>
          <a:lstStyle/>
          <a:p>
            <a:r>
              <a:rPr lang="en-US" b="1" dirty="0"/>
              <a:t>Therapy</a:t>
            </a:r>
          </a:p>
        </p:txBody>
      </p:sp>
      <p:sp>
        <p:nvSpPr>
          <p:cNvPr id="871427" name="Rectangle 3"/>
          <p:cNvSpPr>
            <a:spLocks noGrp="1" noChangeArrowheads="1"/>
          </p:cNvSpPr>
          <p:nvPr>
            <p:ph type="body" idx="1"/>
          </p:nvPr>
        </p:nvSpPr>
        <p:spPr/>
        <p:txBody>
          <a:bodyPr/>
          <a:lstStyle/>
          <a:p>
            <a:pPr>
              <a:lnSpc>
                <a:spcPct val="90000"/>
              </a:lnSpc>
            </a:pPr>
            <a:r>
              <a:rPr lang="en-US" sz="2700"/>
              <a:t>Empiric therapy is recommended when there is a clinical suspicion of VAP</a:t>
            </a:r>
          </a:p>
          <a:p>
            <a:pPr>
              <a:lnSpc>
                <a:spcPct val="90000"/>
              </a:lnSpc>
            </a:pPr>
            <a:endParaRPr lang="en-US" sz="2700"/>
          </a:p>
          <a:p>
            <a:pPr>
              <a:lnSpc>
                <a:spcPct val="90000"/>
              </a:lnSpc>
            </a:pPr>
            <a:r>
              <a:rPr lang="en-US" sz="2700"/>
              <a:t>No role for combination therapy (for synergy purposes)</a:t>
            </a:r>
          </a:p>
          <a:p>
            <a:pPr lvl="1">
              <a:lnSpc>
                <a:spcPct val="90000"/>
              </a:lnSpc>
            </a:pPr>
            <a:r>
              <a:rPr lang="en-US" sz="2200"/>
              <a:t>Appropriate single agent therapy for each potential pathogen</a:t>
            </a:r>
          </a:p>
          <a:p>
            <a:pPr lvl="1">
              <a:lnSpc>
                <a:spcPct val="90000"/>
              </a:lnSpc>
              <a:buFont typeface="Wingdings" charset="0"/>
              <a:buNone/>
            </a:pPr>
            <a:endParaRPr lang="en-US" sz="2200"/>
          </a:p>
          <a:p>
            <a:pPr algn="ctr">
              <a:lnSpc>
                <a:spcPct val="90000"/>
              </a:lnSpc>
              <a:buFont typeface="Wingdings" charset="0"/>
              <a:buNone/>
            </a:pPr>
            <a:r>
              <a:rPr lang="en-US" sz="1800"/>
              <a:t>Muscedere J Critical Care 2008; 23: 138-147</a:t>
            </a:r>
          </a:p>
          <a:p>
            <a:pPr algn="ctr">
              <a:lnSpc>
                <a:spcPct val="90000"/>
              </a:lnSpc>
              <a:buFont typeface="Wingdings" charset="0"/>
              <a:buNone/>
            </a:pPr>
            <a:r>
              <a:rPr lang="en-US" sz="1800"/>
              <a:t>Comprehensive Evidence Based CPGs</a:t>
            </a:r>
          </a:p>
          <a:p>
            <a:pPr>
              <a:lnSpc>
                <a:spcPct val="90000"/>
              </a:lnSpc>
              <a:buFont typeface="Wingdings" charset="0"/>
              <a:buNone/>
            </a:pPr>
            <a:endParaRPr lang="en-US" sz="1800"/>
          </a:p>
        </p:txBody>
      </p:sp>
    </p:spTree>
    <p:extLst>
      <p:ext uri="{BB962C8B-B14F-4D97-AF65-F5344CB8AC3E}">
        <p14:creationId xmlns:p14="http://schemas.microsoft.com/office/powerpoint/2010/main" val="1181080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ChangeArrowheads="1"/>
          </p:cNvSpPr>
          <p:nvPr>
            <p:ph type="title"/>
          </p:nvPr>
        </p:nvSpPr>
        <p:spPr/>
        <p:txBody>
          <a:bodyPr/>
          <a:lstStyle/>
          <a:p>
            <a:r>
              <a:rPr lang="en-US" b="1" dirty="0"/>
              <a:t>The Pathogens</a:t>
            </a:r>
          </a:p>
        </p:txBody>
      </p:sp>
      <p:graphicFrame>
        <p:nvGraphicFramePr>
          <p:cNvPr id="866360" name="Group 56"/>
          <p:cNvGraphicFramePr>
            <a:graphicFrameLocks noGrp="1"/>
          </p:cNvGraphicFramePr>
          <p:nvPr>
            <p:ph idx="1"/>
            <p:extLst>
              <p:ext uri="{D42A27DB-BD31-4B8C-83A1-F6EECF244321}">
                <p14:modId xmlns:p14="http://schemas.microsoft.com/office/powerpoint/2010/main" val="478439288"/>
              </p:ext>
            </p:extLst>
          </p:nvPr>
        </p:nvGraphicFramePr>
        <p:xfrm>
          <a:off x="533400" y="1828800"/>
          <a:ext cx="8153400" cy="4038602"/>
        </p:xfrm>
        <a:graphic>
          <a:graphicData uri="http://schemas.openxmlformats.org/drawingml/2006/table">
            <a:tbl>
              <a:tblPr/>
              <a:tblGrid>
                <a:gridCol w="2717800"/>
                <a:gridCol w="2717800"/>
                <a:gridCol w="2717800"/>
              </a:tblGrid>
              <a:tr h="403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1" i="0" u="none" strike="noStrike" cap="none" normalizeH="0" baseline="0">
                          <a:ln>
                            <a:noFill/>
                          </a:ln>
                          <a:solidFill>
                            <a:srgbClr val="020202"/>
                          </a:solidFill>
                          <a:effectLst/>
                          <a:latin typeface="Arial" charset="0"/>
                          <a:ea typeface="ＭＳ Ｐゴシック" charset="0"/>
                        </a:rPr>
                        <a:t>Pathogen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1" i="0" u="none" strike="noStrike" cap="none" normalizeH="0" baseline="0">
                          <a:ln>
                            <a:noFill/>
                          </a:ln>
                          <a:solidFill>
                            <a:srgbClr val="020202"/>
                          </a:solidFill>
                          <a:effectLst/>
                          <a:latin typeface="Arial" charset="0"/>
                          <a:ea typeface="ＭＳ Ｐゴシック" charset="0"/>
                        </a:rPr>
                        <a:t>Prevalence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1" i="0" u="none" strike="noStrike" cap="none" normalizeH="0" baseline="0">
                          <a:ln>
                            <a:noFill/>
                          </a:ln>
                          <a:solidFill>
                            <a:srgbClr val="020202"/>
                          </a:solidFill>
                          <a:effectLst/>
                          <a:latin typeface="Arial" charset="0"/>
                          <a:ea typeface="ＭＳ Ｐゴシック" charset="0"/>
                        </a:rPr>
                        <a:t>Mortality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MRSA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dirty="0">
                          <a:ln>
                            <a:noFill/>
                          </a:ln>
                          <a:solidFill>
                            <a:srgbClr val="020202"/>
                          </a:solidFill>
                          <a:effectLst/>
                          <a:latin typeface="Arial" charset="0"/>
                          <a:ea typeface="ＭＳ Ｐゴシック"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Pseudomonas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Other Staph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Klebsiella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Enterobacter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E. coli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Acinetobacter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No sig org 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No investigations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a:ln>
                            <a:noFill/>
                          </a:ln>
                          <a:solidFill>
                            <a:srgbClr val="020202"/>
                          </a:solidFill>
                          <a:effectLst/>
                          <a:latin typeface="Arial" charset="0"/>
                          <a:ea typeface="ＭＳ Ｐゴシック"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2000" b="0" i="0" u="none" strike="noStrike" cap="none" normalizeH="0" baseline="0" dirty="0">
                          <a:ln>
                            <a:noFill/>
                          </a:ln>
                          <a:solidFill>
                            <a:srgbClr val="020202"/>
                          </a:solidFill>
                          <a:effectLst/>
                          <a:latin typeface="Arial" charset="0"/>
                          <a:ea typeface="ＭＳ Ｐゴシック" charset="0"/>
                        </a:rPr>
                        <a:t>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6359" name="Text Box 55"/>
          <p:cNvSpPr txBox="1">
            <a:spLocks noChangeArrowheads="1"/>
          </p:cNvSpPr>
          <p:nvPr/>
        </p:nvSpPr>
        <p:spPr bwMode="auto">
          <a:xfrm>
            <a:off x="3352800" y="61722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Kollef Chest 2006</a:t>
            </a:r>
          </a:p>
        </p:txBody>
      </p:sp>
    </p:spTree>
    <p:extLst>
      <p:ext uri="{BB962C8B-B14F-4D97-AF65-F5344CB8AC3E}">
        <p14:creationId xmlns:p14="http://schemas.microsoft.com/office/powerpoint/2010/main" val="7848613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p:txBody>
          <a:bodyPr/>
          <a:lstStyle/>
          <a:p>
            <a:r>
              <a:rPr lang="en-US" b="1" dirty="0"/>
              <a:t>Antibiotic Selection</a:t>
            </a:r>
          </a:p>
        </p:txBody>
      </p:sp>
      <p:sp>
        <p:nvSpPr>
          <p:cNvPr id="873475" name="Rectangle 3"/>
          <p:cNvSpPr>
            <a:spLocks noGrp="1" noChangeArrowheads="1"/>
          </p:cNvSpPr>
          <p:nvPr>
            <p:ph type="body" idx="1"/>
          </p:nvPr>
        </p:nvSpPr>
        <p:spPr/>
        <p:txBody>
          <a:bodyPr/>
          <a:lstStyle/>
          <a:p>
            <a:pPr>
              <a:lnSpc>
                <a:spcPct val="80000"/>
              </a:lnSpc>
            </a:pPr>
            <a:r>
              <a:rPr lang="en-US" sz="2000"/>
              <a:t>There have been at least 11 antibiotic regimens for treatment of VAP</a:t>
            </a:r>
          </a:p>
          <a:p>
            <a:pPr>
              <a:lnSpc>
                <a:spcPct val="80000"/>
              </a:lnSpc>
            </a:pPr>
            <a:endParaRPr lang="en-US" sz="2000"/>
          </a:p>
          <a:p>
            <a:pPr>
              <a:lnSpc>
                <a:spcPct val="80000"/>
              </a:lnSpc>
            </a:pPr>
            <a:r>
              <a:rPr lang="en-US" sz="2000"/>
              <a:t>No regimen is superior</a:t>
            </a:r>
          </a:p>
          <a:p>
            <a:pPr>
              <a:lnSpc>
                <a:spcPct val="80000"/>
              </a:lnSpc>
            </a:pPr>
            <a:endParaRPr lang="en-US" sz="2000"/>
          </a:p>
          <a:p>
            <a:pPr>
              <a:lnSpc>
                <a:spcPct val="80000"/>
              </a:lnSpc>
            </a:pPr>
            <a:r>
              <a:rPr lang="en-US" sz="2000"/>
              <a:t>Further study is needed before linezolid can be considered superior to vancomycin</a:t>
            </a:r>
          </a:p>
          <a:p>
            <a:pPr>
              <a:lnSpc>
                <a:spcPct val="80000"/>
              </a:lnSpc>
            </a:pPr>
            <a:endParaRPr lang="en-US" sz="2000"/>
          </a:p>
          <a:p>
            <a:pPr>
              <a:lnSpc>
                <a:spcPct val="80000"/>
              </a:lnSpc>
            </a:pPr>
            <a:r>
              <a:rPr lang="en-US" sz="2000"/>
              <a:t>Antibiotic treatment of VAP should be based on the local resistance patters and patient factors</a:t>
            </a:r>
          </a:p>
          <a:p>
            <a:pPr algn="ctr">
              <a:lnSpc>
                <a:spcPct val="80000"/>
              </a:lnSpc>
              <a:buFont typeface="Wingdings" charset="0"/>
              <a:buNone/>
            </a:pPr>
            <a:endParaRPr lang="en-US" sz="1500"/>
          </a:p>
          <a:p>
            <a:pPr algn="ctr">
              <a:lnSpc>
                <a:spcPct val="80000"/>
              </a:lnSpc>
              <a:buFont typeface="Wingdings" charset="0"/>
              <a:buNone/>
            </a:pPr>
            <a:r>
              <a:rPr lang="en-US" sz="1500"/>
              <a:t>Wunderlink Chest 2003; 124: 1789</a:t>
            </a:r>
          </a:p>
          <a:p>
            <a:pPr algn="ctr">
              <a:lnSpc>
                <a:spcPct val="80000"/>
              </a:lnSpc>
              <a:buFont typeface="Wingdings" charset="0"/>
              <a:buNone/>
            </a:pPr>
            <a:r>
              <a:rPr lang="en-US" sz="1500"/>
              <a:t>Muscedere J Critical Care 2008; 23: 138-147</a:t>
            </a:r>
          </a:p>
          <a:p>
            <a:pPr algn="ctr">
              <a:lnSpc>
                <a:spcPct val="80000"/>
              </a:lnSpc>
              <a:buFont typeface="Wingdings" charset="0"/>
              <a:buNone/>
            </a:pPr>
            <a:r>
              <a:rPr lang="en-US" sz="1500"/>
              <a:t>Comprehensive Evidence Based CPGs</a:t>
            </a:r>
          </a:p>
        </p:txBody>
      </p:sp>
    </p:spTree>
    <p:extLst>
      <p:ext uri="{BB962C8B-B14F-4D97-AF65-F5344CB8AC3E}">
        <p14:creationId xmlns:p14="http://schemas.microsoft.com/office/powerpoint/2010/main" val="375753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ChangeArrowheads="1"/>
          </p:cNvSpPr>
          <p:nvPr>
            <p:ph type="title"/>
          </p:nvPr>
        </p:nvSpPr>
        <p:spPr/>
        <p:txBody>
          <a:bodyPr/>
          <a:lstStyle/>
          <a:p>
            <a:r>
              <a:rPr lang="en-US" b="1" dirty="0"/>
              <a:t>Potential Options</a:t>
            </a:r>
          </a:p>
        </p:txBody>
      </p:sp>
      <p:graphicFrame>
        <p:nvGraphicFramePr>
          <p:cNvPr id="874723" name="Group 227"/>
          <p:cNvGraphicFramePr>
            <a:graphicFrameLocks noGrp="1"/>
          </p:cNvGraphicFramePr>
          <p:nvPr>
            <p:ph idx="1"/>
            <p:extLst>
              <p:ext uri="{D42A27DB-BD31-4B8C-83A1-F6EECF244321}">
                <p14:modId xmlns:p14="http://schemas.microsoft.com/office/powerpoint/2010/main" val="370936354"/>
              </p:ext>
            </p:extLst>
          </p:nvPr>
        </p:nvGraphicFramePr>
        <p:xfrm>
          <a:off x="533400" y="1828800"/>
          <a:ext cx="8153400" cy="3348040"/>
        </p:xfrm>
        <a:graphic>
          <a:graphicData uri="http://schemas.openxmlformats.org/drawingml/2006/table">
            <a:tbl>
              <a:tblPr/>
              <a:tblGrid>
                <a:gridCol w="3886200"/>
                <a:gridCol w="4267200"/>
              </a:tblGrid>
              <a:tr h="3048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rgbClr val="020202"/>
                          </a:solidFill>
                          <a:effectLst/>
                          <a:latin typeface="Times New Roman" charset="0"/>
                          <a:ea typeface="ＭＳ Ｐゴシック" charset="0"/>
                          <a:cs typeface="Times New Roman" charset="0"/>
                        </a:rPr>
                        <a:t>Potential Pathogens</a:t>
                      </a:r>
                      <a:endParaRPr kumimoji="0" lang="en-US" sz="2400" b="0" i="0" u="none" strike="noStrike" cap="none" normalizeH="0" baseline="0">
                        <a:ln>
                          <a:noFill/>
                        </a:ln>
                        <a:solidFill>
                          <a:srgbClr val="020202"/>
                        </a:solidFill>
                        <a:effectLst/>
                        <a:latin typeface="Arial" charset="0"/>
                        <a:ea typeface="ＭＳ Ｐゴシック" charset="0"/>
                        <a:cs typeface="ＭＳ Ｐゴシック"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20202"/>
                          </a:solidFill>
                          <a:effectLst/>
                          <a:latin typeface="Times New Roman" charset="0"/>
                          <a:ea typeface="ＭＳ Ｐゴシック" charset="0"/>
                          <a:cs typeface="Times New Roman" charset="0"/>
                        </a:rPr>
                        <a:t>Antibiotic Therapy</a:t>
                      </a:r>
                      <a:endParaRPr kumimoji="0" lang="en-US" sz="2400" b="0" i="0" u="none" strike="noStrike" cap="none" normalizeH="0" baseline="0" dirty="0">
                        <a:ln>
                          <a:noFill/>
                        </a:ln>
                        <a:solidFill>
                          <a:srgbClr val="020202"/>
                        </a:solidFill>
                        <a:effectLst/>
                        <a:latin typeface="Arial" charset="0"/>
                        <a:ea typeface="ＭＳ Ｐゴシック" charset="0"/>
                        <a:cs typeface="ＭＳ Ｐゴシック"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857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020202"/>
                        </a:solidFill>
                        <a:effectLst/>
                        <a:latin typeface="Arial" charset="0"/>
                        <a:ea typeface="ＭＳ Ｐゴシック" charset="0"/>
                        <a:cs typeface="ＭＳ Ｐゴシック"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20202"/>
                          </a:solidFill>
                          <a:effectLst/>
                          <a:latin typeface="Times New Roman" charset="0"/>
                          <a:ea typeface="ＭＳ Ｐゴシック" charset="0"/>
                          <a:cs typeface="Times New Roman" charset="0"/>
                        </a:rPr>
                        <a:t>Antipseudomonal cephalosporin</a:t>
                      </a:r>
                      <a:r>
                        <a:rPr kumimoji="0" lang="en-US" sz="1200" b="0" i="0" u="none" strike="noStrike" cap="none" normalizeH="0" baseline="30000">
                          <a:ln>
                            <a:noFill/>
                          </a:ln>
                          <a:solidFill>
                            <a:srgbClr val="020202"/>
                          </a:solidFill>
                          <a:effectLst/>
                          <a:latin typeface="Times New Roman" charset="0"/>
                          <a:ea typeface="ＭＳ Ｐゴシック" charset="0"/>
                          <a:cs typeface="Times New Roman" charset="0"/>
                        </a:rPr>
                        <a:t> </a:t>
                      </a:r>
                      <a:endParaRPr kumimoji="0" lang="en-US" sz="1000" b="0" i="0" u="none" strike="noStrike" cap="none" normalizeH="0" baseline="0">
                        <a:ln>
                          <a:noFill/>
                        </a:ln>
                        <a:solidFill>
                          <a:srgbClr val="020202"/>
                        </a:solidFill>
                        <a:effectLst/>
                        <a:latin typeface="Times New Roman" charset="0"/>
                        <a:ea typeface="ＭＳ Ｐゴシック" charset="0"/>
                        <a:cs typeface="Times New Roman"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1730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a:ln>
                            <a:noFill/>
                          </a:ln>
                          <a:solidFill>
                            <a:srgbClr val="020202"/>
                          </a:solidFill>
                          <a:effectLst/>
                          <a:latin typeface="Times New Roman" charset="0"/>
                          <a:ea typeface="ＭＳ Ｐゴシック" charset="0"/>
                          <a:cs typeface="Times New Roman" charset="0"/>
                        </a:rPr>
                        <a:t>Pseudomonas aeruginosa</a:t>
                      </a:r>
                      <a:endParaRPr kumimoji="0" lang="en-US" sz="2400" b="0" i="0" u="none" strike="noStrike" cap="none" normalizeH="0" baseline="0">
                        <a:ln>
                          <a:noFill/>
                        </a:ln>
                        <a:solidFill>
                          <a:srgbClr val="020202"/>
                        </a:solidFill>
                        <a:effectLst/>
                        <a:latin typeface="Arial" charset="0"/>
                        <a:ea typeface="ＭＳ Ｐゴシック" charset="0"/>
                        <a:cs typeface="ＭＳ Ｐゴシック"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a:ln>
                            <a:noFill/>
                          </a:ln>
                          <a:solidFill>
                            <a:srgbClr val="020202"/>
                          </a:solidFill>
                          <a:effectLst/>
                          <a:latin typeface="Times New Roman" charset="0"/>
                          <a:ea typeface="ＭＳ Ｐゴシック" charset="0"/>
                          <a:cs typeface="Times New Roman" charset="0"/>
                        </a:rPr>
                        <a:t>or</a:t>
                      </a:r>
                      <a:r>
                        <a:rPr kumimoji="0" lang="en-US" sz="1200" b="0" i="0" u="none" strike="noStrike" cap="none" normalizeH="0" baseline="0">
                          <a:ln>
                            <a:noFill/>
                          </a:ln>
                          <a:solidFill>
                            <a:srgbClr val="020202"/>
                          </a:solidFill>
                          <a:effectLst/>
                          <a:latin typeface="Times-Roman"/>
                          <a:ea typeface="ＭＳ Ｐゴシック" charset="0"/>
                          <a:cs typeface="Times New Roman" charset="0"/>
                        </a:rPr>
                        <a:t>    </a:t>
                      </a:r>
                      <a:endParaRPr kumimoji="0" lang="en-US" sz="2400" b="0" i="0" u="none" strike="noStrike" cap="none" normalizeH="0" baseline="0">
                        <a:ln>
                          <a:noFill/>
                        </a:ln>
                        <a:solidFill>
                          <a:srgbClr val="020202"/>
                        </a:solidFill>
                        <a:effectLst/>
                        <a:latin typeface="Arial" charset="0"/>
                        <a:ea typeface="ＭＳ Ｐゴシック" charset="0"/>
                        <a:cs typeface="ＭＳ Ｐゴシック"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a:ln>
                            <a:noFill/>
                          </a:ln>
                          <a:solidFill>
                            <a:srgbClr val="020202"/>
                          </a:solidFill>
                          <a:effectLst/>
                          <a:latin typeface="Times New Roman" charset="0"/>
                          <a:ea typeface="ＭＳ Ｐゴシック" charset="0"/>
                          <a:cs typeface="Times New Roman" charset="0"/>
                        </a:rPr>
                        <a:t>Klebsiella pneumoniae</a:t>
                      </a:r>
                      <a:r>
                        <a:rPr kumimoji="0" lang="en-US" sz="1200" b="0" i="0" u="none" strike="noStrike" cap="none" normalizeH="0" baseline="0">
                          <a:ln>
                            <a:noFill/>
                          </a:ln>
                          <a:solidFill>
                            <a:srgbClr val="020202"/>
                          </a:solidFill>
                          <a:effectLst/>
                          <a:latin typeface="Times New Roman" charset="0"/>
                          <a:ea typeface="ＭＳ Ｐゴシック" charset="0"/>
                          <a:cs typeface="Times New Roman" charset="0"/>
                        </a:rPr>
                        <a:t> (ESBL)</a:t>
                      </a:r>
                      <a:endParaRPr kumimoji="0" lang="en-US" sz="2400" b="0" i="0" u="none" strike="noStrike" cap="none" normalizeH="0" baseline="0">
                        <a:ln>
                          <a:noFill/>
                        </a:ln>
                        <a:solidFill>
                          <a:srgbClr val="020202"/>
                        </a:solidFill>
                        <a:effectLst/>
                        <a:latin typeface="Arial" charset="0"/>
                        <a:ea typeface="ＭＳ Ｐゴシック" charset="0"/>
                        <a:cs typeface="ＭＳ Ｐゴシック"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20202"/>
                          </a:solidFill>
                          <a:effectLst/>
                          <a:latin typeface="Times New Roman" charset="0"/>
                          <a:ea typeface="ＭＳ Ｐゴシック" charset="0"/>
                          <a:cs typeface="Times New Roman" charset="0"/>
                        </a:rPr>
                        <a:t>Antipseudomonal carbepenem</a:t>
                      </a:r>
                      <a:endParaRPr kumimoji="0" lang="en-US" sz="2400" b="0" i="0" u="none" strike="noStrike" cap="none" normalizeH="0" baseline="0">
                        <a:ln>
                          <a:noFill/>
                        </a:ln>
                        <a:solidFill>
                          <a:srgbClr val="020202"/>
                        </a:solidFill>
                        <a:effectLst/>
                        <a:latin typeface="Arial" charset="0"/>
                        <a:ea typeface="ＭＳ Ｐゴシック" charset="0"/>
                        <a:cs typeface="ＭＳ Ｐゴシック"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a:ln>
                            <a:noFill/>
                          </a:ln>
                          <a:solidFill>
                            <a:srgbClr val="020202"/>
                          </a:solidFill>
                          <a:effectLst/>
                          <a:latin typeface="Times New Roman" charset="0"/>
                          <a:ea typeface="ＭＳ Ｐゴシック" charset="0"/>
                          <a:cs typeface="Times New Roman" charset="0"/>
                        </a:rPr>
                        <a:t>Acinetobacter</a:t>
                      </a:r>
                      <a:r>
                        <a:rPr kumimoji="0" lang="en-US" sz="1200" b="0" i="0" u="none" strike="noStrike" cap="none" normalizeH="0" baseline="0">
                          <a:ln>
                            <a:noFill/>
                          </a:ln>
                          <a:solidFill>
                            <a:srgbClr val="020202"/>
                          </a:solidFill>
                          <a:effectLst/>
                          <a:latin typeface="Times New Roman" charset="0"/>
                          <a:ea typeface="ＭＳ Ｐゴシック" charset="0"/>
                          <a:cs typeface="Times New Roman" charset="0"/>
                        </a:rPr>
                        <a:t> species*</a:t>
                      </a:r>
                      <a:endParaRPr kumimoji="0" lang="en-US" sz="1000" b="0" i="0" u="none" strike="noStrike" cap="none" normalizeH="0" baseline="0">
                        <a:ln>
                          <a:noFill/>
                        </a:ln>
                        <a:solidFill>
                          <a:srgbClr val="020202"/>
                        </a:solidFill>
                        <a:effectLst/>
                        <a:latin typeface="Arial" charset="0"/>
                        <a:ea typeface="ＭＳ Ｐゴシック"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a:ln>
                            <a:noFill/>
                          </a:ln>
                          <a:solidFill>
                            <a:srgbClr val="020202"/>
                          </a:solidFill>
                          <a:effectLst/>
                          <a:latin typeface="Times New Roman" charset="0"/>
                          <a:ea typeface="ＭＳ Ｐゴシック" charset="0"/>
                          <a:cs typeface="Times New Roman" charset="0"/>
                        </a:rPr>
                        <a:t>or</a:t>
                      </a:r>
                      <a:r>
                        <a:rPr kumimoji="0" lang="en-US" sz="1200" b="0" i="0" u="none" strike="noStrike" cap="none" normalizeH="0" baseline="0">
                          <a:ln>
                            <a:noFill/>
                          </a:ln>
                          <a:solidFill>
                            <a:srgbClr val="020202"/>
                          </a:solidFill>
                          <a:effectLst/>
                          <a:latin typeface="Times-Roman"/>
                          <a:ea typeface="ＭＳ Ｐゴシック" charset="0"/>
                          <a:cs typeface="Times New Roman" charset="0"/>
                        </a:rPr>
                        <a:t>    </a:t>
                      </a:r>
                      <a:endParaRPr kumimoji="0" lang="en-US" sz="2400" b="0" i="0" u="none" strike="noStrike" cap="none" normalizeH="0" baseline="0">
                        <a:ln>
                          <a:noFill/>
                        </a:ln>
                        <a:solidFill>
                          <a:srgbClr val="020202"/>
                        </a:solidFill>
                        <a:effectLst/>
                        <a:latin typeface="Arial" charset="0"/>
                        <a:ea typeface="ＭＳ Ｐゴシック" charset="0"/>
                        <a:cs typeface="ＭＳ Ｐゴシック"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r>
                        <a:rPr kumimoji="0" lang="en-US" sz="1200" b="0" i="1" u="none" strike="noStrike" cap="none" normalizeH="0" baseline="0">
                          <a:ln>
                            <a:noFill/>
                          </a:ln>
                          <a:solidFill>
                            <a:srgbClr val="020202"/>
                          </a:solidFill>
                          <a:effectLst/>
                          <a:latin typeface="Times New Roman" charset="0"/>
                          <a:ea typeface="ＭＳ Ｐゴシック" charset="0"/>
                        </a:rPr>
                        <a:t>MSSA</a:t>
                      </a: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20202"/>
                          </a:solidFill>
                          <a:effectLst/>
                          <a:latin typeface="Times-Roman"/>
                          <a:ea typeface="ＭＳ Ｐゴシック" charset="0"/>
                          <a:cs typeface="Times New Roman" charset="0"/>
                        </a:rPr>
                        <a:t>ß-Lactam/ß-lactamase</a:t>
                      </a:r>
                      <a:r>
                        <a:rPr kumimoji="0" lang="en-US" sz="1200" b="0" i="0" u="none" strike="noStrike" cap="none" normalizeH="0" baseline="0">
                          <a:ln>
                            <a:noFill/>
                          </a:ln>
                          <a:solidFill>
                            <a:srgbClr val="020202"/>
                          </a:solidFill>
                          <a:effectLst/>
                          <a:latin typeface="Times New Roman" charset="0"/>
                          <a:ea typeface="ＭＳ Ｐゴシック" charset="0"/>
                          <a:cs typeface="Times New Roman" charset="0"/>
                        </a:rPr>
                        <a:t> inhibitor</a:t>
                      </a:r>
                      <a:endParaRPr kumimoji="0" lang="en-US" sz="2400" b="0" i="0" u="none" strike="noStrike" cap="none" normalizeH="0" baseline="0">
                        <a:ln>
                          <a:noFill/>
                        </a:ln>
                        <a:solidFill>
                          <a:srgbClr val="020202"/>
                        </a:solidFill>
                        <a:effectLst/>
                        <a:latin typeface="Arial" charset="0"/>
                        <a:ea typeface="ＭＳ Ｐゴシック" charset="0"/>
                        <a:cs typeface="ＭＳ Ｐゴシック"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endParaRPr kumimoji="0" lang="en-US" sz="1000" b="0" i="0" u="none" strike="noStrike" cap="none" normalizeH="0" baseline="0">
                        <a:ln>
                          <a:noFill/>
                        </a:ln>
                        <a:solidFill>
                          <a:srgbClr val="020202"/>
                        </a:solidFill>
                        <a:effectLst/>
                        <a:latin typeface="Arial" charset="0"/>
                        <a:ea typeface="ＭＳ Ｐゴシック"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a:ln>
                            <a:noFill/>
                          </a:ln>
                          <a:solidFill>
                            <a:srgbClr val="020202"/>
                          </a:solidFill>
                          <a:effectLst/>
                          <a:latin typeface="Times New Roman" charset="0"/>
                          <a:ea typeface="ＭＳ Ｐゴシック" charset="0"/>
                          <a:cs typeface="Times New Roman" charset="0"/>
                        </a:rPr>
                        <a:t>plus</a:t>
                      </a:r>
                      <a:r>
                        <a:rPr kumimoji="0" lang="en-US" sz="1200" b="0" i="0" u="none" strike="noStrike" cap="none" normalizeH="0" baseline="0">
                          <a:ln>
                            <a:noFill/>
                          </a:ln>
                          <a:solidFill>
                            <a:srgbClr val="020202"/>
                          </a:solidFill>
                          <a:effectLst/>
                          <a:latin typeface="Times-Roman"/>
                          <a:ea typeface="ＭＳ Ｐゴシック" charset="0"/>
                          <a:cs typeface="Times New Roman" charset="0"/>
                        </a:rPr>
                        <a:t> </a:t>
                      </a:r>
                      <a:endParaRPr kumimoji="0" lang="en-US" sz="2400" b="0" i="0" u="none" strike="noStrike" cap="none" normalizeH="0" baseline="0">
                        <a:ln>
                          <a:noFill/>
                        </a:ln>
                        <a:solidFill>
                          <a:srgbClr val="020202"/>
                        </a:solidFill>
                        <a:effectLst/>
                        <a:latin typeface="Arial" charset="0"/>
                        <a:ea typeface="ＭＳ Ｐゴシック" charset="0"/>
                        <a:cs typeface="ＭＳ Ｐゴシック"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a:ln>
                            <a:noFill/>
                          </a:ln>
                          <a:solidFill>
                            <a:srgbClr val="020202"/>
                          </a:solidFill>
                          <a:effectLst/>
                          <a:latin typeface="Times New Roman" charset="0"/>
                          <a:ea typeface="ＭＳ Ｐゴシック" charset="0"/>
                          <a:cs typeface="Times New Roman" charset="0"/>
                        </a:rPr>
                        <a:t>Legionella pneumophila</a:t>
                      </a:r>
                      <a:endParaRPr kumimoji="0" lang="en-US" sz="2400" b="0" i="0" u="none" strike="noStrike" cap="none" normalizeH="0" baseline="0">
                        <a:ln>
                          <a:noFill/>
                        </a:ln>
                        <a:solidFill>
                          <a:srgbClr val="020202"/>
                        </a:solidFill>
                        <a:effectLst/>
                        <a:latin typeface="Arial" charset="0"/>
                        <a:ea typeface="ＭＳ Ｐゴシック" charset="0"/>
                        <a:cs typeface="ＭＳ Ｐゴシック"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20202"/>
                          </a:solidFill>
                          <a:effectLst/>
                          <a:latin typeface="Times New Roman" charset="0"/>
                          <a:ea typeface="ＭＳ Ｐゴシック" charset="0"/>
                          <a:cs typeface="Times New Roman" charset="0"/>
                        </a:rPr>
                        <a:t>Antipseudomonal fluoroquinolone</a:t>
                      </a:r>
                      <a:endParaRPr kumimoji="0" lang="en-US" sz="2400" b="0" i="0" u="none" strike="noStrike" cap="none" normalizeH="0" baseline="0">
                        <a:ln>
                          <a:noFill/>
                        </a:ln>
                        <a:solidFill>
                          <a:srgbClr val="020202"/>
                        </a:solidFill>
                        <a:effectLst/>
                        <a:latin typeface="Arial" charset="0"/>
                        <a:ea typeface="ＭＳ Ｐゴシック" charset="0"/>
                        <a:cs typeface="ＭＳ Ｐゴシック"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endParaRPr kumimoji="0" lang="en-US" sz="1000" b="0" i="0" u="none" strike="noStrike" cap="none" normalizeH="0" baseline="0">
                        <a:ln>
                          <a:noFill/>
                        </a:ln>
                        <a:solidFill>
                          <a:srgbClr val="020202"/>
                        </a:solidFill>
                        <a:effectLst/>
                        <a:latin typeface="Arial" charset="0"/>
                        <a:ea typeface="ＭＳ Ｐゴシック"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a:ln>
                            <a:noFill/>
                          </a:ln>
                          <a:solidFill>
                            <a:srgbClr val="020202"/>
                          </a:solidFill>
                          <a:effectLst/>
                          <a:latin typeface="Times New Roman" charset="0"/>
                          <a:ea typeface="ＭＳ Ｐゴシック" charset="0"/>
                          <a:cs typeface="Times New Roman" charset="0"/>
                        </a:rPr>
                        <a:t>or</a:t>
                      </a:r>
                      <a:r>
                        <a:rPr kumimoji="0" lang="en-US" sz="1200" b="0" i="0" u="none" strike="noStrike" cap="none" normalizeH="0" baseline="0">
                          <a:ln>
                            <a:noFill/>
                          </a:ln>
                          <a:solidFill>
                            <a:srgbClr val="020202"/>
                          </a:solidFill>
                          <a:effectLst/>
                          <a:latin typeface="Times-Roman"/>
                          <a:ea typeface="ＭＳ Ｐゴシック" charset="0"/>
                          <a:cs typeface="Times New Roman" charset="0"/>
                        </a:rPr>
                        <a:t>    </a:t>
                      </a:r>
                      <a:endParaRPr kumimoji="0" lang="en-US" sz="2400" b="0" i="0" u="none" strike="noStrike" cap="none" normalizeH="0" baseline="0">
                        <a:ln>
                          <a:noFill/>
                        </a:ln>
                        <a:solidFill>
                          <a:srgbClr val="020202"/>
                        </a:solidFill>
                        <a:effectLst/>
                        <a:latin typeface="Arial" charset="0"/>
                        <a:ea typeface="ＭＳ Ｐゴシック" charset="0"/>
                        <a:cs typeface="ＭＳ Ｐゴシック"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endParaRPr kumimoji="0" lang="en-US" sz="1000" b="0" i="0" u="none" strike="noStrike" cap="none" normalizeH="0" baseline="0">
                        <a:ln>
                          <a:noFill/>
                        </a:ln>
                        <a:solidFill>
                          <a:srgbClr val="020202"/>
                        </a:solidFill>
                        <a:effectLst/>
                        <a:latin typeface="Arial" charset="0"/>
                        <a:ea typeface="ＭＳ Ｐゴシック"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a:ln>
                            <a:noFill/>
                          </a:ln>
                          <a:solidFill>
                            <a:srgbClr val="020202"/>
                          </a:solidFill>
                          <a:effectLst/>
                          <a:latin typeface="Times New Roman" charset="0"/>
                          <a:ea typeface="ＭＳ Ｐゴシック" charset="0"/>
                          <a:cs typeface="ＭＳ Ｐゴシック" charset="0"/>
                        </a:rPr>
                        <a:t>Macrolide</a:t>
                      </a: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0"/>
                        <a:buNone/>
                        <a:tabLst/>
                      </a:pPr>
                      <a:endParaRPr kumimoji="0" lang="en-US" sz="1000" b="0" i="0" u="none" strike="noStrike" cap="none" normalizeH="0" baseline="0">
                        <a:ln>
                          <a:noFill/>
                        </a:ln>
                        <a:solidFill>
                          <a:srgbClr val="020202"/>
                        </a:solidFill>
                        <a:effectLst/>
                        <a:latin typeface="Arial" charset="0"/>
                        <a:ea typeface="ＭＳ Ｐゴシック"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a:ln>
                            <a:noFill/>
                          </a:ln>
                          <a:solidFill>
                            <a:srgbClr val="020202"/>
                          </a:solidFill>
                          <a:effectLst/>
                          <a:latin typeface="Times New Roman" charset="0"/>
                          <a:ea typeface="ＭＳ Ｐゴシック" charset="0"/>
                          <a:cs typeface="Times New Roman" charset="0"/>
                        </a:rPr>
                        <a:t>plus</a:t>
                      </a:r>
                      <a:r>
                        <a:rPr kumimoji="0" lang="en-US" sz="1200" b="0" i="0" u="none" strike="noStrike" cap="none" normalizeH="0" baseline="0">
                          <a:ln>
                            <a:noFill/>
                          </a:ln>
                          <a:solidFill>
                            <a:srgbClr val="020202"/>
                          </a:solidFill>
                          <a:effectLst/>
                          <a:latin typeface="Times-Roman"/>
                          <a:ea typeface="ＭＳ Ｐゴシック" charset="0"/>
                          <a:cs typeface="Times New Roman" charset="0"/>
                        </a:rPr>
                        <a:t>    </a:t>
                      </a:r>
                      <a:endParaRPr kumimoji="0" lang="en-US" sz="2400" b="0" i="0" u="none" strike="noStrike" cap="none" normalizeH="0" baseline="0">
                        <a:ln>
                          <a:noFill/>
                        </a:ln>
                        <a:solidFill>
                          <a:srgbClr val="020202"/>
                        </a:solidFill>
                        <a:effectLst/>
                        <a:latin typeface="Arial" charset="0"/>
                        <a:ea typeface="ＭＳ Ｐゴシック" charset="0"/>
                        <a:cs typeface="ＭＳ Ｐゴシック"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873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20202"/>
                          </a:solidFill>
                          <a:effectLst/>
                          <a:latin typeface="Times New Roman" charset="0"/>
                          <a:ea typeface="ＭＳ Ｐゴシック" charset="0"/>
                          <a:cs typeface="Times New Roman" charset="0"/>
                        </a:rPr>
                        <a:t>Methicillin-resistant </a:t>
                      </a:r>
                      <a:r>
                        <a:rPr kumimoji="0" lang="en-US" sz="1200" b="0" i="1" u="none" strike="noStrike" cap="none" normalizeH="0" baseline="0">
                          <a:ln>
                            <a:noFill/>
                          </a:ln>
                          <a:solidFill>
                            <a:srgbClr val="020202"/>
                          </a:solidFill>
                          <a:effectLst/>
                          <a:latin typeface="Times New Roman" charset="0"/>
                          <a:ea typeface="ＭＳ Ｐゴシック" charset="0"/>
                          <a:cs typeface="Times New Roman" charset="0"/>
                        </a:rPr>
                        <a:t>Staphylococcus</a:t>
                      </a:r>
                      <a:r>
                        <a:rPr kumimoji="0" lang="en-US" sz="1200" b="0" i="1" u="none" strike="noStrike" cap="none" normalizeH="0" baseline="0">
                          <a:ln>
                            <a:noFill/>
                          </a:ln>
                          <a:solidFill>
                            <a:srgbClr val="020202"/>
                          </a:solidFill>
                          <a:effectLst/>
                          <a:latin typeface="Times-Italic"/>
                          <a:ea typeface="ＭＳ Ｐゴシック" charset="0"/>
                          <a:cs typeface="Times New Roman" charset="0"/>
                        </a:rPr>
                        <a:t> </a:t>
                      </a:r>
                      <a:r>
                        <a:rPr kumimoji="0" lang="en-US" sz="1200" b="0" i="1" u="none" strike="noStrike" cap="none" normalizeH="0" baseline="0">
                          <a:ln>
                            <a:noFill/>
                          </a:ln>
                          <a:solidFill>
                            <a:srgbClr val="020202"/>
                          </a:solidFill>
                          <a:effectLst/>
                          <a:latin typeface="Times New Roman" charset="0"/>
                          <a:ea typeface="ＭＳ Ｐゴシック" charset="0"/>
                          <a:cs typeface="Times New Roman" charset="0"/>
                        </a:rPr>
                        <a:t>aureus</a:t>
                      </a:r>
                      <a:r>
                        <a:rPr kumimoji="0" lang="en-US" sz="1200" b="0" i="0" u="none" strike="noStrike" cap="none" normalizeH="0" baseline="0">
                          <a:ln>
                            <a:noFill/>
                          </a:ln>
                          <a:solidFill>
                            <a:srgbClr val="020202"/>
                          </a:solidFill>
                          <a:effectLst/>
                          <a:latin typeface="Times New Roman" charset="0"/>
                          <a:ea typeface="ＭＳ Ｐゴシック" charset="0"/>
                          <a:cs typeface="Times New Roman" charset="0"/>
                        </a:rPr>
                        <a:t> (MRSA)</a:t>
                      </a:r>
                      <a:endParaRPr kumimoji="0" lang="en-US" sz="2400" b="0" i="0" u="none" strike="noStrike" cap="none" normalizeH="0" baseline="0">
                        <a:ln>
                          <a:noFill/>
                        </a:ln>
                        <a:solidFill>
                          <a:srgbClr val="020202"/>
                        </a:solidFill>
                        <a:effectLst/>
                        <a:latin typeface="Arial" charset="0"/>
                        <a:ea typeface="ＭＳ Ｐゴシック" charset="0"/>
                        <a:cs typeface="ＭＳ Ｐゴシック"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20202"/>
                          </a:solidFill>
                          <a:effectLst/>
                          <a:latin typeface="Times New Roman" charset="0"/>
                          <a:ea typeface="ＭＳ Ｐゴシック" charset="0"/>
                          <a:cs typeface="Times New Roman" charset="0"/>
                        </a:rPr>
                        <a:t>Linezolid or </a:t>
                      </a:r>
                      <a:r>
                        <a:rPr kumimoji="0" lang="en-US" sz="1200" b="0" i="0" u="none" strike="noStrike" cap="none" normalizeH="0" baseline="0" dirty="0" err="1">
                          <a:ln>
                            <a:noFill/>
                          </a:ln>
                          <a:solidFill>
                            <a:srgbClr val="020202"/>
                          </a:solidFill>
                          <a:effectLst/>
                          <a:latin typeface="Times New Roman" charset="0"/>
                          <a:ea typeface="ＭＳ Ｐゴシック" charset="0"/>
                          <a:cs typeface="Times New Roman" charset="0"/>
                        </a:rPr>
                        <a:t>vancomycin</a:t>
                      </a:r>
                      <a:endParaRPr kumimoji="0" lang="en-US" sz="2400" b="0" i="0" u="none" strike="noStrike" cap="none" normalizeH="0" baseline="0" dirty="0">
                        <a:ln>
                          <a:noFill/>
                        </a:ln>
                        <a:solidFill>
                          <a:srgbClr val="020202"/>
                        </a:solidFill>
                        <a:effectLst/>
                        <a:latin typeface="Arial" charset="0"/>
                        <a:ea typeface="ＭＳ Ｐゴシック" charset="0"/>
                        <a:cs typeface="ＭＳ Ｐゴシック"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874719" name="Text Box 223"/>
          <p:cNvSpPr txBox="1">
            <a:spLocks noChangeArrowheads="1"/>
          </p:cNvSpPr>
          <p:nvPr/>
        </p:nvSpPr>
        <p:spPr bwMode="auto">
          <a:xfrm>
            <a:off x="2667000" y="5562600"/>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t>From ATS/IDSA 2005 Guidelines</a:t>
            </a:r>
          </a:p>
        </p:txBody>
      </p:sp>
    </p:spTree>
    <p:extLst>
      <p:ext uri="{BB962C8B-B14F-4D97-AF65-F5344CB8AC3E}">
        <p14:creationId xmlns:p14="http://schemas.microsoft.com/office/powerpoint/2010/main" val="42671836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ChangeArrowheads="1"/>
          </p:cNvSpPr>
          <p:nvPr>
            <p:ph type="title"/>
          </p:nvPr>
        </p:nvSpPr>
        <p:spPr/>
        <p:txBody>
          <a:bodyPr/>
          <a:lstStyle/>
          <a:p>
            <a:r>
              <a:rPr lang="en-US" b="1" dirty="0"/>
              <a:t>Duration</a:t>
            </a:r>
          </a:p>
        </p:txBody>
      </p:sp>
      <p:sp>
        <p:nvSpPr>
          <p:cNvPr id="872451" name="Rectangle 3"/>
          <p:cNvSpPr>
            <a:spLocks noGrp="1" noChangeArrowheads="1"/>
          </p:cNvSpPr>
          <p:nvPr>
            <p:ph type="body" idx="1"/>
          </p:nvPr>
        </p:nvSpPr>
        <p:spPr/>
        <p:txBody>
          <a:bodyPr/>
          <a:lstStyle/>
          <a:p>
            <a:pPr>
              <a:lnSpc>
                <a:spcPct val="90000"/>
              </a:lnSpc>
            </a:pPr>
            <a:r>
              <a:rPr lang="en-US" sz="2200"/>
              <a:t>Prospective RCT of 401 patients with VAP</a:t>
            </a:r>
          </a:p>
          <a:p>
            <a:pPr lvl="1">
              <a:lnSpc>
                <a:spcPct val="90000"/>
              </a:lnSpc>
            </a:pPr>
            <a:r>
              <a:rPr lang="en-US" sz="2000"/>
              <a:t>8 days vs. 15 days</a:t>
            </a:r>
          </a:p>
          <a:p>
            <a:pPr lvl="1">
              <a:lnSpc>
                <a:spcPct val="90000"/>
              </a:lnSpc>
            </a:pPr>
            <a:endParaRPr lang="en-US" sz="2000"/>
          </a:p>
          <a:p>
            <a:pPr>
              <a:lnSpc>
                <a:spcPct val="90000"/>
              </a:lnSpc>
            </a:pPr>
            <a:r>
              <a:rPr lang="en-US" sz="2200"/>
              <a:t>All treated with anti-pseudomonal beta-lactam plus either an aminoglycoside or fluorquinolone</a:t>
            </a:r>
          </a:p>
          <a:p>
            <a:pPr>
              <a:lnSpc>
                <a:spcPct val="90000"/>
              </a:lnSpc>
            </a:pPr>
            <a:endParaRPr lang="en-US" sz="2200"/>
          </a:p>
          <a:p>
            <a:pPr>
              <a:lnSpc>
                <a:spcPct val="90000"/>
              </a:lnSpc>
            </a:pPr>
            <a:r>
              <a:rPr lang="en-US" sz="2200"/>
              <a:t>No difference in mortality or recurrent infection at 28 days</a:t>
            </a:r>
          </a:p>
          <a:p>
            <a:pPr>
              <a:lnSpc>
                <a:spcPct val="90000"/>
              </a:lnSpc>
            </a:pPr>
            <a:endParaRPr lang="en-US" sz="2200"/>
          </a:p>
          <a:p>
            <a:pPr>
              <a:lnSpc>
                <a:spcPct val="90000"/>
              </a:lnSpc>
            </a:pPr>
            <a:r>
              <a:rPr lang="en-US" sz="2200"/>
              <a:t>In the presence of pseudomonas/acinetobacter, use clinical judgment</a:t>
            </a:r>
          </a:p>
        </p:txBody>
      </p:sp>
      <p:sp>
        <p:nvSpPr>
          <p:cNvPr id="872452" name="Text Box 4"/>
          <p:cNvSpPr txBox="1">
            <a:spLocks noChangeArrowheads="1"/>
          </p:cNvSpPr>
          <p:nvPr/>
        </p:nvSpPr>
        <p:spPr bwMode="auto">
          <a:xfrm>
            <a:off x="1905000" y="5843100"/>
            <a:ext cx="5715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err="1"/>
              <a:t>Chastre</a:t>
            </a:r>
            <a:r>
              <a:rPr lang="en-US" dirty="0"/>
              <a:t> JAMA 2003; 290: 2588-2598</a:t>
            </a:r>
          </a:p>
        </p:txBody>
      </p:sp>
    </p:spTree>
    <p:extLst>
      <p:ext uri="{BB962C8B-B14F-4D97-AF65-F5344CB8AC3E}">
        <p14:creationId xmlns:p14="http://schemas.microsoft.com/office/powerpoint/2010/main" val="1371678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lstStyle/>
          <a:p>
            <a:r>
              <a:rPr lang="en-US" b="1" dirty="0"/>
              <a:t>De-escalation of therapy</a:t>
            </a:r>
          </a:p>
        </p:txBody>
      </p:sp>
      <p:sp>
        <p:nvSpPr>
          <p:cNvPr id="888835" name="Rectangle 3"/>
          <p:cNvSpPr>
            <a:spLocks noGrp="1" noChangeArrowheads="1"/>
          </p:cNvSpPr>
          <p:nvPr>
            <p:ph type="body" idx="1"/>
          </p:nvPr>
        </p:nvSpPr>
        <p:spPr/>
        <p:txBody>
          <a:bodyPr/>
          <a:lstStyle/>
          <a:p>
            <a:r>
              <a:rPr lang="en-US"/>
              <a:t>If patient with suspected VAP started on abx and no improvement and cultures negative, look for alternative diagnosis</a:t>
            </a:r>
          </a:p>
          <a:p>
            <a:pPr lvl="1"/>
            <a:r>
              <a:rPr lang="en-US"/>
              <a:t>Consider discontinuation of therapy</a:t>
            </a:r>
          </a:p>
          <a:p>
            <a:pPr lvl="1">
              <a:buFont typeface="Wingdings" charset="0"/>
              <a:buNone/>
            </a:pPr>
            <a:endParaRPr lang="en-US"/>
          </a:p>
          <a:p>
            <a:r>
              <a:rPr lang="en-US"/>
              <a:t>If pathogen isolated, can narrow abx</a:t>
            </a:r>
          </a:p>
          <a:p>
            <a:pPr algn="ctr">
              <a:buFont typeface="Wingdings" charset="0"/>
              <a:buNone/>
            </a:pPr>
            <a:endParaRPr lang="en-US" sz="2000"/>
          </a:p>
          <a:p>
            <a:pPr algn="ctr">
              <a:buFont typeface="Wingdings" charset="0"/>
              <a:buNone/>
            </a:pPr>
            <a:r>
              <a:rPr lang="en-US" sz="2000"/>
              <a:t>ATS/IDSA 2005 VAP Guidelines</a:t>
            </a:r>
          </a:p>
        </p:txBody>
      </p:sp>
    </p:spTree>
    <p:extLst>
      <p:ext uri="{BB962C8B-B14F-4D97-AF65-F5344CB8AC3E}">
        <p14:creationId xmlns:p14="http://schemas.microsoft.com/office/powerpoint/2010/main" val="2568005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055900"/>
            <a:ext cx="7772400" cy="1362075"/>
          </a:xfrm>
        </p:spPr>
        <p:txBody>
          <a:bodyPr/>
          <a:lstStyle/>
          <a:p>
            <a:r>
              <a:rPr lang="en-US" dirty="0" smtClean="0"/>
              <a:t>Hand Hygiene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78133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descr="cover_final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305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6705600" y="6467475"/>
            <a:ext cx="2209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latin typeface="Tahoma" charset="0"/>
                <a:hlinkClick r:id="rId3"/>
              </a:rPr>
              <a:t>www.cdc.gov</a:t>
            </a:r>
            <a:endParaRPr lang="en-US" sz="1800" b="1">
              <a:latin typeface="Tahoma" charset="0"/>
            </a:endParaRPr>
          </a:p>
          <a:p>
            <a:pPr>
              <a:spcBef>
                <a:spcPct val="50000"/>
              </a:spcBef>
              <a:defRPr/>
            </a:pPr>
            <a:endParaRPr lang="en-US" sz="1800" b="1">
              <a:latin typeface="Tahoma" charset="0"/>
            </a:endParaRPr>
          </a:p>
        </p:txBody>
      </p:sp>
    </p:spTree>
    <p:extLst>
      <p:ext uri="{BB962C8B-B14F-4D97-AF65-F5344CB8AC3E}">
        <p14:creationId xmlns:p14="http://schemas.microsoft.com/office/powerpoint/2010/main" val="3037214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Subacute</a:t>
            </a:r>
            <a:r>
              <a:rPr lang="en-US" b="1" dirty="0" smtClean="0"/>
              <a:t> Infections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Nosocomial infections</a:t>
            </a:r>
          </a:p>
          <a:p>
            <a:pPr lvl="1"/>
            <a:r>
              <a:rPr lang="en-US" dirty="0" smtClean="0"/>
              <a:t>Surgical site infections</a:t>
            </a:r>
          </a:p>
          <a:p>
            <a:pPr lvl="1"/>
            <a:r>
              <a:rPr lang="en-US" i="1" dirty="0" smtClean="0"/>
              <a:t>C. </a:t>
            </a:r>
            <a:r>
              <a:rPr lang="en-US" i="1" dirty="0" err="1" smtClean="0"/>
              <a:t>difficile</a:t>
            </a:r>
            <a:endParaRPr lang="en-US" i="1" dirty="0" smtClean="0"/>
          </a:p>
          <a:p>
            <a:pPr lvl="1"/>
            <a:r>
              <a:rPr lang="en-US" dirty="0" smtClean="0"/>
              <a:t>Central line infections</a:t>
            </a:r>
          </a:p>
          <a:p>
            <a:pPr lvl="1"/>
            <a:r>
              <a:rPr lang="en-US" dirty="0" smtClean="0"/>
              <a:t>VAP/HAP</a:t>
            </a:r>
          </a:p>
          <a:p>
            <a:pPr lvl="1"/>
            <a:r>
              <a:rPr lang="en-US" dirty="0" smtClean="0"/>
              <a:t>UTIs</a:t>
            </a:r>
          </a:p>
          <a:p>
            <a:pPr lvl="1"/>
            <a:endParaRPr lang="en-US" dirty="0" smtClean="0"/>
          </a:p>
          <a:p>
            <a:r>
              <a:rPr lang="en-US" dirty="0" smtClean="0"/>
              <a:t>Non-infectious causes</a:t>
            </a:r>
          </a:p>
          <a:p>
            <a:pPr lvl="1"/>
            <a:r>
              <a:rPr lang="en-US" dirty="0" smtClean="0"/>
              <a:t>Drug reactions</a:t>
            </a:r>
          </a:p>
          <a:p>
            <a:pPr lvl="1"/>
            <a:r>
              <a:rPr lang="en-US" dirty="0" smtClean="0"/>
              <a:t>DVT/PE</a:t>
            </a:r>
          </a:p>
        </p:txBody>
      </p:sp>
    </p:spTree>
    <p:extLst>
      <p:ext uri="{BB962C8B-B14F-4D97-AF65-F5344CB8AC3E}">
        <p14:creationId xmlns:p14="http://schemas.microsoft.com/office/powerpoint/2010/main" val="3010215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85863" y="2094046"/>
            <a:ext cx="175652" cy="1080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 Shot 2014-06-02 at 7.40.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59" y="1310467"/>
            <a:ext cx="7441007" cy="4390741"/>
          </a:xfrm>
          <a:prstGeom prst="rect">
            <a:avLst/>
          </a:prstGeom>
        </p:spPr>
      </p:pic>
    </p:spTree>
    <p:extLst>
      <p:ext uri="{BB962C8B-B14F-4D97-AF65-F5344CB8AC3E}">
        <p14:creationId xmlns:p14="http://schemas.microsoft.com/office/powerpoint/2010/main" val="4222365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Healthcare Acquired Infections</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Healthcare acquired infections (HAI’s)</a:t>
            </a:r>
          </a:p>
          <a:p>
            <a:pPr lvl="1"/>
            <a:r>
              <a:rPr lang="en-US" dirty="0" smtClean="0"/>
              <a:t>Antibiotic resistant organism infections</a:t>
            </a:r>
          </a:p>
          <a:p>
            <a:pPr lvl="1"/>
            <a:r>
              <a:rPr lang="en-US" dirty="0" smtClean="0"/>
              <a:t>Surgical site infections</a:t>
            </a:r>
          </a:p>
          <a:p>
            <a:pPr lvl="1"/>
            <a:r>
              <a:rPr lang="en-US" i="1" dirty="0" smtClean="0"/>
              <a:t>C. </a:t>
            </a:r>
            <a:r>
              <a:rPr lang="en-US" i="1" dirty="0" err="1" smtClean="0"/>
              <a:t>difficile</a:t>
            </a:r>
            <a:r>
              <a:rPr lang="en-US" i="1" dirty="0" smtClean="0"/>
              <a:t> </a:t>
            </a:r>
            <a:r>
              <a:rPr lang="en-US" dirty="0" smtClean="0"/>
              <a:t>infections</a:t>
            </a:r>
          </a:p>
          <a:p>
            <a:pPr lvl="1"/>
            <a:endParaRPr lang="en-US" dirty="0" smtClean="0"/>
          </a:p>
          <a:p>
            <a:r>
              <a:rPr lang="en-US" dirty="0" smtClean="0"/>
              <a:t>5</a:t>
            </a:r>
            <a:r>
              <a:rPr lang="en-US" dirty="0"/>
              <a:t>-10% of all patients will acquire an HAI, translates to 8000 deaths each year in hospitals in </a:t>
            </a:r>
            <a:r>
              <a:rPr lang="en-US" dirty="0" smtClean="0"/>
              <a:t>Canada</a:t>
            </a:r>
          </a:p>
          <a:p>
            <a:endParaRPr lang="en-US" sz="2800" dirty="0" smtClean="0"/>
          </a:p>
          <a:p>
            <a:r>
              <a:rPr lang="en-US" dirty="0" smtClean="0"/>
              <a:t>Hand hygiene helps reduce infections</a:t>
            </a:r>
          </a:p>
          <a:p>
            <a:pPr lvl="1"/>
            <a:r>
              <a:rPr lang="en-US" dirty="0"/>
              <a:t>8 observational studies showing reduction in AROs or HAIs</a:t>
            </a:r>
          </a:p>
          <a:p>
            <a:pPr lvl="1"/>
            <a:r>
              <a:rPr lang="en-US" dirty="0"/>
              <a:t>10 RCTs in community setting showing reduction in </a:t>
            </a:r>
            <a:r>
              <a:rPr lang="en-US" dirty="0" smtClean="0"/>
              <a:t>respiratory </a:t>
            </a:r>
            <a:r>
              <a:rPr lang="en-US" dirty="0"/>
              <a:t>or diarrheal </a:t>
            </a:r>
            <a:r>
              <a:rPr lang="en-US" dirty="0" smtClean="0"/>
              <a:t>illness</a:t>
            </a:r>
            <a:endParaRPr lang="en-US" dirty="0"/>
          </a:p>
        </p:txBody>
      </p:sp>
    </p:spTree>
    <p:extLst>
      <p:ext uri="{BB962C8B-B14F-4D97-AF65-F5344CB8AC3E}">
        <p14:creationId xmlns:p14="http://schemas.microsoft.com/office/powerpoint/2010/main" val="3798915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4"/>
          <p:cNvSpPr>
            <a:spLocks noGrp="1" noChangeArrowheads="1"/>
          </p:cNvSpPr>
          <p:nvPr>
            <p:ph type="title"/>
          </p:nvPr>
        </p:nvSpPr>
        <p:spPr>
          <a:xfrm>
            <a:off x="827088" y="692150"/>
            <a:ext cx="7658220" cy="762000"/>
          </a:xfrm>
          <a:noFill/>
        </p:spPr>
        <p:txBody>
          <a:bodyPr>
            <a:noAutofit/>
          </a:bodyPr>
          <a:lstStyle/>
          <a:p>
            <a:pPr eaLnBrk="1" hangingPunct="1"/>
            <a:r>
              <a:rPr lang="fr-FR" b="1" dirty="0" err="1"/>
              <a:t>Two</a:t>
            </a:r>
            <a:r>
              <a:rPr lang="fr-FR" b="1" dirty="0"/>
              <a:t> </a:t>
            </a:r>
            <a:r>
              <a:rPr lang="fr-FR" b="1" dirty="0" err="1"/>
              <a:t>Different</a:t>
            </a:r>
            <a:r>
              <a:rPr lang="fr-FR" b="1" dirty="0"/>
              <a:t> </a:t>
            </a:r>
            <a:r>
              <a:rPr lang="fr-FR" b="1" dirty="0" err="1"/>
              <a:t>Environments</a:t>
            </a:r>
            <a:endParaRPr lang="fr-FR" b="1" dirty="0"/>
          </a:p>
        </p:txBody>
      </p:sp>
      <p:grpSp>
        <p:nvGrpSpPr>
          <p:cNvPr id="33796" name="Group 7"/>
          <p:cNvGrpSpPr>
            <a:grpSpLocks noChangeAspect="1"/>
          </p:cNvGrpSpPr>
          <p:nvPr/>
        </p:nvGrpSpPr>
        <p:grpSpPr bwMode="auto">
          <a:xfrm>
            <a:off x="1114425" y="1987550"/>
            <a:ext cx="6770688" cy="3773488"/>
            <a:chOff x="702" y="1252"/>
            <a:chExt cx="4265" cy="2377"/>
          </a:xfrm>
        </p:grpSpPr>
        <p:sp>
          <p:nvSpPr>
            <p:cNvPr id="33797" name="AutoShape 6"/>
            <p:cNvSpPr>
              <a:spLocks noChangeAspect="1" noChangeArrowheads="1" noTextEdit="1"/>
            </p:cNvSpPr>
            <p:nvPr/>
          </p:nvSpPr>
          <p:spPr bwMode="auto">
            <a:xfrm>
              <a:off x="703" y="1253"/>
              <a:ext cx="4264"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98" name="Freeform 8"/>
            <p:cNvSpPr>
              <a:spLocks/>
            </p:cNvSpPr>
            <p:nvPr/>
          </p:nvSpPr>
          <p:spPr bwMode="auto">
            <a:xfrm>
              <a:off x="1477" y="1905"/>
              <a:ext cx="343" cy="448"/>
            </a:xfrm>
            <a:custGeom>
              <a:avLst/>
              <a:gdLst>
                <a:gd name="T0" fmla="*/ 343 w 343"/>
                <a:gd name="T1" fmla="*/ 336 h 448"/>
                <a:gd name="T2" fmla="*/ 258 w 343"/>
                <a:gd name="T3" fmla="*/ 336 h 448"/>
                <a:gd name="T4" fmla="*/ 258 w 343"/>
                <a:gd name="T5" fmla="*/ 0 h 448"/>
                <a:gd name="T6" fmla="*/ 86 w 343"/>
                <a:gd name="T7" fmla="*/ 0 h 448"/>
                <a:gd name="T8" fmla="*/ 86 w 343"/>
                <a:gd name="T9" fmla="*/ 336 h 448"/>
                <a:gd name="T10" fmla="*/ 0 w 343"/>
                <a:gd name="T11" fmla="*/ 336 h 448"/>
                <a:gd name="T12" fmla="*/ 172 w 343"/>
                <a:gd name="T13" fmla="*/ 448 h 448"/>
                <a:gd name="T14" fmla="*/ 343 w 343"/>
                <a:gd name="T15" fmla="*/ 336 h 448"/>
                <a:gd name="T16" fmla="*/ 0 60000 65536"/>
                <a:gd name="T17" fmla="*/ 0 60000 65536"/>
                <a:gd name="T18" fmla="*/ 0 60000 65536"/>
                <a:gd name="T19" fmla="*/ 0 60000 65536"/>
                <a:gd name="T20" fmla="*/ 0 60000 65536"/>
                <a:gd name="T21" fmla="*/ 0 60000 65536"/>
                <a:gd name="T22" fmla="*/ 0 60000 65536"/>
                <a:gd name="T23" fmla="*/ 0 60000 65536"/>
                <a:gd name="T24" fmla="*/ 0 w 343"/>
                <a:gd name="T25" fmla="*/ 0 h 448"/>
                <a:gd name="T26" fmla="*/ 343 w 343"/>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3" h="448">
                  <a:moveTo>
                    <a:pt x="343" y="336"/>
                  </a:moveTo>
                  <a:lnTo>
                    <a:pt x="258" y="336"/>
                  </a:lnTo>
                  <a:lnTo>
                    <a:pt x="258" y="0"/>
                  </a:lnTo>
                  <a:lnTo>
                    <a:pt x="86" y="0"/>
                  </a:lnTo>
                  <a:lnTo>
                    <a:pt x="86" y="336"/>
                  </a:lnTo>
                  <a:lnTo>
                    <a:pt x="0" y="336"/>
                  </a:lnTo>
                  <a:lnTo>
                    <a:pt x="172" y="448"/>
                  </a:lnTo>
                  <a:lnTo>
                    <a:pt x="343" y="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9" name="Rectangle 9"/>
            <p:cNvSpPr>
              <a:spLocks noChangeArrowheads="1"/>
            </p:cNvSpPr>
            <p:nvPr/>
          </p:nvSpPr>
          <p:spPr bwMode="auto">
            <a:xfrm>
              <a:off x="702" y="1252"/>
              <a:ext cx="1893" cy="65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3800" name="Group 12"/>
            <p:cNvGrpSpPr>
              <a:grpSpLocks/>
            </p:cNvGrpSpPr>
            <p:nvPr/>
          </p:nvGrpSpPr>
          <p:grpSpPr bwMode="auto">
            <a:xfrm>
              <a:off x="967" y="1387"/>
              <a:ext cx="1388" cy="403"/>
              <a:chOff x="967" y="1387"/>
              <a:chExt cx="1388" cy="403"/>
            </a:xfrm>
          </p:grpSpPr>
          <p:sp>
            <p:nvSpPr>
              <p:cNvPr id="33870" name="Rectangle 10"/>
              <p:cNvSpPr>
                <a:spLocks noChangeArrowheads="1"/>
              </p:cNvSpPr>
              <p:nvPr/>
            </p:nvSpPr>
            <p:spPr bwMode="auto">
              <a:xfrm>
                <a:off x="967" y="1387"/>
                <a:ext cx="1388" cy="4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71" name="Rectangle 11"/>
              <p:cNvSpPr>
                <a:spLocks noChangeArrowheads="1"/>
              </p:cNvSpPr>
              <p:nvPr/>
            </p:nvSpPr>
            <p:spPr bwMode="auto">
              <a:xfrm>
                <a:off x="967" y="1387"/>
                <a:ext cx="1388" cy="403"/>
              </a:xfrm>
              <a:prstGeom prst="rect">
                <a:avLst/>
              </a:prstGeom>
              <a:noFill/>
              <a:ln w="7938"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3801" name="Rectangle 13"/>
            <p:cNvSpPr>
              <a:spLocks noChangeArrowheads="1"/>
            </p:cNvSpPr>
            <p:nvPr/>
          </p:nvSpPr>
          <p:spPr bwMode="auto">
            <a:xfrm>
              <a:off x="1294" y="1426"/>
              <a:ext cx="88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charset="0"/>
                </a:rPr>
                <a:t>Health care  </a:t>
              </a:r>
              <a:endParaRPr lang="en-US"/>
            </a:p>
          </p:txBody>
        </p:sp>
        <p:sp>
          <p:nvSpPr>
            <p:cNvPr id="33802" name="Rectangle 14"/>
            <p:cNvSpPr>
              <a:spLocks noChangeArrowheads="1"/>
            </p:cNvSpPr>
            <p:nvPr/>
          </p:nvSpPr>
          <p:spPr bwMode="auto">
            <a:xfrm>
              <a:off x="1258" y="1598"/>
              <a:ext cx="87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charset="0"/>
                </a:rPr>
                <a:t>Environment</a:t>
              </a:r>
              <a:endParaRPr lang="en-US"/>
            </a:p>
          </p:txBody>
        </p:sp>
        <p:sp>
          <p:nvSpPr>
            <p:cNvPr id="33803" name="Freeform 15"/>
            <p:cNvSpPr>
              <a:spLocks/>
            </p:cNvSpPr>
            <p:nvPr/>
          </p:nvSpPr>
          <p:spPr bwMode="auto">
            <a:xfrm>
              <a:off x="3842" y="1905"/>
              <a:ext cx="343" cy="410"/>
            </a:xfrm>
            <a:custGeom>
              <a:avLst/>
              <a:gdLst>
                <a:gd name="T0" fmla="*/ 343 w 343"/>
                <a:gd name="T1" fmla="*/ 307 h 410"/>
                <a:gd name="T2" fmla="*/ 257 w 343"/>
                <a:gd name="T3" fmla="*/ 307 h 410"/>
                <a:gd name="T4" fmla="*/ 257 w 343"/>
                <a:gd name="T5" fmla="*/ 0 h 410"/>
                <a:gd name="T6" fmla="*/ 85 w 343"/>
                <a:gd name="T7" fmla="*/ 0 h 410"/>
                <a:gd name="T8" fmla="*/ 85 w 343"/>
                <a:gd name="T9" fmla="*/ 307 h 410"/>
                <a:gd name="T10" fmla="*/ 0 w 343"/>
                <a:gd name="T11" fmla="*/ 307 h 410"/>
                <a:gd name="T12" fmla="*/ 171 w 343"/>
                <a:gd name="T13" fmla="*/ 410 h 410"/>
                <a:gd name="T14" fmla="*/ 343 w 343"/>
                <a:gd name="T15" fmla="*/ 307 h 410"/>
                <a:gd name="T16" fmla="*/ 0 60000 65536"/>
                <a:gd name="T17" fmla="*/ 0 60000 65536"/>
                <a:gd name="T18" fmla="*/ 0 60000 65536"/>
                <a:gd name="T19" fmla="*/ 0 60000 65536"/>
                <a:gd name="T20" fmla="*/ 0 60000 65536"/>
                <a:gd name="T21" fmla="*/ 0 60000 65536"/>
                <a:gd name="T22" fmla="*/ 0 60000 65536"/>
                <a:gd name="T23" fmla="*/ 0 60000 65536"/>
                <a:gd name="T24" fmla="*/ 0 w 343"/>
                <a:gd name="T25" fmla="*/ 0 h 410"/>
                <a:gd name="T26" fmla="*/ 343 w 343"/>
                <a:gd name="T27" fmla="*/ 410 h 4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3" h="410">
                  <a:moveTo>
                    <a:pt x="343" y="307"/>
                  </a:moveTo>
                  <a:lnTo>
                    <a:pt x="257" y="307"/>
                  </a:lnTo>
                  <a:lnTo>
                    <a:pt x="257" y="0"/>
                  </a:lnTo>
                  <a:lnTo>
                    <a:pt x="85" y="0"/>
                  </a:lnTo>
                  <a:lnTo>
                    <a:pt x="85" y="307"/>
                  </a:lnTo>
                  <a:lnTo>
                    <a:pt x="0" y="307"/>
                  </a:lnTo>
                  <a:lnTo>
                    <a:pt x="171" y="410"/>
                  </a:lnTo>
                  <a:lnTo>
                    <a:pt x="343" y="30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4" name="Rectangle 16"/>
            <p:cNvSpPr>
              <a:spLocks noChangeArrowheads="1"/>
            </p:cNvSpPr>
            <p:nvPr/>
          </p:nvSpPr>
          <p:spPr bwMode="auto">
            <a:xfrm>
              <a:off x="3067" y="1252"/>
              <a:ext cx="1893" cy="65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3805" name="Group 19"/>
            <p:cNvGrpSpPr>
              <a:grpSpLocks/>
            </p:cNvGrpSpPr>
            <p:nvPr/>
          </p:nvGrpSpPr>
          <p:grpSpPr bwMode="auto">
            <a:xfrm>
              <a:off x="3311" y="1334"/>
              <a:ext cx="1388" cy="403"/>
              <a:chOff x="3311" y="1334"/>
              <a:chExt cx="1388" cy="403"/>
            </a:xfrm>
          </p:grpSpPr>
          <p:sp>
            <p:nvSpPr>
              <p:cNvPr id="33868" name="Rectangle 17"/>
              <p:cNvSpPr>
                <a:spLocks noChangeArrowheads="1"/>
              </p:cNvSpPr>
              <p:nvPr/>
            </p:nvSpPr>
            <p:spPr bwMode="auto">
              <a:xfrm>
                <a:off x="3311" y="1334"/>
                <a:ext cx="1388" cy="4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69" name="Rectangle 18"/>
              <p:cNvSpPr>
                <a:spLocks noChangeArrowheads="1"/>
              </p:cNvSpPr>
              <p:nvPr/>
            </p:nvSpPr>
            <p:spPr bwMode="auto">
              <a:xfrm>
                <a:off x="3311" y="1334"/>
                <a:ext cx="1388" cy="403"/>
              </a:xfrm>
              <a:prstGeom prst="rect">
                <a:avLst/>
              </a:prstGeom>
              <a:noFill/>
              <a:ln w="7938"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3806" name="Rectangle 20"/>
            <p:cNvSpPr>
              <a:spLocks noChangeArrowheads="1"/>
            </p:cNvSpPr>
            <p:nvPr/>
          </p:nvSpPr>
          <p:spPr bwMode="auto">
            <a:xfrm>
              <a:off x="3781" y="1373"/>
              <a:ext cx="55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3300"/>
                  </a:solidFill>
                  <a:latin typeface="Arial" charset="0"/>
                </a:rPr>
                <a:t>Patient </a:t>
              </a:r>
              <a:endParaRPr lang="en-US"/>
            </a:p>
          </p:txBody>
        </p:sp>
        <p:sp>
          <p:nvSpPr>
            <p:cNvPr id="33807" name="Rectangle 21"/>
            <p:cNvSpPr>
              <a:spLocks noChangeArrowheads="1"/>
            </p:cNvSpPr>
            <p:nvPr/>
          </p:nvSpPr>
          <p:spPr bwMode="auto">
            <a:xfrm>
              <a:off x="3601" y="1546"/>
              <a:ext cx="87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3300"/>
                  </a:solidFill>
                  <a:latin typeface="Arial" charset="0"/>
                </a:rPr>
                <a:t>Environment</a:t>
              </a:r>
              <a:endParaRPr lang="en-US"/>
            </a:p>
          </p:txBody>
        </p:sp>
        <p:sp>
          <p:nvSpPr>
            <p:cNvPr id="33808" name="Rectangle 22"/>
            <p:cNvSpPr>
              <a:spLocks noChangeArrowheads="1"/>
            </p:cNvSpPr>
            <p:nvPr/>
          </p:nvSpPr>
          <p:spPr bwMode="auto">
            <a:xfrm>
              <a:off x="744" y="2353"/>
              <a:ext cx="1898" cy="1266"/>
            </a:xfrm>
            <a:prstGeom prst="rect">
              <a:avLst/>
            </a:prstGeom>
            <a:noFill/>
            <a:ln w="7938"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9" name="Rectangle 23"/>
            <p:cNvSpPr>
              <a:spLocks noChangeArrowheads="1"/>
            </p:cNvSpPr>
            <p:nvPr/>
          </p:nvSpPr>
          <p:spPr bwMode="auto">
            <a:xfrm>
              <a:off x="914" y="2392"/>
              <a:ext cx="166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Environment beyond the </a:t>
              </a:r>
              <a:endParaRPr lang="en-US"/>
            </a:p>
          </p:txBody>
        </p:sp>
        <p:sp>
          <p:nvSpPr>
            <p:cNvPr id="33810" name="Rectangle 24"/>
            <p:cNvSpPr>
              <a:spLocks noChangeArrowheads="1"/>
            </p:cNvSpPr>
            <p:nvPr/>
          </p:nvSpPr>
          <p:spPr bwMode="auto">
            <a:xfrm>
              <a:off x="811" y="2565"/>
              <a:ext cx="49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patient</a:t>
              </a:r>
              <a:endParaRPr lang="en-US"/>
            </a:p>
          </p:txBody>
        </p:sp>
        <p:sp>
          <p:nvSpPr>
            <p:cNvPr id="33811" name="Rectangle 25"/>
            <p:cNvSpPr>
              <a:spLocks noChangeArrowheads="1"/>
            </p:cNvSpPr>
            <p:nvPr/>
          </p:nvSpPr>
          <p:spPr bwMode="auto">
            <a:xfrm>
              <a:off x="1243" y="2565"/>
              <a:ext cx="9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a:solidFill>
                    <a:srgbClr val="808080"/>
                  </a:solidFill>
                  <a:latin typeface="Arial" charset="0"/>
                </a:rPr>
                <a:t>’</a:t>
              </a:r>
              <a:endParaRPr lang="en-US"/>
            </a:p>
          </p:txBody>
        </p:sp>
        <p:sp>
          <p:nvSpPr>
            <p:cNvPr id="33812" name="Rectangle 26"/>
            <p:cNvSpPr>
              <a:spLocks noChangeArrowheads="1"/>
            </p:cNvSpPr>
            <p:nvPr/>
          </p:nvSpPr>
          <p:spPr bwMode="auto">
            <a:xfrm>
              <a:off x="1275" y="2565"/>
              <a:ext cx="140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s immediate area. In </a:t>
              </a:r>
              <a:endParaRPr lang="en-US"/>
            </a:p>
          </p:txBody>
        </p:sp>
        <p:sp>
          <p:nvSpPr>
            <p:cNvPr id="33813" name="Rectangle 27"/>
            <p:cNvSpPr>
              <a:spLocks noChangeArrowheads="1"/>
            </p:cNvSpPr>
            <p:nvPr/>
          </p:nvSpPr>
          <p:spPr bwMode="auto">
            <a:xfrm>
              <a:off x="807" y="2737"/>
              <a:ext cx="188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a single room this is outside </a:t>
              </a:r>
              <a:endParaRPr lang="en-US"/>
            </a:p>
          </p:txBody>
        </p:sp>
        <p:sp>
          <p:nvSpPr>
            <p:cNvPr id="33814" name="Rectangle 28"/>
            <p:cNvSpPr>
              <a:spLocks noChangeArrowheads="1"/>
            </p:cNvSpPr>
            <p:nvPr/>
          </p:nvSpPr>
          <p:spPr bwMode="auto">
            <a:xfrm>
              <a:off x="800" y="2910"/>
              <a:ext cx="189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the room. In a multiple room </a:t>
              </a:r>
              <a:endParaRPr lang="en-US"/>
            </a:p>
          </p:txBody>
        </p:sp>
        <p:sp>
          <p:nvSpPr>
            <p:cNvPr id="33815" name="Rectangle 29"/>
            <p:cNvSpPr>
              <a:spLocks noChangeArrowheads="1"/>
            </p:cNvSpPr>
            <p:nvPr/>
          </p:nvSpPr>
          <p:spPr bwMode="auto">
            <a:xfrm>
              <a:off x="826" y="3082"/>
              <a:ext cx="183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this is everything outside of </a:t>
              </a:r>
              <a:endParaRPr lang="en-US"/>
            </a:p>
          </p:txBody>
        </p:sp>
        <p:sp>
          <p:nvSpPr>
            <p:cNvPr id="33816" name="Rectangle 30"/>
            <p:cNvSpPr>
              <a:spLocks noChangeArrowheads="1"/>
            </p:cNvSpPr>
            <p:nvPr/>
          </p:nvSpPr>
          <p:spPr bwMode="auto">
            <a:xfrm>
              <a:off x="982" y="3255"/>
              <a:ext cx="73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the patient</a:t>
              </a:r>
              <a:endParaRPr lang="en-US"/>
            </a:p>
          </p:txBody>
        </p:sp>
        <p:sp>
          <p:nvSpPr>
            <p:cNvPr id="33817" name="Rectangle 31"/>
            <p:cNvSpPr>
              <a:spLocks noChangeArrowheads="1"/>
            </p:cNvSpPr>
            <p:nvPr/>
          </p:nvSpPr>
          <p:spPr bwMode="auto">
            <a:xfrm>
              <a:off x="1653" y="3255"/>
              <a:ext cx="9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a:solidFill>
                    <a:srgbClr val="808080"/>
                  </a:solidFill>
                  <a:latin typeface="Arial" charset="0"/>
                </a:rPr>
                <a:t>’</a:t>
              </a:r>
              <a:endParaRPr lang="en-US"/>
            </a:p>
          </p:txBody>
        </p:sp>
        <p:sp>
          <p:nvSpPr>
            <p:cNvPr id="33818" name="Rectangle 32"/>
            <p:cNvSpPr>
              <a:spLocks noChangeArrowheads="1"/>
            </p:cNvSpPr>
            <p:nvPr/>
          </p:nvSpPr>
          <p:spPr bwMode="auto">
            <a:xfrm>
              <a:off x="1685" y="3255"/>
              <a:ext cx="78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s bed area.</a:t>
              </a:r>
              <a:endParaRPr lang="en-US"/>
            </a:p>
          </p:txBody>
        </p:sp>
        <p:sp>
          <p:nvSpPr>
            <p:cNvPr id="33819" name="Rectangle 33"/>
            <p:cNvSpPr>
              <a:spLocks noChangeArrowheads="1"/>
            </p:cNvSpPr>
            <p:nvPr/>
          </p:nvSpPr>
          <p:spPr bwMode="auto">
            <a:xfrm>
              <a:off x="3027" y="2313"/>
              <a:ext cx="1898" cy="1265"/>
            </a:xfrm>
            <a:prstGeom prst="rect">
              <a:avLst/>
            </a:prstGeom>
            <a:noFill/>
            <a:ln w="7938"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20" name="Rectangle 34"/>
            <p:cNvSpPr>
              <a:spLocks noChangeArrowheads="1"/>
            </p:cNvSpPr>
            <p:nvPr/>
          </p:nvSpPr>
          <p:spPr bwMode="auto">
            <a:xfrm>
              <a:off x="3097" y="2352"/>
              <a:ext cx="119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This is the patient</a:t>
              </a:r>
              <a:endParaRPr lang="en-US"/>
            </a:p>
          </p:txBody>
        </p:sp>
        <p:sp>
          <p:nvSpPr>
            <p:cNvPr id="33821" name="Rectangle 35"/>
            <p:cNvSpPr>
              <a:spLocks noChangeArrowheads="1"/>
            </p:cNvSpPr>
            <p:nvPr/>
          </p:nvSpPr>
          <p:spPr bwMode="auto">
            <a:xfrm>
              <a:off x="4224" y="2352"/>
              <a:ext cx="9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a:solidFill>
                    <a:srgbClr val="808080"/>
                  </a:solidFill>
                  <a:latin typeface="Arial" charset="0"/>
                </a:rPr>
                <a:t>’</a:t>
              </a:r>
              <a:endParaRPr lang="en-US"/>
            </a:p>
          </p:txBody>
        </p:sp>
        <p:sp>
          <p:nvSpPr>
            <p:cNvPr id="33822" name="Rectangle 36"/>
            <p:cNvSpPr>
              <a:spLocks noChangeArrowheads="1"/>
            </p:cNvSpPr>
            <p:nvPr/>
          </p:nvSpPr>
          <p:spPr bwMode="auto">
            <a:xfrm>
              <a:off x="4256" y="2352"/>
              <a:ext cx="70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s area. In </a:t>
              </a:r>
              <a:endParaRPr lang="en-US"/>
            </a:p>
          </p:txBody>
        </p:sp>
        <p:sp>
          <p:nvSpPr>
            <p:cNvPr id="33823" name="Rectangle 37"/>
            <p:cNvSpPr>
              <a:spLocks noChangeArrowheads="1"/>
            </p:cNvSpPr>
            <p:nvPr/>
          </p:nvSpPr>
          <p:spPr bwMode="auto">
            <a:xfrm>
              <a:off x="3341" y="2524"/>
              <a:ext cx="137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a single room this is </a:t>
              </a:r>
              <a:endParaRPr lang="en-US"/>
            </a:p>
          </p:txBody>
        </p:sp>
        <p:sp>
          <p:nvSpPr>
            <p:cNvPr id="33824" name="Rectangle 38"/>
            <p:cNvSpPr>
              <a:spLocks noChangeArrowheads="1"/>
            </p:cNvSpPr>
            <p:nvPr/>
          </p:nvSpPr>
          <p:spPr bwMode="auto">
            <a:xfrm>
              <a:off x="3160" y="2697"/>
              <a:ext cx="159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everything in the patient</a:t>
              </a:r>
              <a:endParaRPr lang="en-US"/>
            </a:p>
          </p:txBody>
        </p:sp>
        <p:sp>
          <p:nvSpPr>
            <p:cNvPr id="33825" name="Rectangle 39"/>
            <p:cNvSpPr>
              <a:spLocks noChangeArrowheads="1"/>
            </p:cNvSpPr>
            <p:nvPr/>
          </p:nvSpPr>
          <p:spPr bwMode="auto">
            <a:xfrm>
              <a:off x="4687" y="2697"/>
              <a:ext cx="9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a:solidFill>
                    <a:srgbClr val="808080"/>
                  </a:solidFill>
                  <a:latin typeface="Arial" charset="0"/>
                </a:rPr>
                <a:t>’</a:t>
              </a:r>
              <a:endParaRPr lang="en-US"/>
            </a:p>
          </p:txBody>
        </p:sp>
        <p:sp>
          <p:nvSpPr>
            <p:cNvPr id="33826" name="Rectangle 40"/>
            <p:cNvSpPr>
              <a:spLocks noChangeArrowheads="1"/>
            </p:cNvSpPr>
            <p:nvPr/>
          </p:nvSpPr>
          <p:spPr bwMode="auto">
            <a:xfrm>
              <a:off x="4718" y="2697"/>
              <a:ext cx="17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s </a:t>
              </a:r>
              <a:endParaRPr lang="en-US"/>
            </a:p>
          </p:txBody>
        </p:sp>
        <p:sp>
          <p:nvSpPr>
            <p:cNvPr id="33827" name="Rectangle 41"/>
            <p:cNvSpPr>
              <a:spLocks noChangeArrowheads="1"/>
            </p:cNvSpPr>
            <p:nvPr/>
          </p:nvSpPr>
          <p:spPr bwMode="auto">
            <a:xfrm>
              <a:off x="3202" y="2869"/>
              <a:ext cx="165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room. In a multiple room </a:t>
              </a:r>
              <a:endParaRPr lang="en-US"/>
            </a:p>
          </p:txBody>
        </p:sp>
        <p:sp>
          <p:nvSpPr>
            <p:cNvPr id="33828" name="Rectangle 42"/>
            <p:cNvSpPr>
              <a:spLocks noChangeArrowheads="1"/>
            </p:cNvSpPr>
            <p:nvPr/>
          </p:nvSpPr>
          <p:spPr bwMode="auto">
            <a:xfrm>
              <a:off x="3365" y="3042"/>
              <a:ext cx="132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this is everything in </a:t>
              </a:r>
              <a:endParaRPr lang="en-US"/>
            </a:p>
          </p:txBody>
        </p:sp>
        <p:sp>
          <p:nvSpPr>
            <p:cNvPr id="33829" name="Rectangle 43"/>
            <p:cNvSpPr>
              <a:spLocks noChangeArrowheads="1"/>
            </p:cNvSpPr>
            <p:nvPr/>
          </p:nvSpPr>
          <p:spPr bwMode="auto">
            <a:xfrm>
              <a:off x="3138" y="3214"/>
              <a:ext cx="178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immediate proximity to the </a:t>
              </a:r>
              <a:endParaRPr lang="en-US"/>
            </a:p>
          </p:txBody>
        </p:sp>
        <p:sp>
          <p:nvSpPr>
            <p:cNvPr id="33830" name="Rectangle 44"/>
            <p:cNvSpPr>
              <a:spLocks noChangeArrowheads="1"/>
            </p:cNvSpPr>
            <p:nvPr/>
          </p:nvSpPr>
          <p:spPr bwMode="auto">
            <a:xfrm>
              <a:off x="3740" y="3387"/>
              <a:ext cx="53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patient.</a:t>
              </a:r>
              <a:endParaRPr lang="en-US"/>
            </a:p>
          </p:txBody>
        </p:sp>
        <p:sp>
          <p:nvSpPr>
            <p:cNvPr id="33831" name="Freeform 45"/>
            <p:cNvSpPr>
              <a:spLocks/>
            </p:cNvSpPr>
            <p:nvPr/>
          </p:nvSpPr>
          <p:spPr bwMode="auto">
            <a:xfrm>
              <a:off x="1477" y="1905"/>
              <a:ext cx="343" cy="448"/>
            </a:xfrm>
            <a:custGeom>
              <a:avLst/>
              <a:gdLst>
                <a:gd name="T0" fmla="*/ 343 w 343"/>
                <a:gd name="T1" fmla="*/ 336 h 448"/>
                <a:gd name="T2" fmla="*/ 258 w 343"/>
                <a:gd name="T3" fmla="*/ 336 h 448"/>
                <a:gd name="T4" fmla="*/ 258 w 343"/>
                <a:gd name="T5" fmla="*/ 0 h 448"/>
                <a:gd name="T6" fmla="*/ 86 w 343"/>
                <a:gd name="T7" fmla="*/ 0 h 448"/>
                <a:gd name="T8" fmla="*/ 86 w 343"/>
                <a:gd name="T9" fmla="*/ 336 h 448"/>
                <a:gd name="T10" fmla="*/ 0 w 343"/>
                <a:gd name="T11" fmla="*/ 336 h 448"/>
                <a:gd name="T12" fmla="*/ 172 w 343"/>
                <a:gd name="T13" fmla="*/ 448 h 448"/>
                <a:gd name="T14" fmla="*/ 343 w 343"/>
                <a:gd name="T15" fmla="*/ 336 h 448"/>
                <a:gd name="T16" fmla="*/ 0 60000 65536"/>
                <a:gd name="T17" fmla="*/ 0 60000 65536"/>
                <a:gd name="T18" fmla="*/ 0 60000 65536"/>
                <a:gd name="T19" fmla="*/ 0 60000 65536"/>
                <a:gd name="T20" fmla="*/ 0 60000 65536"/>
                <a:gd name="T21" fmla="*/ 0 60000 65536"/>
                <a:gd name="T22" fmla="*/ 0 60000 65536"/>
                <a:gd name="T23" fmla="*/ 0 60000 65536"/>
                <a:gd name="T24" fmla="*/ 0 w 343"/>
                <a:gd name="T25" fmla="*/ 0 h 448"/>
                <a:gd name="T26" fmla="*/ 343 w 343"/>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3" h="448">
                  <a:moveTo>
                    <a:pt x="343" y="336"/>
                  </a:moveTo>
                  <a:lnTo>
                    <a:pt x="258" y="336"/>
                  </a:lnTo>
                  <a:lnTo>
                    <a:pt x="258" y="0"/>
                  </a:lnTo>
                  <a:lnTo>
                    <a:pt x="86" y="0"/>
                  </a:lnTo>
                  <a:lnTo>
                    <a:pt x="86" y="336"/>
                  </a:lnTo>
                  <a:lnTo>
                    <a:pt x="0" y="336"/>
                  </a:lnTo>
                  <a:lnTo>
                    <a:pt x="172" y="448"/>
                  </a:lnTo>
                  <a:lnTo>
                    <a:pt x="343" y="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2" name="Rectangle 46"/>
            <p:cNvSpPr>
              <a:spLocks noChangeArrowheads="1"/>
            </p:cNvSpPr>
            <p:nvPr/>
          </p:nvSpPr>
          <p:spPr bwMode="auto">
            <a:xfrm>
              <a:off x="702" y="1252"/>
              <a:ext cx="1893" cy="65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3833" name="Group 49"/>
            <p:cNvGrpSpPr>
              <a:grpSpLocks/>
            </p:cNvGrpSpPr>
            <p:nvPr/>
          </p:nvGrpSpPr>
          <p:grpSpPr bwMode="auto">
            <a:xfrm>
              <a:off x="967" y="1387"/>
              <a:ext cx="1388" cy="403"/>
              <a:chOff x="967" y="1387"/>
              <a:chExt cx="1388" cy="403"/>
            </a:xfrm>
          </p:grpSpPr>
          <p:sp>
            <p:nvSpPr>
              <p:cNvPr id="33866" name="Rectangle 47"/>
              <p:cNvSpPr>
                <a:spLocks noChangeArrowheads="1"/>
              </p:cNvSpPr>
              <p:nvPr/>
            </p:nvSpPr>
            <p:spPr bwMode="auto">
              <a:xfrm>
                <a:off x="967" y="1387"/>
                <a:ext cx="1388" cy="4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67" name="Rectangle 48"/>
              <p:cNvSpPr>
                <a:spLocks noChangeArrowheads="1"/>
              </p:cNvSpPr>
              <p:nvPr/>
            </p:nvSpPr>
            <p:spPr bwMode="auto">
              <a:xfrm>
                <a:off x="967" y="1387"/>
                <a:ext cx="1388" cy="403"/>
              </a:xfrm>
              <a:prstGeom prst="rect">
                <a:avLst/>
              </a:prstGeom>
              <a:noFill/>
              <a:ln w="7938"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3834" name="Rectangle 50"/>
            <p:cNvSpPr>
              <a:spLocks noChangeArrowheads="1"/>
            </p:cNvSpPr>
            <p:nvPr/>
          </p:nvSpPr>
          <p:spPr bwMode="auto">
            <a:xfrm>
              <a:off x="1294" y="1426"/>
              <a:ext cx="8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charset="0"/>
                </a:rPr>
                <a:t>Health Care  </a:t>
              </a:r>
              <a:endParaRPr lang="en-US"/>
            </a:p>
          </p:txBody>
        </p:sp>
        <p:sp>
          <p:nvSpPr>
            <p:cNvPr id="33835" name="Rectangle 51"/>
            <p:cNvSpPr>
              <a:spLocks noChangeArrowheads="1"/>
            </p:cNvSpPr>
            <p:nvPr/>
          </p:nvSpPr>
          <p:spPr bwMode="auto">
            <a:xfrm>
              <a:off x="1258" y="1598"/>
              <a:ext cx="87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0000"/>
                  </a:solidFill>
                  <a:latin typeface="Arial" charset="0"/>
                </a:rPr>
                <a:t>Environment</a:t>
              </a:r>
              <a:endParaRPr lang="en-US"/>
            </a:p>
          </p:txBody>
        </p:sp>
        <p:sp>
          <p:nvSpPr>
            <p:cNvPr id="33836" name="Freeform 52"/>
            <p:cNvSpPr>
              <a:spLocks/>
            </p:cNvSpPr>
            <p:nvPr/>
          </p:nvSpPr>
          <p:spPr bwMode="auto">
            <a:xfrm>
              <a:off x="3842" y="1905"/>
              <a:ext cx="343" cy="410"/>
            </a:xfrm>
            <a:custGeom>
              <a:avLst/>
              <a:gdLst>
                <a:gd name="T0" fmla="*/ 343 w 343"/>
                <a:gd name="T1" fmla="*/ 307 h 410"/>
                <a:gd name="T2" fmla="*/ 257 w 343"/>
                <a:gd name="T3" fmla="*/ 307 h 410"/>
                <a:gd name="T4" fmla="*/ 257 w 343"/>
                <a:gd name="T5" fmla="*/ 0 h 410"/>
                <a:gd name="T6" fmla="*/ 85 w 343"/>
                <a:gd name="T7" fmla="*/ 0 h 410"/>
                <a:gd name="T8" fmla="*/ 85 w 343"/>
                <a:gd name="T9" fmla="*/ 307 h 410"/>
                <a:gd name="T10" fmla="*/ 0 w 343"/>
                <a:gd name="T11" fmla="*/ 307 h 410"/>
                <a:gd name="T12" fmla="*/ 171 w 343"/>
                <a:gd name="T13" fmla="*/ 410 h 410"/>
                <a:gd name="T14" fmla="*/ 343 w 343"/>
                <a:gd name="T15" fmla="*/ 307 h 410"/>
                <a:gd name="T16" fmla="*/ 0 60000 65536"/>
                <a:gd name="T17" fmla="*/ 0 60000 65536"/>
                <a:gd name="T18" fmla="*/ 0 60000 65536"/>
                <a:gd name="T19" fmla="*/ 0 60000 65536"/>
                <a:gd name="T20" fmla="*/ 0 60000 65536"/>
                <a:gd name="T21" fmla="*/ 0 60000 65536"/>
                <a:gd name="T22" fmla="*/ 0 60000 65536"/>
                <a:gd name="T23" fmla="*/ 0 60000 65536"/>
                <a:gd name="T24" fmla="*/ 0 w 343"/>
                <a:gd name="T25" fmla="*/ 0 h 410"/>
                <a:gd name="T26" fmla="*/ 343 w 343"/>
                <a:gd name="T27" fmla="*/ 410 h 4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3" h="410">
                  <a:moveTo>
                    <a:pt x="343" y="307"/>
                  </a:moveTo>
                  <a:lnTo>
                    <a:pt x="257" y="307"/>
                  </a:lnTo>
                  <a:lnTo>
                    <a:pt x="257" y="0"/>
                  </a:lnTo>
                  <a:lnTo>
                    <a:pt x="85" y="0"/>
                  </a:lnTo>
                  <a:lnTo>
                    <a:pt x="85" y="307"/>
                  </a:lnTo>
                  <a:lnTo>
                    <a:pt x="0" y="307"/>
                  </a:lnTo>
                  <a:lnTo>
                    <a:pt x="171" y="410"/>
                  </a:lnTo>
                  <a:lnTo>
                    <a:pt x="343" y="30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7" name="Rectangle 53"/>
            <p:cNvSpPr>
              <a:spLocks noChangeArrowheads="1"/>
            </p:cNvSpPr>
            <p:nvPr/>
          </p:nvSpPr>
          <p:spPr bwMode="auto">
            <a:xfrm>
              <a:off x="3067" y="1252"/>
              <a:ext cx="1893" cy="65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3838" name="Group 56"/>
            <p:cNvGrpSpPr>
              <a:grpSpLocks/>
            </p:cNvGrpSpPr>
            <p:nvPr/>
          </p:nvGrpSpPr>
          <p:grpSpPr bwMode="auto">
            <a:xfrm>
              <a:off x="3311" y="1334"/>
              <a:ext cx="1388" cy="403"/>
              <a:chOff x="3311" y="1334"/>
              <a:chExt cx="1388" cy="403"/>
            </a:xfrm>
          </p:grpSpPr>
          <p:sp>
            <p:nvSpPr>
              <p:cNvPr id="33864" name="Rectangle 54"/>
              <p:cNvSpPr>
                <a:spLocks noChangeArrowheads="1"/>
              </p:cNvSpPr>
              <p:nvPr/>
            </p:nvSpPr>
            <p:spPr bwMode="auto">
              <a:xfrm>
                <a:off x="3311" y="1334"/>
                <a:ext cx="1388" cy="4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65" name="Rectangle 55"/>
              <p:cNvSpPr>
                <a:spLocks noChangeArrowheads="1"/>
              </p:cNvSpPr>
              <p:nvPr/>
            </p:nvSpPr>
            <p:spPr bwMode="auto">
              <a:xfrm>
                <a:off x="3311" y="1334"/>
                <a:ext cx="1388" cy="403"/>
              </a:xfrm>
              <a:prstGeom prst="rect">
                <a:avLst/>
              </a:prstGeom>
              <a:noFill/>
              <a:ln w="7938"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3839" name="Rectangle 57"/>
            <p:cNvSpPr>
              <a:spLocks noChangeArrowheads="1"/>
            </p:cNvSpPr>
            <p:nvPr/>
          </p:nvSpPr>
          <p:spPr bwMode="auto">
            <a:xfrm>
              <a:off x="3781" y="1373"/>
              <a:ext cx="55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3300"/>
                  </a:solidFill>
                  <a:latin typeface="Arial" charset="0"/>
                </a:rPr>
                <a:t>Patient </a:t>
              </a:r>
              <a:endParaRPr lang="en-US"/>
            </a:p>
          </p:txBody>
        </p:sp>
        <p:sp>
          <p:nvSpPr>
            <p:cNvPr id="33840" name="Rectangle 58"/>
            <p:cNvSpPr>
              <a:spLocks noChangeArrowheads="1"/>
            </p:cNvSpPr>
            <p:nvPr/>
          </p:nvSpPr>
          <p:spPr bwMode="auto">
            <a:xfrm>
              <a:off x="3601" y="1546"/>
              <a:ext cx="87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3300"/>
                  </a:solidFill>
                  <a:latin typeface="Arial" charset="0"/>
                </a:rPr>
                <a:t>Environment</a:t>
              </a:r>
              <a:endParaRPr lang="en-US"/>
            </a:p>
          </p:txBody>
        </p:sp>
        <p:sp>
          <p:nvSpPr>
            <p:cNvPr id="33841" name="Rectangle 59"/>
            <p:cNvSpPr>
              <a:spLocks noChangeArrowheads="1"/>
            </p:cNvSpPr>
            <p:nvPr/>
          </p:nvSpPr>
          <p:spPr bwMode="auto">
            <a:xfrm>
              <a:off x="744" y="2353"/>
              <a:ext cx="1898" cy="1266"/>
            </a:xfrm>
            <a:prstGeom prst="rect">
              <a:avLst/>
            </a:prstGeom>
            <a:noFill/>
            <a:ln w="7938"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42" name="Rectangle 60"/>
            <p:cNvSpPr>
              <a:spLocks noChangeArrowheads="1"/>
            </p:cNvSpPr>
            <p:nvPr/>
          </p:nvSpPr>
          <p:spPr bwMode="auto">
            <a:xfrm>
              <a:off x="914" y="2392"/>
              <a:ext cx="166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Environment beyond the </a:t>
              </a:r>
              <a:endParaRPr lang="en-US"/>
            </a:p>
          </p:txBody>
        </p:sp>
        <p:sp>
          <p:nvSpPr>
            <p:cNvPr id="33843" name="Rectangle 61"/>
            <p:cNvSpPr>
              <a:spLocks noChangeArrowheads="1"/>
            </p:cNvSpPr>
            <p:nvPr/>
          </p:nvSpPr>
          <p:spPr bwMode="auto">
            <a:xfrm>
              <a:off x="811" y="2565"/>
              <a:ext cx="49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patient</a:t>
              </a:r>
              <a:endParaRPr lang="en-US"/>
            </a:p>
          </p:txBody>
        </p:sp>
        <p:sp>
          <p:nvSpPr>
            <p:cNvPr id="33844" name="Rectangle 62"/>
            <p:cNvSpPr>
              <a:spLocks noChangeArrowheads="1"/>
            </p:cNvSpPr>
            <p:nvPr/>
          </p:nvSpPr>
          <p:spPr bwMode="auto">
            <a:xfrm>
              <a:off x="1243" y="2565"/>
              <a:ext cx="9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a:solidFill>
                    <a:srgbClr val="808080"/>
                  </a:solidFill>
                  <a:latin typeface="Arial" charset="0"/>
                </a:rPr>
                <a:t>’</a:t>
              </a:r>
              <a:endParaRPr lang="en-US"/>
            </a:p>
          </p:txBody>
        </p:sp>
        <p:sp>
          <p:nvSpPr>
            <p:cNvPr id="33845" name="Rectangle 63"/>
            <p:cNvSpPr>
              <a:spLocks noChangeArrowheads="1"/>
            </p:cNvSpPr>
            <p:nvPr/>
          </p:nvSpPr>
          <p:spPr bwMode="auto">
            <a:xfrm>
              <a:off x="1275" y="2565"/>
              <a:ext cx="140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s immediate area. In </a:t>
              </a:r>
              <a:endParaRPr lang="en-US"/>
            </a:p>
          </p:txBody>
        </p:sp>
        <p:sp>
          <p:nvSpPr>
            <p:cNvPr id="33846" name="Rectangle 64"/>
            <p:cNvSpPr>
              <a:spLocks noChangeArrowheads="1"/>
            </p:cNvSpPr>
            <p:nvPr/>
          </p:nvSpPr>
          <p:spPr bwMode="auto">
            <a:xfrm>
              <a:off x="807" y="2737"/>
              <a:ext cx="188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a single room this is outside </a:t>
              </a:r>
              <a:endParaRPr lang="en-US"/>
            </a:p>
          </p:txBody>
        </p:sp>
        <p:sp>
          <p:nvSpPr>
            <p:cNvPr id="33847" name="Rectangle 65"/>
            <p:cNvSpPr>
              <a:spLocks noChangeArrowheads="1"/>
            </p:cNvSpPr>
            <p:nvPr/>
          </p:nvSpPr>
          <p:spPr bwMode="auto">
            <a:xfrm>
              <a:off x="800" y="2910"/>
              <a:ext cx="189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the room. In a multiple room </a:t>
              </a:r>
              <a:endParaRPr lang="en-US"/>
            </a:p>
          </p:txBody>
        </p:sp>
        <p:sp>
          <p:nvSpPr>
            <p:cNvPr id="33848" name="Rectangle 66"/>
            <p:cNvSpPr>
              <a:spLocks noChangeArrowheads="1"/>
            </p:cNvSpPr>
            <p:nvPr/>
          </p:nvSpPr>
          <p:spPr bwMode="auto">
            <a:xfrm>
              <a:off x="826" y="3082"/>
              <a:ext cx="183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this is everything outside of </a:t>
              </a:r>
              <a:endParaRPr lang="en-US"/>
            </a:p>
          </p:txBody>
        </p:sp>
        <p:sp>
          <p:nvSpPr>
            <p:cNvPr id="33849" name="Rectangle 67"/>
            <p:cNvSpPr>
              <a:spLocks noChangeArrowheads="1"/>
            </p:cNvSpPr>
            <p:nvPr/>
          </p:nvSpPr>
          <p:spPr bwMode="auto">
            <a:xfrm>
              <a:off x="982" y="3255"/>
              <a:ext cx="73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the patient</a:t>
              </a:r>
              <a:endParaRPr lang="en-US"/>
            </a:p>
          </p:txBody>
        </p:sp>
        <p:sp>
          <p:nvSpPr>
            <p:cNvPr id="33850" name="Rectangle 68"/>
            <p:cNvSpPr>
              <a:spLocks noChangeArrowheads="1"/>
            </p:cNvSpPr>
            <p:nvPr/>
          </p:nvSpPr>
          <p:spPr bwMode="auto">
            <a:xfrm>
              <a:off x="1653" y="3255"/>
              <a:ext cx="9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a:solidFill>
                    <a:srgbClr val="808080"/>
                  </a:solidFill>
                  <a:latin typeface="Arial" charset="0"/>
                </a:rPr>
                <a:t>’</a:t>
              </a:r>
              <a:endParaRPr lang="en-US"/>
            </a:p>
          </p:txBody>
        </p:sp>
        <p:sp>
          <p:nvSpPr>
            <p:cNvPr id="33851" name="Rectangle 69"/>
            <p:cNvSpPr>
              <a:spLocks noChangeArrowheads="1"/>
            </p:cNvSpPr>
            <p:nvPr/>
          </p:nvSpPr>
          <p:spPr bwMode="auto">
            <a:xfrm>
              <a:off x="1685" y="3255"/>
              <a:ext cx="78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s bed area.</a:t>
              </a:r>
              <a:endParaRPr lang="en-US"/>
            </a:p>
          </p:txBody>
        </p:sp>
        <p:sp>
          <p:nvSpPr>
            <p:cNvPr id="33852" name="Rectangle 70"/>
            <p:cNvSpPr>
              <a:spLocks noChangeArrowheads="1"/>
            </p:cNvSpPr>
            <p:nvPr/>
          </p:nvSpPr>
          <p:spPr bwMode="auto">
            <a:xfrm>
              <a:off x="3027" y="2313"/>
              <a:ext cx="1898" cy="1265"/>
            </a:xfrm>
            <a:prstGeom prst="rect">
              <a:avLst/>
            </a:prstGeom>
            <a:noFill/>
            <a:ln w="7938"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53" name="Rectangle 71"/>
            <p:cNvSpPr>
              <a:spLocks noChangeArrowheads="1"/>
            </p:cNvSpPr>
            <p:nvPr/>
          </p:nvSpPr>
          <p:spPr bwMode="auto">
            <a:xfrm>
              <a:off x="3097" y="2352"/>
              <a:ext cx="119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This is the patient</a:t>
              </a:r>
              <a:endParaRPr lang="en-US"/>
            </a:p>
          </p:txBody>
        </p:sp>
        <p:sp>
          <p:nvSpPr>
            <p:cNvPr id="33854" name="Rectangle 72"/>
            <p:cNvSpPr>
              <a:spLocks noChangeArrowheads="1"/>
            </p:cNvSpPr>
            <p:nvPr/>
          </p:nvSpPr>
          <p:spPr bwMode="auto">
            <a:xfrm>
              <a:off x="4224" y="2352"/>
              <a:ext cx="9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a:solidFill>
                    <a:srgbClr val="808080"/>
                  </a:solidFill>
                  <a:latin typeface="Arial" charset="0"/>
                </a:rPr>
                <a:t>’</a:t>
              </a:r>
              <a:endParaRPr lang="en-US"/>
            </a:p>
          </p:txBody>
        </p:sp>
        <p:sp>
          <p:nvSpPr>
            <p:cNvPr id="33855" name="Rectangle 73"/>
            <p:cNvSpPr>
              <a:spLocks noChangeArrowheads="1"/>
            </p:cNvSpPr>
            <p:nvPr/>
          </p:nvSpPr>
          <p:spPr bwMode="auto">
            <a:xfrm>
              <a:off x="4256" y="2352"/>
              <a:ext cx="6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s area. In </a:t>
              </a:r>
              <a:endParaRPr lang="en-US"/>
            </a:p>
          </p:txBody>
        </p:sp>
        <p:sp>
          <p:nvSpPr>
            <p:cNvPr id="33856" name="Rectangle 74"/>
            <p:cNvSpPr>
              <a:spLocks noChangeArrowheads="1"/>
            </p:cNvSpPr>
            <p:nvPr/>
          </p:nvSpPr>
          <p:spPr bwMode="auto">
            <a:xfrm>
              <a:off x="3341" y="2524"/>
              <a:ext cx="13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a single room this is </a:t>
              </a:r>
              <a:endParaRPr lang="en-US"/>
            </a:p>
          </p:txBody>
        </p:sp>
        <p:sp>
          <p:nvSpPr>
            <p:cNvPr id="33857" name="Rectangle 75"/>
            <p:cNvSpPr>
              <a:spLocks noChangeArrowheads="1"/>
            </p:cNvSpPr>
            <p:nvPr/>
          </p:nvSpPr>
          <p:spPr bwMode="auto">
            <a:xfrm>
              <a:off x="3160" y="2697"/>
              <a:ext cx="159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everything in the patient</a:t>
              </a:r>
              <a:endParaRPr lang="en-US"/>
            </a:p>
          </p:txBody>
        </p:sp>
        <p:sp>
          <p:nvSpPr>
            <p:cNvPr id="33858" name="Rectangle 76"/>
            <p:cNvSpPr>
              <a:spLocks noChangeArrowheads="1"/>
            </p:cNvSpPr>
            <p:nvPr/>
          </p:nvSpPr>
          <p:spPr bwMode="auto">
            <a:xfrm>
              <a:off x="4687" y="2697"/>
              <a:ext cx="9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a:solidFill>
                    <a:srgbClr val="808080"/>
                  </a:solidFill>
                  <a:latin typeface="Arial" charset="0"/>
                </a:rPr>
                <a:t>’</a:t>
              </a:r>
              <a:endParaRPr lang="en-US"/>
            </a:p>
          </p:txBody>
        </p:sp>
        <p:sp>
          <p:nvSpPr>
            <p:cNvPr id="33859" name="Rectangle 77"/>
            <p:cNvSpPr>
              <a:spLocks noChangeArrowheads="1"/>
            </p:cNvSpPr>
            <p:nvPr/>
          </p:nvSpPr>
          <p:spPr bwMode="auto">
            <a:xfrm>
              <a:off x="4718" y="2697"/>
              <a:ext cx="17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s </a:t>
              </a:r>
              <a:endParaRPr lang="en-US"/>
            </a:p>
          </p:txBody>
        </p:sp>
        <p:sp>
          <p:nvSpPr>
            <p:cNvPr id="33860" name="Rectangle 78"/>
            <p:cNvSpPr>
              <a:spLocks noChangeArrowheads="1"/>
            </p:cNvSpPr>
            <p:nvPr/>
          </p:nvSpPr>
          <p:spPr bwMode="auto">
            <a:xfrm>
              <a:off x="3202" y="2869"/>
              <a:ext cx="165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room. In a multiple room </a:t>
              </a:r>
              <a:endParaRPr lang="en-US"/>
            </a:p>
          </p:txBody>
        </p:sp>
        <p:sp>
          <p:nvSpPr>
            <p:cNvPr id="33861" name="Rectangle 79"/>
            <p:cNvSpPr>
              <a:spLocks noChangeArrowheads="1"/>
            </p:cNvSpPr>
            <p:nvPr/>
          </p:nvSpPr>
          <p:spPr bwMode="auto">
            <a:xfrm>
              <a:off x="3365" y="3042"/>
              <a:ext cx="132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this is everything in </a:t>
              </a:r>
              <a:endParaRPr lang="en-US"/>
            </a:p>
          </p:txBody>
        </p:sp>
        <p:sp>
          <p:nvSpPr>
            <p:cNvPr id="33862" name="Rectangle 80"/>
            <p:cNvSpPr>
              <a:spLocks noChangeArrowheads="1"/>
            </p:cNvSpPr>
            <p:nvPr/>
          </p:nvSpPr>
          <p:spPr bwMode="auto">
            <a:xfrm>
              <a:off x="3138" y="3214"/>
              <a:ext cx="178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immediate proximity to the </a:t>
              </a:r>
              <a:endParaRPr lang="en-US"/>
            </a:p>
          </p:txBody>
        </p:sp>
        <p:sp>
          <p:nvSpPr>
            <p:cNvPr id="33863" name="Rectangle 81"/>
            <p:cNvSpPr>
              <a:spLocks noChangeArrowheads="1"/>
            </p:cNvSpPr>
            <p:nvPr/>
          </p:nvSpPr>
          <p:spPr bwMode="auto">
            <a:xfrm>
              <a:off x="3740" y="3387"/>
              <a:ext cx="53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808080"/>
                  </a:solidFill>
                  <a:latin typeface="Arial" charset="0"/>
                </a:rPr>
                <a:t>patient.</a:t>
              </a:r>
              <a:endParaRPr lang="en-US"/>
            </a:p>
          </p:txBody>
        </p:sp>
      </p:grpSp>
    </p:spTree>
    <p:extLst>
      <p:ext uri="{BB962C8B-B14F-4D97-AF65-F5344CB8AC3E}">
        <p14:creationId xmlns:p14="http://schemas.microsoft.com/office/powerpoint/2010/main" val="167739940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827088" y="765175"/>
            <a:ext cx="7779824" cy="688975"/>
          </a:xfrm>
          <a:noFill/>
        </p:spPr>
        <p:txBody>
          <a:bodyPr>
            <a:normAutofit fontScale="90000"/>
          </a:bodyPr>
          <a:lstStyle/>
          <a:p>
            <a:pPr eaLnBrk="1" hangingPunct="1"/>
            <a:r>
              <a:rPr lang="en-CA" b="1" dirty="0">
                <a:latin typeface="Arial Narrow" charset="0"/>
              </a:rPr>
              <a:t/>
            </a:r>
            <a:br>
              <a:rPr lang="en-CA" b="1" dirty="0">
                <a:latin typeface="Arial Narrow" charset="0"/>
              </a:rPr>
            </a:br>
            <a:r>
              <a:rPr lang="en-CA" b="1" dirty="0"/>
              <a:t>Your 4 Moments for Hand Hygiene</a:t>
            </a:r>
            <a:r>
              <a:rPr lang="en-CA" b="1" dirty="0">
                <a:latin typeface="Arial Narrow" charset="0"/>
              </a:rPr>
              <a:t/>
            </a:r>
            <a:br>
              <a:rPr lang="en-CA" b="1" dirty="0">
                <a:latin typeface="Arial Narrow" charset="0"/>
              </a:rPr>
            </a:br>
            <a:endParaRPr lang="en-CA" b="1" dirty="0">
              <a:latin typeface="Arial Narrow" charset="0"/>
            </a:endParaRPr>
          </a:p>
        </p:txBody>
      </p:sp>
      <p:pic>
        <p:nvPicPr>
          <p:cNvPr id="46084"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3156" t="-1085" r="3156" b="9027"/>
          <a:stretch>
            <a:fillRect/>
          </a:stretch>
        </p:blipFill>
        <p:spPr>
          <a:xfrm>
            <a:off x="1476375" y="1667394"/>
            <a:ext cx="6335713" cy="4824412"/>
          </a:xfrm>
          <a:noFill/>
        </p:spPr>
      </p:pic>
    </p:spTree>
    <p:extLst>
      <p:ext uri="{BB962C8B-B14F-4D97-AF65-F5344CB8AC3E}">
        <p14:creationId xmlns:p14="http://schemas.microsoft.com/office/powerpoint/2010/main" val="183721154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4"/>
          <p:cNvSpPr>
            <a:spLocks noGrp="1" noChangeArrowheads="1"/>
          </p:cNvSpPr>
          <p:nvPr>
            <p:ph type="title"/>
          </p:nvPr>
        </p:nvSpPr>
        <p:spPr>
          <a:xfrm>
            <a:off x="755650" y="620713"/>
            <a:ext cx="7561263" cy="1008062"/>
          </a:xfrm>
          <a:noFill/>
        </p:spPr>
        <p:txBody>
          <a:bodyPr>
            <a:normAutofit/>
          </a:bodyPr>
          <a:lstStyle/>
          <a:p>
            <a:pPr eaLnBrk="1" hangingPunct="1"/>
            <a:r>
              <a:rPr lang="it-IT" sz="4000" b="1" dirty="0" smtClean="0"/>
              <a:t>Moment 1</a:t>
            </a:r>
            <a:endParaRPr lang="it-IT" sz="4000" b="1" dirty="0"/>
          </a:p>
        </p:txBody>
      </p:sp>
      <p:pic>
        <p:nvPicPr>
          <p:cNvPr id="40964" name="Picture 13" descr="MOH_PATIENT_ENG1"/>
          <p:cNvPicPr>
            <a:picLocks noChangeAspect="1" noChangeArrowheads="1"/>
          </p:cNvPicPr>
          <p:nvPr/>
        </p:nvPicPr>
        <p:blipFill>
          <a:blip r:embed="rId2">
            <a:extLst>
              <a:ext uri="{28A0092B-C50C-407E-A947-70E740481C1C}">
                <a14:useLocalDpi xmlns:a14="http://schemas.microsoft.com/office/drawing/2010/main" val="0"/>
              </a:ext>
            </a:extLst>
          </a:blip>
          <a:srcRect l="13670" t="16959" r="24274" b="25955"/>
          <a:stretch>
            <a:fillRect/>
          </a:stretch>
        </p:blipFill>
        <p:spPr bwMode="auto">
          <a:xfrm>
            <a:off x="755650" y="1700213"/>
            <a:ext cx="4105275"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Text Box 15"/>
          <p:cNvSpPr txBox="1">
            <a:spLocks noChangeArrowheads="1"/>
          </p:cNvSpPr>
          <p:nvPr/>
        </p:nvSpPr>
        <p:spPr bwMode="auto">
          <a:xfrm>
            <a:off x="5148263" y="2492375"/>
            <a:ext cx="3095625" cy="244374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4625" indent="-174625" eaLnBrk="0" hangingPunct="0">
              <a:defRPr sz="3600">
                <a:solidFill>
                  <a:srgbClr val="000000"/>
                </a:solidFill>
                <a:latin typeface="Arial Narrow" charset="0"/>
                <a:ea typeface="ＭＳ Ｐゴシック" charset="0"/>
                <a:cs typeface="ＭＳ Ｐゴシック" charset="0"/>
              </a:defRPr>
            </a:lvl1pPr>
            <a:lvl2pPr marL="37931725" indent="-37474525" eaLnBrk="0" hangingPunct="0">
              <a:defRPr sz="3600">
                <a:solidFill>
                  <a:srgbClr val="000000"/>
                </a:solidFill>
                <a:latin typeface="Arial Narrow" charset="0"/>
                <a:ea typeface="ＭＳ Ｐゴシック" charset="0"/>
              </a:defRPr>
            </a:lvl2pPr>
            <a:lvl3pPr eaLnBrk="0" hangingPunct="0">
              <a:defRPr sz="3600">
                <a:solidFill>
                  <a:srgbClr val="000000"/>
                </a:solidFill>
                <a:latin typeface="Arial Narrow" charset="0"/>
                <a:ea typeface="ＭＳ Ｐゴシック" charset="0"/>
              </a:defRPr>
            </a:lvl3pPr>
            <a:lvl4pPr eaLnBrk="0" hangingPunct="0">
              <a:defRPr sz="3600">
                <a:solidFill>
                  <a:srgbClr val="000000"/>
                </a:solidFill>
                <a:latin typeface="Arial Narrow" charset="0"/>
                <a:ea typeface="ＭＳ Ｐゴシック" charset="0"/>
              </a:defRPr>
            </a:lvl4pPr>
            <a:lvl5pPr eaLnBrk="0" hangingPunct="0">
              <a:defRPr sz="3600">
                <a:solidFill>
                  <a:srgbClr val="000000"/>
                </a:solidFill>
                <a:latin typeface="Arial Narrow" charset="0"/>
                <a:ea typeface="ＭＳ Ｐゴシック" charset="0"/>
              </a:defRPr>
            </a:lvl5pPr>
            <a:lvl6pPr marL="457200" eaLnBrk="0" fontAlgn="base" hangingPunct="0">
              <a:spcBef>
                <a:spcPct val="20000"/>
              </a:spcBef>
              <a:spcAft>
                <a:spcPct val="0"/>
              </a:spcAft>
              <a:defRPr sz="3600">
                <a:solidFill>
                  <a:srgbClr val="000000"/>
                </a:solidFill>
                <a:latin typeface="Arial Narrow" charset="0"/>
                <a:ea typeface="ＭＳ Ｐゴシック" charset="0"/>
              </a:defRPr>
            </a:lvl6pPr>
            <a:lvl7pPr marL="914400" eaLnBrk="0" fontAlgn="base" hangingPunct="0">
              <a:spcBef>
                <a:spcPct val="20000"/>
              </a:spcBef>
              <a:spcAft>
                <a:spcPct val="0"/>
              </a:spcAft>
              <a:defRPr sz="3600">
                <a:solidFill>
                  <a:srgbClr val="000000"/>
                </a:solidFill>
                <a:latin typeface="Arial Narrow" charset="0"/>
                <a:ea typeface="ＭＳ Ｐゴシック" charset="0"/>
              </a:defRPr>
            </a:lvl7pPr>
            <a:lvl8pPr marL="1371600" eaLnBrk="0" fontAlgn="base" hangingPunct="0">
              <a:spcBef>
                <a:spcPct val="20000"/>
              </a:spcBef>
              <a:spcAft>
                <a:spcPct val="0"/>
              </a:spcAft>
              <a:defRPr sz="3600">
                <a:solidFill>
                  <a:srgbClr val="000000"/>
                </a:solidFill>
                <a:latin typeface="Arial Narrow" charset="0"/>
                <a:ea typeface="ＭＳ Ｐゴシック" charset="0"/>
              </a:defRPr>
            </a:lvl8pPr>
            <a:lvl9pPr marL="1828800" eaLnBrk="0" fontAlgn="base" hangingPunct="0">
              <a:spcBef>
                <a:spcPct val="20000"/>
              </a:spcBef>
              <a:spcAft>
                <a:spcPct val="0"/>
              </a:spcAft>
              <a:defRPr sz="3600">
                <a:solidFill>
                  <a:srgbClr val="000000"/>
                </a:solidFill>
                <a:latin typeface="Arial Narrow" charset="0"/>
                <a:ea typeface="ＭＳ Ｐゴシック" charset="0"/>
              </a:defRPr>
            </a:lvl9pPr>
          </a:lstStyle>
          <a:p>
            <a:pPr eaLnBrk="1" hangingPunct="1">
              <a:lnSpc>
                <a:spcPct val="80000"/>
              </a:lnSpc>
              <a:spcBef>
                <a:spcPct val="0"/>
              </a:spcBef>
              <a:spcAft>
                <a:spcPct val="30000"/>
              </a:spcAft>
              <a:buFontTx/>
              <a:buNone/>
            </a:pPr>
            <a:r>
              <a:rPr lang="it-IT" sz="2000" b="1" i="1" dirty="0">
                <a:solidFill>
                  <a:schemeClr val="tx1"/>
                </a:solidFill>
              </a:rPr>
              <a:t>Some </a:t>
            </a:r>
            <a:r>
              <a:rPr lang="it-IT" sz="2000" b="1" i="1" dirty="0" err="1" smtClean="0">
                <a:solidFill>
                  <a:schemeClr val="tx1"/>
                </a:solidFill>
              </a:rPr>
              <a:t>examples</a:t>
            </a:r>
            <a:r>
              <a:rPr lang="it-IT" sz="2000" b="1" i="1" dirty="0" smtClean="0">
                <a:solidFill>
                  <a:schemeClr val="tx1"/>
                </a:solidFill>
              </a:rPr>
              <a:t>:</a:t>
            </a:r>
            <a:endParaRPr lang="it-IT" sz="2000" b="1" i="1" dirty="0">
              <a:solidFill>
                <a:schemeClr val="tx1"/>
              </a:solidFill>
            </a:endParaRPr>
          </a:p>
          <a:p>
            <a:pPr eaLnBrk="1" hangingPunct="1">
              <a:lnSpc>
                <a:spcPct val="80000"/>
              </a:lnSpc>
              <a:spcBef>
                <a:spcPct val="0"/>
              </a:spcBef>
              <a:spcAft>
                <a:spcPct val="30000"/>
              </a:spcAft>
              <a:buFontTx/>
              <a:buNone/>
            </a:pPr>
            <a:endParaRPr lang="it-IT" sz="1200" b="1" i="1" dirty="0">
              <a:solidFill>
                <a:schemeClr val="tx1"/>
              </a:solidFill>
            </a:endParaRPr>
          </a:p>
          <a:p>
            <a:pPr eaLnBrk="1" hangingPunct="1">
              <a:lnSpc>
                <a:spcPct val="80000"/>
              </a:lnSpc>
              <a:spcBef>
                <a:spcPct val="0"/>
              </a:spcBef>
              <a:spcAft>
                <a:spcPct val="30000"/>
              </a:spcAft>
              <a:buFontTx/>
              <a:buChar char="•"/>
            </a:pPr>
            <a:r>
              <a:rPr lang="en-GB" sz="1800" dirty="0">
                <a:solidFill>
                  <a:schemeClr val="tx1"/>
                </a:solidFill>
              </a:rPr>
              <a:t>shaking hands, stroking an arm</a:t>
            </a:r>
            <a:endParaRPr lang="en-GB" sz="1800" u="sng" dirty="0">
              <a:solidFill>
                <a:schemeClr val="tx1"/>
              </a:solidFill>
            </a:endParaRPr>
          </a:p>
          <a:p>
            <a:pPr eaLnBrk="1" hangingPunct="1">
              <a:lnSpc>
                <a:spcPct val="80000"/>
              </a:lnSpc>
              <a:spcBef>
                <a:spcPct val="0"/>
              </a:spcBef>
              <a:spcAft>
                <a:spcPct val="30000"/>
              </a:spcAft>
              <a:buFontTx/>
              <a:buChar char="•"/>
            </a:pPr>
            <a:r>
              <a:rPr lang="en-GB" sz="1800" dirty="0">
                <a:solidFill>
                  <a:schemeClr val="tx1"/>
                </a:solidFill>
              </a:rPr>
              <a:t>helping a patient to move        around, get </a:t>
            </a:r>
            <a:r>
              <a:rPr lang="en-GB" sz="1800" dirty="0" smtClean="0">
                <a:solidFill>
                  <a:schemeClr val="tx1"/>
                </a:solidFill>
              </a:rPr>
              <a:t>washed</a:t>
            </a:r>
            <a:endParaRPr lang="en-GB" sz="1800" dirty="0">
              <a:solidFill>
                <a:schemeClr val="tx1"/>
              </a:solidFill>
            </a:endParaRPr>
          </a:p>
          <a:p>
            <a:pPr eaLnBrk="1" hangingPunct="1">
              <a:lnSpc>
                <a:spcPct val="80000"/>
              </a:lnSpc>
              <a:spcBef>
                <a:spcPct val="0"/>
              </a:spcBef>
              <a:spcAft>
                <a:spcPct val="30000"/>
              </a:spcAft>
              <a:buFontTx/>
              <a:buChar char="•"/>
            </a:pPr>
            <a:r>
              <a:rPr lang="en-GB" sz="1800" dirty="0" smtClean="0">
                <a:solidFill>
                  <a:schemeClr val="tx1"/>
                </a:solidFill>
              </a:rPr>
              <a:t>taking </a:t>
            </a:r>
            <a:r>
              <a:rPr lang="en-GB" sz="1800" dirty="0">
                <a:solidFill>
                  <a:schemeClr val="tx1"/>
                </a:solidFill>
              </a:rPr>
              <a:t>pulse, blood pressure, chest auscultation, abdominal palpation</a:t>
            </a:r>
            <a:r>
              <a:rPr lang="it-IT" sz="1800" dirty="0">
                <a:solidFill>
                  <a:schemeClr val="tx1"/>
                </a:solidFill>
              </a:rPr>
              <a:t> </a:t>
            </a:r>
          </a:p>
          <a:p>
            <a:pPr eaLnBrk="1" hangingPunct="1">
              <a:lnSpc>
                <a:spcPct val="80000"/>
              </a:lnSpc>
              <a:spcBef>
                <a:spcPct val="0"/>
              </a:spcBef>
              <a:spcAft>
                <a:spcPct val="30000"/>
              </a:spcAft>
              <a:buFontTx/>
              <a:buChar char="•"/>
            </a:pPr>
            <a:r>
              <a:rPr lang="it-IT" sz="1800" dirty="0" err="1">
                <a:solidFill>
                  <a:schemeClr val="tx1"/>
                </a:solidFill>
              </a:rPr>
              <a:t>before</a:t>
            </a:r>
            <a:r>
              <a:rPr lang="it-IT" sz="1800" dirty="0">
                <a:solidFill>
                  <a:schemeClr val="tx1"/>
                </a:solidFill>
              </a:rPr>
              <a:t> </a:t>
            </a:r>
            <a:r>
              <a:rPr lang="it-IT" sz="1800" dirty="0" err="1">
                <a:solidFill>
                  <a:schemeClr val="tx1"/>
                </a:solidFill>
              </a:rPr>
              <a:t>adjusting</a:t>
            </a:r>
            <a:r>
              <a:rPr lang="it-IT" sz="1800" dirty="0">
                <a:solidFill>
                  <a:schemeClr val="tx1"/>
                </a:solidFill>
              </a:rPr>
              <a:t> an IV rate</a:t>
            </a:r>
          </a:p>
        </p:txBody>
      </p:sp>
    </p:spTree>
    <p:extLst>
      <p:ext uri="{BB962C8B-B14F-4D97-AF65-F5344CB8AC3E}">
        <p14:creationId xmlns:p14="http://schemas.microsoft.com/office/powerpoint/2010/main" val="3095415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59"/>
                                        </p:tgtEl>
                                        <p:attrNameLst>
                                          <p:attrName>style.visibility</p:attrName>
                                        </p:attrNameLst>
                                      </p:cBhvr>
                                      <p:to>
                                        <p:strVal val="visible"/>
                                      </p:to>
                                    </p:set>
                                    <p:animEffect transition="in" filter="fade">
                                      <p:cBhvr>
                                        <p:cTn id="7" dur="2000"/>
                                        <p:tgtEl>
                                          <p:spTgt spid="31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4"/>
          <p:cNvSpPr>
            <a:spLocks noGrp="1" noChangeArrowheads="1"/>
          </p:cNvSpPr>
          <p:nvPr>
            <p:ph type="title"/>
          </p:nvPr>
        </p:nvSpPr>
        <p:spPr>
          <a:xfrm>
            <a:off x="755650" y="692150"/>
            <a:ext cx="7416800" cy="936625"/>
          </a:xfrm>
          <a:noFill/>
        </p:spPr>
        <p:txBody>
          <a:bodyPr>
            <a:normAutofit/>
          </a:bodyPr>
          <a:lstStyle/>
          <a:p>
            <a:pPr eaLnBrk="1" hangingPunct="1"/>
            <a:r>
              <a:rPr lang="it-IT" sz="4000" b="1" dirty="0" smtClean="0"/>
              <a:t>Moment 2</a:t>
            </a:r>
            <a:endParaRPr lang="it-IT" sz="4000" b="1" dirty="0"/>
          </a:p>
        </p:txBody>
      </p:sp>
      <p:pic>
        <p:nvPicPr>
          <p:cNvPr id="41988" name="Picture 12" descr="MOH_PATIENT_ENG2"/>
          <p:cNvPicPr>
            <a:picLocks noChangeAspect="1" noChangeArrowheads="1"/>
          </p:cNvPicPr>
          <p:nvPr/>
        </p:nvPicPr>
        <p:blipFill>
          <a:blip r:embed="rId2">
            <a:extLst>
              <a:ext uri="{28A0092B-C50C-407E-A947-70E740481C1C}">
                <a14:useLocalDpi xmlns:a14="http://schemas.microsoft.com/office/drawing/2010/main" val="0"/>
              </a:ext>
            </a:extLst>
          </a:blip>
          <a:srcRect l="23799" t="23840" r="25415" b="20604"/>
          <a:stretch>
            <a:fillRect/>
          </a:stretch>
        </p:blipFill>
        <p:spPr bwMode="auto">
          <a:xfrm>
            <a:off x="900113" y="1916113"/>
            <a:ext cx="375285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14"/>
          <p:cNvSpPr txBox="1">
            <a:spLocks noChangeArrowheads="1"/>
          </p:cNvSpPr>
          <p:nvPr/>
        </p:nvSpPr>
        <p:spPr bwMode="auto">
          <a:xfrm>
            <a:off x="5003800" y="2276475"/>
            <a:ext cx="3097213" cy="215751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15888" indent="-115888" eaLnBrk="0" hangingPunct="0">
              <a:defRPr sz="3600">
                <a:solidFill>
                  <a:srgbClr val="000000"/>
                </a:solidFill>
                <a:latin typeface="Arial Narrow" charset="0"/>
                <a:ea typeface="ＭＳ Ｐゴシック" charset="0"/>
                <a:cs typeface="ＭＳ Ｐゴシック" charset="0"/>
              </a:defRPr>
            </a:lvl1pPr>
            <a:lvl2pPr marL="37931725" indent="-37474525" eaLnBrk="0" hangingPunct="0">
              <a:defRPr sz="3600">
                <a:solidFill>
                  <a:srgbClr val="000000"/>
                </a:solidFill>
                <a:latin typeface="Arial Narrow" charset="0"/>
                <a:ea typeface="ＭＳ Ｐゴシック" charset="0"/>
              </a:defRPr>
            </a:lvl2pPr>
            <a:lvl3pPr eaLnBrk="0" hangingPunct="0">
              <a:defRPr sz="3600">
                <a:solidFill>
                  <a:srgbClr val="000000"/>
                </a:solidFill>
                <a:latin typeface="Arial Narrow" charset="0"/>
                <a:ea typeface="ＭＳ Ｐゴシック" charset="0"/>
              </a:defRPr>
            </a:lvl3pPr>
            <a:lvl4pPr eaLnBrk="0" hangingPunct="0">
              <a:defRPr sz="3600">
                <a:solidFill>
                  <a:srgbClr val="000000"/>
                </a:solidFill>
                <a:latin typeface="Arial Narrow" charset="0"/>
                <a:ea typeface="ＭＳ Ｐゴシック" charset="0"/>
              </a:defRPr>
            </a:lvl4pPr>
            <a:lvl5pPr eaLnBrk="0" hangingPunct="0">
              <a:defRPr sz="3600">
                <a:solidFill>
                  <a:srgbClr val="000000"/>
                </a:solidFill>
                <a:latin typeface="Arial Narrow" charset="0"/>
                <a:ea typeface="ＭＳ Ｐゴシック" charset="0"/>
              </a:defRPr>
            </a:lvl5pPr>
            <a:lvl6pPr marL="457200" eaLnBrk="0" fontAlgn="base" hangingPunct="0">
              <a:spcBef>
                <a:spcPct val="20000"/>
              </a:spcBef>
              <a:spcAft>
                <a:spcPct val="0"/>
              </a:spcAft>
              <a:defRPr sz="3600">
                <a:solidFill>
                  <a:srgbClr val="000000"/>
                </a:solidFill>
                <a:latin typeface="Arial Narrow" charset="0"/>
                <a:ea typeface="ＭＳ Ｐゴシック" charset="0"/>
              </a:defRPr>
            </a:lvl6pPr>
            <a:lvl7pPr marL="914400" eaLnBrk="0" fontAlgn="base" hangingPunct="0">
              <a:spcBef>
                <a:spcPct val="20000"/>
              </a:spcBef>
              <a:spcAft>
                <a:spcPct val="0"/>
              </a:spcAft>
              <a:defRPr sz="3600">
                <a:solidFill>
                  <a:srgbClr val="000000"/>
                </a:solidFill>
                <a:latin typeface="Arial Narrow" charset="0"/>
                <a:ea typeface="ＭＳ Ｐゴシック" charset="0"/>
              </a:defRPr>
            </a:lvl7pPr>
            <a:lvl8pPr marL="1371600" eaLnBrk="0" fontAlgn="base" hangingPunct="0">
              <a:spcBef>
                <a:spcPct val="20000"/>
              </a:spcBef>
              <a:spcAft>
                <a:spcPct val="0"/>
              </a:spcAft>
              <a:defRPr sz="3600">
                <a:solidFill>
                  <a:srgbClr val="000000"/>
                </a:solidFill>
                <a:latin typeface="Arial Narrow" charset="0"/>
                <a:ea typeface="ＭＳ Ｐゴシック" charset="0"/>
              </a:defRPr>
            </a:lvl8pPr>
            <a:lvl9pPr marL="1828800" eaLnBrk="0" fontAlgn="base" hangingPunct="0">
              <a:spcBef>
                <a:spcPct val="20000"/>
              </a:spcBef>
              <a:spcAft>
                <a:spcPct val="0"/>
              </a:spcAft>
              <a:defRPr sz="3600">
                <a:solidFill>
                  <a:srgbClr val="000000"/>
                </a:solidFill>
                <a:latin typeface="Arial Narrow" charset="0"/>
                <a:ea typeface="ＭＳ Ｐゴシック" charset="0"/>
              </a:defRPr>
            </a:lvl9pPr>
          </a:lstStyle>
          <a:p>
            <a:pPr eaLnBrk="1" hangingPunct="1">
              <a:lnSpc>
                <a:spcPct val="80000"/>
              </a:lnSpc>
              <a:spcBef>
                <a:spcPct val="0"/>
              </a:spcBef>
              <a:spcAft>
                <a:spcPct val="30000"/>
              </a:spcAft>
              <a:buFontTx/>
              <a:buNone/>
            </a:pPr>
            <a:r>
              <a:rPr lang="it-IT" sz="2000" b="1" i="1" dirty="0">
                <a:solidFill>
                  <a:schemeClr val="tx1"/>
                </a:solidFill>
              </a:rPr>
              <a:t>Some </a:t>
            </a:r>
            <a:r>
              <a:rPr lang="it-IT" sz="2000" b="1" i="1" dirty="0" err="1" smtClean="0">
                <a:solidFill>
                  <a:schemeClr val="tx1"/>
                </a:solidFill>
              </a:rPr>
              <a:t>examples</a:t>
            </a:r>
            <a:r>
              <a:rPr lang="it-IT" sz="2000" b="1" i="1" dirty="0" smtClean="0">
                <a:solidFill>
                  <a:schemeClr val="tx1"/>
                </a:solidFill>
              </a:rPr>
              <a:t>:</a:t>
            </a:r>
            <a:endParaRPr lang="it-IT" sz="1400" b="1" i="1" dirty="0">
              <a:solidFill>
                <a:schemeClr val="tx1"/>
              </a:solidFill>
            </a:endParaRPr>
          </a:p>
          <a:p>
            <a:pPr eaLnBrk="1" hangingPunct="1">
              <a:lnSpc>
                <a:spcPct val="80000"/>
              </a:lnSpc>
              <a:spcBef>
                <a:spcPct val="0"/>
              </a:spcBef>
              <a:spcAft>
                <a:spcPct val="30000"/>
              </a:spcAft>
              <a:buFontTx/>
              <a:buChar char="•"/>
            </a:pPr>
            <a:r>
              <a:rPr lang="en-GB" sz="1800" dirty="0" smtClean="0">
                <a:solidFill>
                  <a:schemeClr val="tx1"/>
                </a:solidFill>
              </a:rPr>
              <a:t>skin </a:t>
            </a:r>
            <a:r>
              <a:rPr lang="en-GB" sz="1800" dirty="0">
                <a:solidFill>
                  <a:schemeClr val="tx1"/>
                </a:solidFill>
              </a:rPr>
              <a:t>lesion care, wound dressing, subcutaneous injection</a:t>
            </a:r>
            <a:endParaRPr lang="en-GB" sz="800" u="sng" dirty="0">
              <a:solidFill>
                <a:schemeClr val="tx1"/>
              </a:solidFill>
            </a:endParaRPr>
          </a:p>
          <a:p>
            <a:pPr eaLnBrk="1" hangingPunct="1">
              <a:lnSpc>
                <a:spcPct val="80000"/>
              </a:lnSpc>
              <a:spcBef>
                <a:spcPct val="0"/>
              </a:spcBef>
              <a:spcAft>
                <a:spcPct val="30000"/>
              </a:spcAft>
              <a:buFontTx/>
              <a:buChar char="•"/>
            </a:pPr>
            <a:r>
              <a:rPr lang="en-GB" sz="1800" dirty="0">
                <a:solidFill>
                  <a:schemeClr val="tx1"/>
                </a:solidFill>
              </a:rPr>
              <a:t>catheter insertion, opening a vascular access system or a draining system</a:t>
            </a:r>
            <a:endParaRPr lang="en-GB" sz="800" dirty="0">
              <a:solidFill>
                <a:schemeClr val="tx1"/>
              </a:solidFill>
            </a:endParaRPr>
          </a:p>
          <a:p>
            <a:pPr eaLnBrk="1" hangingPunct="1">
              <a:lnSpc>
                <a:spcPct val="80000"/>
              </a:lnSpc>
              <a:spcBef>
                <a:spcPct val="0"/>
              </a:spcBef>
              <a:spcAft>
                <a:spcPct val="30000"/>
              </a:spcAft>
              <a:buFontTx/>
              <a:buChar char="•"/>
            </a:pPr>
            <a:r>
              <a:rPr lang="en-GB" sz="1800" dirty="0">
                <a:solidFill>
                  <a:schemeClr val="tx1"/>
                </a:solidFill>
              </a:rPr>
              <a:t>preparation of medication, dressing sets</a:t>
            </a:r>
            <a:endParaRPr lang="it-IT" sz="1800" dirty="0">
              <a:solidFill>
                <a:schemeClr val="tx1"/>
              </a:solidFill>
            </a:endParaRPr>
          </a:p>
        </p:txBody>
      </p:sp>
    </p:spTree>
    <p:extLst>
      <p:ext uri="{BB962C8B-B14F-4D97-AF65-F5344CB8AC3E}">
        <p14:creationId xmlns:p14="http://schemas.microsoft.com/office/powerpoint/2010/main" val="3280526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82"/>
                                        </p:tgtEl>
                                        <p:attrNameLst>
                                          <p:attrName>style.visibility</p:attrName>
                                        </p:attrNameLst>
                                      </p:cBhvr>
                                      <p:to>
                                        <p:strVal val="visible"/>
                                      </p:to>
                                    </p:set>
                                    <p:animEffect transition="in" filter="fade">
                                      <p:cBhvr>
                                        <p:cTn id="7" dur="2000"/>
                                        <p:tgtEl>
                                          <p:spTgt spid="32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4"/>
          <p:cNvSpPr>
            <a:spLocks noGrp="1" noChangeArrowheads="1"/>
          </p:cNvSpPr>
          <p:nvPr>
            <p:ph type="title"/>
          </p:nvPr>
        </p:nvSpPr>
        <p:spPr>
          <a:xfrm>
            <a:off x="900113" y="765175"/>
            <a:ext cx="7416800" cy="935038"/>
          </a:xfrm>
          <a:noFill/>
        </p:spPr>
        <p:txBody>
          <a:bodyPr>
            <a:normAutofit/>
          </a:bodyPr>
          <a:lstStyle/>
          <a:p>
            <a:pPr eaLnBrk="1" hangingPunct="1"/>
            <a:r>
              <a:rPr lang="it-IT" sz="2800" b="1" dirty="0">
                <a:latin typeface="Arial Narrow" charset="0"/>
              </a:rPr>
              <a:t> </a:t>
            </a:r>
            <a:r>
              <a:rPr lang="it-IT" sz="4000" b="1" dirty="0" smtClean="0"/>
              <a:t>Moment 3</a:t>
            </a:r>
            <a:endParaRPr lang="it-IT" sz="4000" b="1" dirty="0"/>
          </a:p>
        </p:txBody>
      </p:sp>
      <p:pic>
        <p:nvPicPr>
          <p:cNvPr id="43012" name="Picture 8" descr="MOH_PATIENT_ENG3"/>
          <p:cNvPicPr>
            <a:picLocks noChangeAspect="1" noChangeArrowheads="1"/>
          </p:cNvPicPr>
          <p:nvPr/>
        </p:nvPicPr>
        <p:blipFill>
          <a:blip r:embed="rId2">
            <a:extLst>
              <a:ext uri="{28A0092B-C50C-407E-A947-70E740481C1C}">
                <a14:useLocalDpi xmlns:a14="http://schemas.microsoft.com/office/drawing/2010/main" val="0"/>
              </a:ext>
            </a:extLst>
          </a:blip>
          <a:srcRect l="23509" t="22758" r="25879" b="25639"/>
          <a:stretch>
            <a:fillRect/>
          </a:stretch>
        </p:blipFill>
        <p:spPr bwMode="auto">
          <a:xfrm>
            <a:off x="755650" y="1773238"/>
            <a:ext cx="3884613"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 Box 10"/>
          <p:cNvSpPr txBox="1">
            <a:spLocks noChangeArrowheads="1"/>
          </p:cNvSpPr>
          <p:nvPr/>
        </p:nvSpPr>
        <p:spPr bwMode="auto">
          <a:xfrm>
            <a:off x="4859338" y="2133600"/>
            <a:ext cx="3671887" cy="24888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15888" indent="-115888" eaLnBrk="0" hangingPunct="0">
              <a:defRPr sz="3600">
                <a:solidFill>
                  <a:srgbClr val="000000"/>
                </a:solidFill>
                <a:latin typeface="Arial Narrow" charset="0"/>
                <a:ea typeface="ＭＳ Ｐゴシック" charset="0"/>
                <a:cs typeface="ＭＳ Ｐゴシック" charset="0"/>
              </a:defRPr>
            </a:lvl1pPr>
            <a:lvl2pPr marL="37931725" indent="-37474525" eaLnBrk="0" hangingPunct="0">
              <a:defRPr sz="3600">
                <a:solidFill>
                  <a:srgbClr val="000000"/>
                </a:solidFill>
                <a:latin typeface="Arial Narrow" charset="0"/>
                <a:ea typeface="ＭＳ Ｐゴシック" charset="0"/>
              </a:defRPr>
            </a:lvl2pPr>
            <a:lvl3pPr eaLnBrk="0" hangingPunct="0">
              <a:defRPr sz="3600">
                <a:solidFill>
                  <a:srgbClr val="000000"/>
                </a:solidFill>
                <a:latin typeface="Arial Narrow" charset="0"/>
                <a:ea typeface="ＭＳ Ｐゴシック" charset="0"/>
              </a:defRPr>
            </a:lvl3pPr>
            <a:lvl4pPr eaLnBrk="0" hangingPunct="0">
              <a:defRPr sz="3600">
                <a:solidFill>
                  <a:srgbClr val="000000"/>
                </a:solidFill>
                <a:latin typeface="Arial Narrow" charset="0"/>
                <a:ea typeface="ＭＳ Ｐゴシック" charset="0"/>
              </a:defRPr>
            </a:lvl4pPr>
            <a:lvl5pPr eaLnBrk="0" hangingPunct="0">
              <a:defRPr sz="3600">
                <a:solidFill>
                  <a:srgbClr val="000000"/>
                </a:solidFill>
                <a:latin typeface="Arial Narrow" charset="0"/>
                <a:ea typeface="ＭＳ Ｐゴシック" charset="0"/>
              </a:defRPr>
            </a:lvl5pPr>
            <a:lvl6pPr marL="457200" eaLnBrk="0" fontAlgn="base" hangingPunct="0">
              <a:spcBef>
                <a:spcPct val="20000"/>
              </a:spcBef>
              <a:spcAft>
                <a:spcPct val="0"/>
              </a:spcAft>
              <a:defRPr sz="3600">
                <a:solidFill>
                  <a:srgbClr val="000000"/>
                </a:solidFill>
                <a:latin typeface="Arial Narrow" charset="0"/>
                <a:ea typeface="ＭＳ Ｐゴシック" charset="0"/>
              </a:defRPr>
            </a:lvl6pPr>
            <a:lvl7pPr marL="914400" eaLnBrk="0" fontAlgn="base" hangingPunct="0">
              <a:spcBef>
                <a:spcPct val="20000"/>
              </a:spcBef>
              <a:spcAft>
                <a:spcPct val="0"/>
              </a:spcAft>
              <a:defRPr sz="3600">
                <a:solidFill>
                  <a:srgbClr val="000000"/>
                </a:solidFill>
                <a:latin typeface="Arial Narrow" charset="0"/>
                <a:ea typeface="ＭＳ Ｐゴシック" charset="0"/>
              </a:defRPr>
            </a:lvl7pPr>
            <a:lvl8pPr marL="1371600" eaLnBrk="0" fontAlgn="base" hangingPunct="0">
              <a:spcBef>
                <a:spcPct val="20000"/>
              </a:spcBef>
              <a:spcAft>
                <a:spcPct val="0"/>
              </a:spcAft>
              <a:defRPr sz="3600">
                <a:solidFill>
                  <a:srgbClr val="000000"/>
                </a:solidFill>
                <a:latin typeface="Arial Narrow" charset="0"/>
                <a:ea typeface="ＭＳ Ｐゴシック" charset="0"/>
              </a:defRPr>
            </a:lvl8pPr>
            <a:lvl9pPr marL="1828800" eaLnBrk="0" fontAlgn="base" hangingPunct="0">
              <a:spcBef>
                <a:spcPct val="20000"/>
              </a:spcBef>
              <a:spcAft>
                <a:spcPct val="0"/>
              </a:spcAft>
              <a:defRPr sz="3600">
                <a:solidFill>
                  <a:srgbClr val="000000"/>
                </a:solidFill>
                <a:latin typeface="Arial Narrow" charset="0"/>
                <a:ea typeface="ＭＳ Ｐゴシック" charset="0"/>
              </a:defRPr>
            </a:lvl9pPr>
          </a:lstStyle>
          <a:p>
            <a:pPr eaLnBrk="1" hangingPunct="1">
              <a:lnSpc>
                <a:spcPct val="80000"/>
              </a:lnSpc>
              <a:spcBef>
                <a:spcPct val="0"/>
              </a:spcBef>
              <a:spcAft>
                <a:spcPct val="30000"/>
              </a:spcAft>
              <a:buFontTx/>
              <a:buNone/>
            </a:pPr>
            <a:r>
              <a:rPr lang="it-IT" sz="1600" b="1" i="1" dirty="0">
                <a:solidFill>
                  <a:schemeClr val="tx1"/>
                </a:solidFill>
              </a:rPr>
              <a:t>Some </a:t>
            </a:r>
            <a:r>
              <a:rPr lang="it-IT" sz="1600" b="1" i="1" dirty="0" err="1" smtClean="0">
                <a:solidFill>
                  <a:schemeClr val="tx1"/>
                </a:solidFill>
              </a:rPr>
              <a:t>examples</a:t>
            </a:r>
            <a:r>
              <a:rPr lang="it-IT" sz="1600" b="1" i="1" dirty="0" smtClean="0">
                <a:solidFill>
                  <a:schemeClr val="tx1"/>
                </a:solidFill>
              </a:rPr>
              <a:t>:</a:t>
            </a:r>
            <a:endParaRPr lang="it-IT" sz="1600" b="1" i="1" dirty="0">
              <a:solidFill>
                <a:schemeClr val="tx1"/>
              </a:solidFill>
            </a:endParaRPr>
          </a:p>
          <a:p>
            <a:pPr eaLnBrk="1" hangingPunct="1">
              <a:lnSpc>
                <a:spcPct val="80000"/>
              </a:lnSpc>
              <a:spcBef>
                <a:spcPct val="0"/>
              </a:spcBef>
              <a:spcAft>
                <a:spcPct val="30000"/>
              </a:spcAft>
              <a:buFontTx/>
              <a:buChar char="•"/>
            </a:pPr>
            <a:r>
              <a:rPr lang="en-GB" sz="1600" dirty="0" smtClean="0">
                <a:solidFill>
                  <a:schemeClr val="tx1"/>
                </a:solidFill>
              </a:rPr>
              <a:t>skin </a:t>
            </a:r>
            <a:r>
              <a:rPr lang="en-GB" sz="1600" dirty="0">
                <a:solidFill>
                  <a:schemeClr val="tx1"/>
                </a:solidFill>
              </a:rPr>
              <a:t>lesion care, wound dressing, subcutaneous injection</a:t>
            </a:r>
            <a:endParaRPr lang="en-GB" sz="1600" u="sng" dirty="0">
              <a:solidFill>
                <a:schemeClr val="tx1"/>
              </a:solidFill>
            </a:endParaRPr>
          </a:p>
          <a:p>
            <a:pPr eaLnBrk="1" hangingPunct="1">
              <a:lnSpc>
                <a:spcPct val="80000"/>
              </a:lnSpc>
              <a:spcBef>
                <a:spcPct val="0"/>
              </a:spcBef>
              <a:spcAft>
                <a:spcPct val="30000"/>
              </a:spcAft>
              <a:buFontTx/>
              <a:buChar char="•"/>
            </a:pPr>
            <a:r>
              <a:rPr lang="en-GB" sz="1600" dirty="0">
                <a:solidFill>
                  <a:schemeClr val="tx1"/>
                </a:solidFill>
              </a:rPr>
              <a:t>drawing and manipulating any fluid sample, opening a draining system, endotracheal tube insertion and removal</a:t>
            </a:r>
            <a:endParaRPr lang="en-GB" sz="1600" u="sng" dirty="0">
              <a:solidFill>
                <a:schemeClr val="tx1"/>
              </a:solidFill>
            </a:endParaRPr>
          </a:p>
          <a:p>
            <a:pPr eaLnBrk="1" hangingPunct="1">
              <a:lnSpc>
                <a:spcPct val="80000"/>
              </a:lnSpc>
              <a:spcBef>
                <a:spcPct val="0"/>
              </a:spcBef>
              <a:spcAft>
                <a:spcPct val="30000"/>
              </a:spcAft>
              <a:buFontTx/>
              <a:buChar char="•"/>
            </a:pPr>
            <a:r>
              <a:rPr lang="en-GB" sz="1600" dirty="0">
                <a:solidFill>
                  <a:schemeClr val="tx1"/>
                </a:solidFill>
              </a:rPr>
              <a:t>clearing up urine, faeces, vomit, handling waste (bandages, napkin, incontinence pads), cleaning of contaminated and visibly soiled material or areas (bathroom, medical instruments)</a:t>
            </a:r>
            <a:endParaRPr lang="it-IT" sz="1600" dirty="0">
              <a:solidFill>
                <a:schemeClr val="tx1"/>
              </a:solidFill>
            </a:endParaRPr>
          </a:p>
        </p:txBody>
      </p:sp>
    </p:spTree>
    <p:extLst>
      <p:ext uri="{BB962C8B-B14F-4D97-AF65-F5344CB8AC3E}">
        <p14:creationId xmlns:p14="http://schemas.microsoft.com/office/powerpoint/2010/main" val="4093338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802"/>
                                        </p:tgtEl>
                                        <p:attrNameLst>
                                          <p:attrName>style.visibility</p:attrName>
                                        </p:attrNameLst>
                                      </p:cBhvr>
                                      <p:to>
                                        <p:strVal val="visible"/>
                                      </p:to>
                                    </p:set>
                                    <p:animEffect transition="in" filter="fade">
                                      <p:cBhvr>
                                        <p:cTn id="7" dur="20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4"/>
          <p:cNvSpPr>
            <a:spLocks noGrp="1" noChangeArrowheads="1"/>
          </p:cNvSpPr>
          <p:nvPr>
            <p:ph type="title"/>
          </p:nvPr>
        </p:nvSpPr>
        <p:spPr>
          <a:xfrm>
            <a:off x="827088" y="692150"/>
            <a:ext cx="7489825" cy="1008063"/>
          </a:xfrm>
          <a:noFill/>
        </p:spPr>
        <p:txBody>
          <a:bodyPr>
            <a:normAutofit/>
          </a:bodyPr>
          <a:lstStyle/>
          <a:p>
            <a:pPr eaLnBrk="1" hangingPunct="1"/>
            <a:r>
              <a:rPr lang="it-IT" sz="4000" b="1" dirty="0" smtClean="0"/>
              <a:t>Moment 4</a:t>
            </a:r>
            <a:endParaRPr lang="it-IT" sz="4000" b="1" dirty="0"/>
          </a:p>
        </p:txBody>
      </p:sp>
      <p:pic>
        <p:nvPicPr>
          <p:cNvPr id="44036" name="Picture 8" descr="MOH_PATIENT_ENG4"/>
          <p:cNvPicPr>
            <a:picLocks noChangeAspect="1" noChangeArrowheads="1"/>
          </p:cNvPicPr>
          <p:nvPr/>
        </p:nvPicPr>
        <p:blipFill>
          <a:blip r:embed="rId2">
            <a:extLst>
              <a:ext uri="{28A0092B-C50C-407E-A947-70E740481C1C}">
                <a14:useLocalDpi xmlns:a14="http://schemas.microsoft.com/office/drawing/2010/main" val="0"/>
              </a:ext>
            </a:extLst>
          </a:blip>
          <a:srcRect l="25235" t="23224" r="10612" b="23131"/>
          <a:stretch>
            <a:fillRect/>
          </a:stretch>
        </p:blipFill>
        <p:spPr bwMode="auto">
          <a:xfrm>
            <a:off x="827088" y="1989138"/>
            <a:ext cx="4249737"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 Box 10"/>
          <p:cNvSpPr txBox="1">
            <a:spLocks noChangeArrowheads="1"/>
          </p:cNvSpPr>
          <p:nvPr/>
        </p:nvSpPr>
        <p:spPr bwMode="auto">
          <a:xfrm>
            <a:off x="5219700" y="2349500"/>
            <a:ext cx="3240088" cy="26612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eaLnBrk="0" hangingPunct="0">
              <a:defRPr sz="3600">
                <a:solidFill>
                  <a:srgbClr val="000000"/>
                </a:solidFill>
                <a:latin typeface="Arial Narrow" charset="0"/>
                <a:ea typeface="ＭＳ Ｐゴシック" charset="0"/>
                <a:cs typeface="ＭＳ Ｐゴシック" charset="0"/>
              </a:defRPr>
            </a:lvl1pPr>
            <a:lvl2pPr marL="37931725" indent="-37474525" eaLnBrk="0" hangingPunct="0">
              <a:defRPr sz="3600">
                <a:solidFill>
                  <a:srgbClr val="000000"/>
                </a:solidFill>
                <a:latin typeface="Arial Narrow" charset="0"/>
                <a:ea typeface="ＭＳ Ｐゴシック" charset="0"/>
              </a:defRPr>
            </a:lvl2pPr>
            <a:lvl3pPr eaLnBrk="0" hangingPunct="0">
              <a:defRPr sz="3600">
                <a:solidFill>
                  <a:srgbClr val="000000"/>
                </a:solidFill>
                <a:latin typeface="Arial Narrow" charset="0"/>
                <a:ea typeface="ＭＳ Ｐゴシック" charset="0"/>
              </a:defRPr>
            </a:lvl3pPr>
            <a:lvl4pPr eaLnBrk="0" hangingPunct="0">
              <a:defRPr sz="3600">
                <a:solidFill>
                  <a:srgbClr val="000000"/>
                </a:solidFill>
                <a:latin typeface="Arial Narrow" charset="0"/>
                <a:ea typeface="ＭＳ Ｐゴシック" charset="0"/>
              </a:defRPr>
            </a:lvl4pPr>
            <a:lvl5pPr eaLnBrk="0" hangingPunct="0">
              <a:defRPr sz="3600">
                <a:solidFill>
                  <a:srgbClr val="000000"/>
                </a:solidFill>
                <a:latin typeface="Arial Narrow" charset="0"/>
                <a:ea typeface="ＭＳ Ｐゴシック" charset="0"/>
              </a:defRPr>
            </a:lvl5pPr>
            <a:lvl6pPr marL="457200" eaLnBrk="0" fontAlgn="base" hangingPunct="0">
              <a:spcBef>
                <a:spcPct val="20000"/>
              </a:spcBef>
              <a:spcAft>
                <a:spcPct val="0"/>
              </a:spcAft>
              <a:defRPr sz="3600">
                <a:solidFill>
                  <a:srgbClr val="000000"/>
                </a:solidFill>
                <a:latin typeface="Arial Narrow" charset="0"/>
                <a:ea typeface="ＭＳ Ｐゴシック" charset="0"/>
              </a:defRPr>
            </a:lvl6pPr>
            <a:lvl7pPr marL="914400" eaLnBrk="0" fontAlgn="base" hangingPunct="0">
              <a:spcBef>
                <a:spcPct val="20000"/>
              </a:spcBef>
              <a:spcAft>
                <a:spcPct val="0"/>
              </a:spcAft>
              <a:defRPr sz="3600">
                <a:solidFill>
                  <a:srgbClr val="000000"/>
                </a:solidFill>
                <a:latin typeface="Arial Narrow" charset="0"/>
                <a:ea typeface="ＭＳ Ｐゴシック" charset="0"/>
              </a:defRPr>
            </a:lvl7pPr>
            <a:lvl8pPr marL="1371600" eaLnBrk="0" fontAlgn="base" hangingPunct="0">
              <a:spcBef>
                <a:spcPct val="20000"/>
              </a:spcBef>
              <a:spcAft>
                <a:spcPct val="0"/>
              </a:spcAft>
              <a:defRPr sz="3600">
                <a:solidFill>
                  <a:srgbClr val="000000"/>
                </a:solidFill>
                <a:latin typeface="Arial Narrow" charset="0"/>
                <a:ea typeface="ＭＳ Ｐゴシック" charset="0"/>
              </a:defRPr>
            </a:lvl8pPr>
            <a:lvl9pPr marL="1828800" eaLnBrk="0" fontAlgn="base" hangingPunct="0">
              <a:spcBef>
                <a:spcPct val="20000"/>
              </a:spcBef>
              <a:spcAft>
                <a:spcPct val="0"/>
              </a:spcAft>
              <a:defRPr sz="3600">
                <a:solidFill>
                  <a:srgbClr val="000000"/>
                </a:solidFill>
                <a:latin typeface="Arial Narrow" charset="0"/>
                <a:ea typeface="ＭＳ Ｐゴシック" charset="0"/>
              </a:defRPr>
            </a:lvl9pPr>
          </a:lstStyle>
          <a:p>
            <a:pPr eaLnBrk="1" hangingPunct="1">
              <a:lnSpc>
                <a:spcPct val="80000"/>
              </a:lnSpc>
              <a:spcBef>
                <a:spcPct val="0"/>
              </a:spcBef>
              <a:spcAft>
                <a:spcPct val="30000"/>
              </a:spcAft>
              <a:buFontTx/>
              <a:buNone/>
            </a:pPr>
            <a:r>
              <a:rPr lang="it-IT" sz="1600" b="1" i="1" dirty="0">
                <a:solidFill>
                  <a:schemeClr val="tx1"/>
                </a:solidFill>
              </a:rPr>
              <a:t>Some </a:t>
            </a:r>
            <a:r>
              <a:rPr lang="it-IT" sz="1600" b="1" i="1" dirty="0" err="1" smtClean="0">
                <a:solidFill>
                  <a:schemeClr val="tx1"/>
                </a:solidFill>
              </a:rPr>
              <a:t>examples</a:t>
            </a:r>
            <a:r>
              <a:rPr lang="it-IT" sz="1600" b="1" i="1" dirty="0" smtClean="0">
                <a:solidFill>
                  <a:schemeClr val="tx1"/>
                </a:solidFill>
              </a:rPr>
              <a:t>:</a:t>
            </a:r>
            <a:endParaRPr lang="it-IT" sz="1600" b="1" i="1" dirty="0">
              <a:solidFill>
                <a:schemeClr val="tx1"/>
              </a:solidFill>
            </a:endParaRPr>
          </a:p>
          <a:p>
            <a:pPr eaLnBrk="1" hangingPunct="1">
              <a:lnSpc>
                <a:spcPct val="80000"/>
              </a:lnSpc>
              <a:spcBef>
                <a:spcPct val="0"/>
              </a:spcBef>
              <a:spcAft>
                <a:spcPct val="30000"/>
              </a:spcAft>
              <a:buFontTx/>
              <a:buNone/>
            </a:pPr>
            <a:endParaRPr lang="it-IT" sz="1600" b="1" i="1" dirty="0">
              <a:solidFill>
                <a:schemeClr val="tx1"/>
              </a:solidFill>
            </a:endParaRPr>
          </a:p>
          <a:p>
            <a:pPr eaLnBrk="1" hangingPunct="1">
              <a:lnSpc>
                <a:spcPct val="80000"/>
              </a:lnSpc>
              <a:spcBef>
                <a:spcPct val="0"/>
              </a:spcBef>
              <a:spcAft>
                <a:spcPct val="30000"/>
              </a:spcAft>
              <a:buFontTx/>
              <a:buChar char="•"/>
            </a:pPr>
            <a:r>
              <a:rPr lang="en-GB" sz="1600" dirty="0">
                <a:solidFill>
                  <a:schemeClr val="tx1"/>
                </a:solidFill>
              </a:rPr>
              <a:t>shaking hands, stroking an arm</a:t>
            </a:r>
            <a:endParaRPr lang="en-GB" sz="1600" u="sng" dirty="0">
              <a:solidFill>
                <a:schemeClr val="tx1"/>
              </a:solidFill>
            </a:endParaRPr>
          </a:p>
          <a:p>
            <a:pPr eaLnBrk="1" hangingPunct="1">
              <a:lnSpc>
                <a:spcPct val="80000"/>
              </a:lnSpc>
              <a:spcBef>
                <a:spcPct val="0"/>
              </a:spcBef>
              <a:spcAft>
                <a:spcPct val="30000"/>
              </a:spcAft>
              <a:buFontTx/>
              <a:buChar char="•"/>
            </a:pPr>
            <a:r>
              <a:rPr lang="en-GB" sz="1600" dirty="0" smtClean="0">
                <a:solidFill>
                  <a:schemeClr val="tx1"/>
                </a:solidFill>
              </a:rPr>
              <a:t>taking </a:t>
            </a:r>
            <a:r>
              <a:rPr lang="en-GB" sz="1600" dirty="0">
                <a:solidFill>
                  <a:schemeClr val="tx1"/>
                </a:solidFill>
              </a:rPr>
              <a:t>pulse, blood pressure, chest auscultation, abdominal palpation</a:t>
            </a:r>
          </a:p>
          <a:p>
            <a:pPr eaLnBrk="1" hangingPunct="1">
              <a:lnSpc>
                <a:spcPct val="80000"/>
              </a:lnSpc>
              <a:spcBef>
                <a:spcPct val="0"/>
              </a:spcBef>
              <a:spcAft>
                <a:spcPct val="30000"/>
              </a:spcAft>
              <a:buFontTx/>
              <a:buChar char="•"/>
            </a:pPr>
            <a:r>
              <a:rPr lang="en-GB" sz="1600" dirty="0">
                <a:solidFill>
                  <a:schemeClr val="tx1"/>
                </a:solidFill>
              </a:rPr>
              <a:t>changing bed linen</a:t>
            </a:r>
          </a:p>
          <a:p>
            <a:pPr eaLnBrk="1" hangingPunct="1">
              <a:lnSpc>
                <a:spcPct val="80000"/>
              </a:lnSpc>
              <a:spcBef>
                <a:spcPct val="0"/>
              </a:spcBef>
              <a:spcAft>
                <a:spcPct val="30000"/>
              </a:spcAft>
              <a:buFontTx/>
              <a:buChar char="•"/>
            </a:pPr>
            <a:r>
              <a:rPr lang="en-GB" sz="1600" dirty="0">
                <a:solidFill>
                  <a:schemeClr val="tx1"/>
                </a:solidFill>
              </a:rPr>
              <a:t>perfusion speed adjustment</a:t>
            </a:r>
          </a:p>
          <a:p>
            <a:pPr eaLnBrk="1" hangingPunct="1">
              <a:lnSpc>
                <a:spcPct val="80000"/>
              </a:lnSpc>
              <a:spcBef>
                <a:spcPct val="0"/>
              </a:spcBef>
              <a:spcAft>
                <a:spcPct val="30000"/>
              </a:spcAft>
              <a:buFontTx/>
              <a:buChar char="•"/>
            </a:pPr>
            <a:r>
              <a:rPr lang="en-GB" sz="1600" dirty="0">
                <a:solidFill>
                  <a:schemeClr val="tx1"/>
                </a:solidFill>
              </a:rPr>
              <a:t>monitoring alarm </a:t>
            </a:r>
          </a:p>
          <a:p>
            <a:pPr eaLnBrk="1" hangingPunct="1">
              <a:lnSpc>
                <a:spcPct val="80000"/>
              </a:lnSpc>
              <a:spcBef>
                <a:spcPct val="0"/>
              </a:spcBef>
              <a:spcAft>
                <a:spcPct val="30000"/>
              </a:spcAft>
              <a:buFontTx/>
              <a:buChar char="•"/>
            </a:pPr>
            <a:r>
              <a:rPr lang="en-GB" sz="1600" dirty="0">
                <a:solidFill>
                  <a:schemeClr val="tx1"/>
                </a:solidFill>
              </a:rPr>
              <a:t>holding a  bed rail </a:t>
            </a:r>
          </a:p>
          <a:p>
            <a:pPr eaLnBrk="1" hangingPunct="1">
              <a:lnSpc>
                <a:spcPct val="80000"/>
              </a:lnSpc>
              <a:spcBef>
                <a:spcPct val="0"/>
              </a:spcBef>
              <a:spcAft>
                <a:spcPct val="30000"/>
              </a:spcAft>
              <a:buFontTx/>
              <a:buChar char="•"/>
            </a:pPr>
            <a:r>
              <a:rPr lang="en-GB" sz="1600" dirty="0">
                <a:solidFill>
                  <a:schemeClr val="tx1"/>
                </a:solidFill>
              </a:rPr>
              <a:t>clearing the bedside table</a:t>
            </a:r>
            <a:endParaRPr lang="it-IT" sz="1600" dirty="0">
              <a:solidFill>
                <a:schemeClr val="tx1"/>
              </a:solidFill>
            </a:endParaRPr>
          </a:p>
        </p:txBody>
      </p:sp>
    </p:spTree>
    <p:extLst>
      <p:ext uri="{BB962C8B-B14F-4D97-AF65-F5344CB8AC3E}">
        <p14:creationId xmlns:p14="http://schemas.microsoft.com/office/powerpoint/2010/main" val="474208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Effect transition="in" filter="fade">
                                      <p:cBhvr>
                                        <p:cTn id="7" dur="20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4"/>
          <p:cNvSpPr>
            <a:spLocks noGrp="1" noChangeArrowheads="1"/>
          </p:cNvSpPr>
          <p:nvPr>
            <p:ph type="title"/>
          </p:nvPr>
        </p:nvSpPr>
        <p:spPr>
          <a:xfrm>
            <a:off x="1251425" y="836613"/>
            <a:ext cx="6400800" cy="762000"/>
          </a:xfrm>
          <a:noFill/>
        </p:spPr>
        <p:txBody>
          <a:bodyPr>
            <a:normAutofit fontScale="90000"/>
          </a:bodyPr>
          <a:lstStyle/>
          <a:p>
            <a:pPr eaLnBrk="1" hangingPunct="1"/>
            <a:r>
              <a:rPr lang="it-IT" b="1" dirty="0" err="1"/>
              <a:t>Hand</a:t>
            </a:r>
            <a:r>
              <a:rPr lang="it-IT" b="1" dirty="0"/>
              <a:t> </a:t>
            </a:r>
            <a:r>
              <a:rPr lang="it-IT" b="1" dirty="0" err="1"/>
              <a:t>Hygiene</a:t>
            </a:r>
            <a:r>
              <a:rPr lang="it-IT" b="1" dirty="0"/>
              <a:t> and </a:t>
            </a:r>
            <a:r>
              <a:rPr lang="it-IT" b="1" dirty="0" err="1"/>
              <a:t>Glove</a:t>
            </a:r>
            <a:r>
              <a:rPr lang="it-IT" b="1" dirty="0"/>
              <a:t> Use</a:t>
            </a:r>
          </a:p>
        </p:txBody>
      </p:sp>
      <p:sp>
        <p:nvSpPr>
          <p:cNvPr id="45060" name="Rectangle 5"/>
          <p:cNvSpPr>
            <a:spLocks noGrp="1" noChangeArrowheads="1"/>
          </p:cNvSpPr>
          <p:nvPr>
            <p:ph type="body" idx="1"/>
          </p:nvPr>
        </p:nvSpPr>
        <p:spPr>
          <a:xfrm>
            <a:off x="971550" y="1700213"/>
            <a:ext cx="7200900" cy="4321175"/>
          </a:xfrm>
          <a:noFill/>
        </p:spPr>
        <p:txBody>
          <a:bodyPr>
            <a:normAutofit fontScale="92500" lnSpcReduction="10000"/>
          </a:bodyPr>
          <a:lstStyle/>
          <a:p>
            <a:pPr marL="273050" indent="-273050" eaLnBrk="1" hangingPunct="1"/>
            <a:r>
              <a:rPr lang="it-IT" dirty="0"/>
              <a:t>The use of </a:t>
            </a:r>
            <a:r>
              <a:rPr lang="it-IT" dirty="0" err="1"/>
              <a:t>gloves</a:t>
            </a:r>
            <a:r>
              <a:rPr lang="it-IT" dirty="0"/>
              <a:t> </a:t>
            </a:r>
            <a:r>
              <a:rPr lang="it-IT" dirty="0" err="1"/>
              <a:t>does</a:t>
            </a:r>
            <a:r>
              <a:rPr lang="it-IT" dirty="0"/>
              <a:t> </a:t>
            </a:r>
            <a:r>
              <a:rPr lang="it-IT" dirty="0" err="1"/>
              <a:t>not</a:t>
            </a:r>
            <a:r>
              <a:rPr lang="it-IT" dirty="0"/>
              <a:t> </a:t>
            </a:r>
            <a:r>
              <a:rPr lang="it-IT" dirty="0" err="1"/>
              <a:t>replace</a:t>
            </a:r>
            <a:r>
              <a:rPr lang="it-IT" dirty="0"/>
              <a:t> the </a:t>
            </a:r>
            <a:r>
              <a:rPr lang="it-IT" dirty="0" err="1"/>
              <a:t>need</a:t>
            </a:r>
            <a:r>
              <a:rPr lang="it-IT" dirty="0"/>
              <a:t> to </a:t>
            </a:r>
            <a:r>
              <a:rPr lang="it-IT" dirty="0" err="1"/>
              <a:t>clean</a:t>
            </a:r>
            <a:r>
              <a:rPr lang="it-IT" dirty="0"/>
              <a:t> </a:t>
            </a:r>
            <a:r>
              <a:rPr lang="it-IT" dirty="0" err="1" smtClean="0"/>
              <a:t>hands</a:t>
            </a:r>
            <a:endParaRPr lang="it-IT" dirty="0"/>
          </a:p>
          <a:p>
            <a:pPr marL="273050" indent="-273050" eaLnBrk="1" hangingPunct="1"/>
            <a:endParaRPr lang="it-IT" dirty="0"/>
          </a:p>
          <a:p>
            <a:pPr marL="273050" indent="-273050" eaLnBrk="1" hangingPunct="1"/>
            <a:r>
              <a:rPr lang="it-IT" dirty="0" err="1"/>
              <a:t>Discard</a:t>
            </a:r>
            <a:r>
              <a:rPr lang="it-IT" dirty="0"/>
              <a:t> </a:t>
            </a:r>
            <a:r>
              <a:rPr lang="it-IT" dirty="0" err="1"/>
              <a:t>gloves</a:t>
            </a:r>
            <a:r>
              <a:rPr lang="it-IT" dirty="0"/>
              <a:t> </a:t>
            </a:r>
            <a:r>
              <a:rPr lang="it-IT" dirty="0" err="1"/>
              <a:t>after</a:t>
            </a:r>
            <a:r>
              <a:rPr lang="it-IT" dirty="0"/>
              <a:t> </a:t>
            </a:r>
            <a:r>
              <a:rPr lang="it-IT" dirty="0" err="1"/>
              <a:t>each</a:t>
            </a:r>
            <a:r>
              <a:rPr lang="it-IT" dirty="0"/>
              <a:t> procedure and </a:t>
            </a:r>
            <a:r>
              <a:rPr lang="it-IT" dirty="0" err="1"/>
              <a:t>clean</a:t>
            </a:r>
            <a:r>
              <a:rPr lang="it-IT" dirty="0"/>
              <a:t> </a:t>
            </a:r>
            <a:r>
              <a:rPr lang="it-IT" dirty="0" err="1"/>
              <a:t>your</a:t>
            </a:r>
            <a:r>
              <a:rPr lang="it-IT" dirty="0"/>
              <a:t> </a:t>
            </a:r>
            <a:r>
              <a:rPr lang="it-IT" dirty="0" err="1" smtClean="0"/>
              <a:t>hands</a:t>
            </a:r>
            <a:endParaRPr lang="it-IT" dirty="0"/>
          </a:p>
          <a:p>
            <a:pPr marL="273050" indent="-273050" eaLnBrk="1" hangingPunct="1">
              <a:buFont typeface="Times" charset="0"/>
              <a:buNone/>
            </a:pPr>
            <a:endParaRPr lang="it-IT" dirty="0"/>
          </a:p>
          <a:p>
            <a:pPr marL="273050" indent="-273050" eaLnBrk="1" hangingPunct="1"/>
            <a:r>
              <a:rPr lang="it-IT" dirty="0" err="1"/>
              <a:t>Wear</a:t>
            </a:r>
            <a:r>
              <a:rPr lang="it-IT" dirty="0"/>
              <a:t> </a:t>
            </a:r>
            <a:r>
              <a:rPr lang="it-IT" dirty="0" err="1"/>
              <a:t>gloves</a:t>
            </a:r>
            <a:r>
              <a:rPr lang="it-IT" dirty="0"/>
              <a:t> </a:t>
            </a:r>
            <a:r>
              <a:rPr lang="it-IT" dirty="0" err="1"/>
              <a:t>only</a:t>
            </a:r>
            <a:r>
              <a:rPr lang="it-IT" dirty="0"/>
              <a:t> </a:t>
            </a:r>
            <a:r>
              <a:rPr lang="it-IT" dirty="0" err="1"/>
              <a:t>when</a:t>
            </a:r>
            <a:r>
              <a:rPr lang="it-IT" dirty="0"/>
              <a:t> </a:t>
            </a:r>
            <a:r>
              <a:rPr lang="it-IT" dirty="0" err="1"/>
              <a:t>indicated</a:t>
            </a:r>
            <a:r>
              <a:rPr lang="it-IT" dirty="0"/>
              <a:t>, </a:t>
            </a:r>
            <a:r>
              <a:rPr lang="it-IT" dirty="0" err="1"/>
              <a:t>otherwise</a:t>
            </a:r>
            <a:r>
              <a:rPr lang="it-IT" dirty="0"/>
              <a:t> </a:t>
            </a:r>
            <a:r>
              <a:rPr lang="it-IT" dirty="0" err="1"/>
              <a:t>they</a:t>
            </a:r>
            <a:r>
              <a:rPr lang="it-IT" dirty="0"/>
              <a:t> </a:t>
            </a:r>
            <a:r>
              <a:rPr lang="it-IT" dirty="0" err="1"/>
              <a:t>become</a:t>
            </a:r>
            <a:r>
              <a:rPr lang="it-IT" dirty="0"/>
              <a:t> a major </a:t>
            </a:r>
            <a:r>
              <a:rPr lang="it-IT" dirty="0" err="1"/>
              <a:t>risk</a:t>
            </a:r>
            <a:r>
              <a:rPr lang="it-IT" dirty="0"/>
              <a:t> for </a:t>
            </a:r>
            <a:r>
              <a:rPr lang="it-IT" dirty="0" err="1"/>
              <a:t>transmission</a:t>
            </a:r>
            <a:r>
              <a:rPr lang="it-IT" dirty="0"/>
              <a:t> of </a:t>
            </a:r>
            <a:r>
              <a:rPr lang="it-IT" dirty="0" err="1" smtClean="0"/>
              <a:t>organisms</a:t>
            </a:r>
            <a:endParaRPr lang="it-IT" dirty="0"/>
          </a:p>
          <a:p>
            <a:pPr marL="273050" indent="-273050" eaLnBrk="1" hangingPunct="1">
              <a:buFont typeface="Times" charset="0"/>
              <a:buNone/>
            </a:pPr>
            <a:endParaRPr lang="it-IT" sz="2600" dirty="0">
              <a:latin typeface="Arial Narrow" charset="0"/>
            </a:endParaRPr>
          </a:p>
        </p:txBody>
      </p:sp>
    </p:spTree>
    <p:extLst>
      <p:ext uri="{BB962C8B-B14F-4D97-AF65-F5344CB8AC3E}">
        <p14:creationId xmlns:p14="http://schemas.microsoft.com/office/powerpoint/2010/main" val="82032611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Hand Hygiene Compliance at SJHC</a:t>
            </a:r>
            <a:endParaRPr lang="en-US" b="1" dirty="0"/>
          </a:p>
        </p:txBody>
      </p:sp>
      <p:sp>
        <p:nvSpPr>
          <p:cNvPr id="3" name="Content Placeholder 2"/>
          <p:cNvSpPr>
            <a:spLocks noGrp="1"/>
          </p:cNvSpPr>
          <p:nvPr>
            <p:ph idx="1"/>
          </p:nvPr>
        </p:nvSpPr>
        <p:spPr/>
        <p:txBody>
          <a:bodyPr/>
          <a:lstStyle/>
          <a:p>
            <a:r>
              <a:rPr lang="en-US" dirty="0" smtClean="0"/>
              <a:t>One of the key Provincial patient safety indicators</a:t>
            </a:r>
          </a:p>
          <a:p>
            <a:endParaRPr lang="en-US" sz="1000" dirty="0" smtClean="0"/>
          </a:p>
          <a:p>
            <a:r>
              <a:rPr lang="en-US" dirty="0" smtClean="0"/>
              <a:t>Publically reported on the Health Quality Ontario website</a:t>
            </a:r>
          </a:p>
          <a:p>
            <a:endParaRPr lang="en-US" sz="1000" dirty="0" smtClean="0"/>
          </a:p>
          <a:p>
            <a:r>
              <a:rPr lang="en-US" dirty="0"/>
              <a:t>W</a:t>
            </a:r>
            <a:r>
              <a:rPr lang="en-US" dirty="0" smtClean="0"/>
              <a:t>ent from &gt;90% to ~50% in 2013/2014.... </a:t>
            </a:r>
            <a:r>
              <a:rPr lang="en-US" dirty="0"/>
              <a:t>w</a:t>
            </a:r>
            <a:r>
              <a:rPr lang="en-US" dirty="0" smtClean="0"/>
              <a:t>hat happened?</a:t>
            </a:r>
          </a:p>
          <a:p>
            <a:pPr marL="0" indent="0">
              <a:buNone/>
            </a:pPr>
            <a:endParaRPr lang="en-US" dirty="0" smtClean="0"/>
          </a:p>
          <a:p>
            <a:endParaRPr lang="en-US" dirty="0" smtClean="0"/>
          </a:p>
        </p:txBody>
      </p:sp>
    </p:spTree>
    <p:extLst>
      <p:ext uri="{BB962C8B-B14F-4D97-AF65-F5344CB8AC3E}">
        <p14:creationId xmlns:p14="http://schemas.microsoft.com/office/powerpoint/2010/main" val="394663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Delayed Infections</a:t>
            </a:r>
            <a:endParaRPr lang="en-US" b="1" dirty="0"/>
          </a:p>
        </p:txBody>
      </p:sp>
      <p:sp>
        <p:nvSpPr>
          <p:cNvPr id="3" name="Content Placeholder 2"/>
          <p:cNvSpPr>
            <a:spLocks noGrp="1"/>
          </p:cNvSpPr>
          <p:nvPr>
            <p:ph idx="1"/>
          </p:nvPr>
        </p:nvSpPr>
        <p:spPr/>
        <p:txBody>
          <a:bodyPr/>
          <a:lstStyle/>
          <a:p>
            <a:r>
              <a:rPr lang="en-US" dirty="0" smtClean="0"/>
              <a:t>Almost always infectious</a:t>
            </a:r>
          </a:p>
          <a:p>
            <a:pPr lvl="1"/>
            <a:r>
              <a:rPr lang="en-US" dirty="0" smtClean="0"/>
              <a:t>Surgical site infections due to more indolent organisms</a:t>
            </a:r>
          </a:p>
          <a:p>
            <a:pPr lvl="2"/>
            <a:r>
              <a:rPr lang="en-US" dirty="0" smtClean="0"/>
              <a:t>E.g. coagulase negative staphylococcus prosthetic joint infection</a:t>
            </a:r>
          </a:p>
          <a:p>
            <a:pPr lvl="1"/>
            <a:r>
              <a:rPr lang="en-US" dirty="0" smtClean="0"/>
              <a:t>Infective endocarditis</a:t>
            </a:r>
          </a:p>
          <a:p>
            <a:pPr lvl="1"/>
            <a:r>
              <a:rPr lang="en-US" dirty="0" smtClean="0"/>
              <a:t>Infections unrelated to the surgery</a:t>
            </a:r>
          </a:p>
        </p:txBody>
      </p:sp>
    </p:spTree>
    <p:extLst>
      <p:ext uri="{BB962C8B-B14F-4D97-AF65-F5344CB8AC3E}">
        <p14:creationId xmlns:p14="http://schemas.microsoft.com/office/powerpoint/2010/main" val="12091189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Hand Hygiene Auditing Methodology</a:t>
            </a:r>
            <a:endParaRPr lang="en-US" b="1" dirty="0"/>
          </a:p>
        </p:txBody>
      </p:sp>
      <p:sp>
        <p:nvSpPr>
          <p:cNvPr id="4" name="Content Placeholder 3"/>
          <p:cNvSpPr>
            <a:spLocks noGrp="1"/>
          </p:cNvSpPr>
          <p:nvPr>
            <p:ph sz="half" idx="1"/>
          </p:nvPr>
        </p:nvSpPr>
        <p:spPr>
          <a:xfrm>
            <a:off x="457200" y="1600200"/>
            <a:ext cx="4447524" cy="4525963"/>
          </a:xfrm>
        </p:spPr>
        <p:txBody>
          <a:bodyPr/>
          <a:lstStyle/>
          <a:p>
            <a:r>
              <a:rPr lang="en-US" b="1" dirty="0" smtClean="0"/>
              <a:t>Before:</a:t>
            </a:r>
          </a:p>
          <a:p>
            <a:pPr lvl="1"/>
            <a:r>
              <a:rPr lang="en-US" dirty="0" smtClean="0"/>
              <a:t>Self-audits</a:t>
            </a:r>
          </a:p>
          <a:p>
            <a:pPr lvl="1"/>
            <a:r>
              <a:rPr lang="en-US" dirty="0" smtClean="0"/>
              <a:t>No training</a:t>
            </a:r>
          </a:p>
          <a:p>
            <a:pPr lvl="1"/>
            <a:r>
              <a:rPr lang="en-US" dirty="0" smtClean="0"/>
              <a:t>Results inconsistent with infection control/TPH audits</a:t>
            </a:r>
          </a:p>
          <a:p>
            <a:pPr lvl="1"/>
            <a:r>
              <a:rPr lang="en-US" dirty="0" smtClean="0"/>
              <a:t>Presence of auditor known</a:t>
            </a:r>
          </a:p>
          <a:p>
            <a:pPr lvl="1"/>
            <a:r>
              <a:rPr lang="en-US" dirty="0" smtClean="0"/>
              <a:t>Subjective</a:t>
            </a:r>
          </a:p>
        </p:txBody>
      </p:sp>
      <p:sp>
        <p:nvSpPr>
          <p:cNvPr id="5" name="Content Placeholder 4"/>
          <p:cNvSpPr>
            <a:spLocks noGrp="1"/>
          </p:cNvSpPr>
          <p:nvPr>
            <p:ph sz="half" idx="2"/>
          </p:nvPr>
        </p:nvSpPr>
        <p:spPr>
          <a:xfrm>
            <a:off x="4553421" y="1600200"/>
            <a:ext cx="4418305" cy="4525963"/>
          </a:xfrm>
        </p:spPr>
        <p:txBody>
          <a:bodyPr/>
          <a:lstStyle/>
          <a:p>
            <a:r>
              <a:rPr lang="en-US" b="1" dirty="0" smtClean="0"/>
              <a:t>Now:</a:t>
            </a:r>
          </a:p>
          <a:p>
            <a:pPr lvl="1"/>
            <a:r>
              <a:rPr lang="en-US" dirty="0" smtClean="0"/>
              <a:t>Independent audits</a:t>
            </a:r>
          </a:p>
          <a:p>
            <a:pPr lvl="1"/>
            <a:r>
              <a:rPr lang="en-US" dirty="0" smtClean="0"/>
              <a:t>Receive 4-5 hours of training</a:t>
            </a:r>
          </a:p>
          <a:p>
            <a:pPr lvl="1"/>
            <a:r>
              <a:rPr lang="en-US" dirty="0"/>
              <a:t>I</a:t>
            </a:r>
            <a:r>
              <a:rPr lang="en-US" dirty="0" smtClean="0"/>
              <a:t>nter-rater reliability testing</a:t>
            </a:r>
          </a:p>
          <a:p>
            <a:pPr lvl="1"/>
            <a:r>
              <a:rPr lang="en-US" dirty="0" smtClean="0"/>
              <a:t>Presence generally not noticed</a:t>
            </a:r>
          </a:p>
          <a:p>
            <a:pPr lvl="1"/>
            <a:r>
              <a:rPr lang="en-US" dirty="0" smtClean="0"/>
              <a:t>Objective</a:t>
            </a:r>
          </a:p>
        </p:txBody>
      </p:sp>
      <p:sp>
        <p:nvSpPr>
          <p:cNvPr id="3" name="TextBox 2"/>
          <p:cNvSpPr txBox="1"/>
          <p:nvPr/>
        </p:nvSpPr>
        <p:spPr>
          <a:xfrm>
            <a:off x="2297010" y="5498559"/>
            <a:ext cx="4377770" cy="369332"/>
          </a:xfrm>
          <a:prstGeom prst="rect">
            <a:avLst/>
          </a:prstGeom>
          <a:noFill/>
        </p:spPr>
        <p:txBody>
          <a:bodyPr wrap="square" rtlCol="0">
            <a:spAutoFit/>
          </a:bodyPr>
          <a:lstStyle/>
          <a:p>
            <a:r>
              <a:rPr lang="en-US" b="1" dirty="0" smtClean="0"/>
              <a:t>We do at least 30 audits per unit per month</a:t>
            </a:r>
            <a:endParaRPr lang="en-US" b="1" dirty="0"/>
          </a:p>
        </p:txBody>
      </p:sp>
    </p:spTree>
    <p:extLst>
      <p:ext uri="{BB962C8B-B14F-4D97-AF65-F5344CB8AC3E}">
        <p14:creationId xmlns:p14="http://schemas.microsoft.com/office/powerpoint/2010/main" val="429578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Hand Hygiene Adherence at SJHC </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2911602"/>
              </p:ext>
            </p:extLst>
          </p:nvPr>
        </p:nvGraphicFramePr>
        <p:xfrm>
          <a:off x="808512" y="1789340"/>
          <a:ext cx="7636269" cy="3383279"/>
        </p:xfrm>
        <a:graphic>
          <a:graphicData uri="http://schemas.openxmlformats.org/drawingml/2006/table">
            <a:tbl>
              <a:tblPr firstRow="1" bandRow="1">
                <a:tableStyleId>{3C2FFA5D-87B4-456A-9821-1D502468CF0F}</a:tableStyleId>
              </a:tblPr>
              <a:tblGrid>
                <a:gridCol w="2420769"/>
                <a:gridCol w="1845288"/>
                <a:gridCol w="1685106"/>
                <a:gridCol w="1685106"/>
              </a:tblGrid>
              <a:tr h="370840">
                <a:tc>
                  <a:txBody>
                    <a:bodyPr/>
                    <a:lstStyle/>
                    <a:p>
                      <a:r>
                        <a:rPr lang="en-US" dirty="0" smtClean="0"/>
                        <a:t>Moment</a:t>
                      </a:r>
                      <a:endParaRPr lang="en-US" dirty="0"/>
                    </a:p>
                  </a:txBody>
                  <a:tcPr/>
                </a:tc>
                <a:tc>
                  <a:txBody>
                    <a:bodyPr/>
                    <a:lstStyle/>
                    <a:p>
                      <a:pPr algn="ctr"/>
                      <a:r>
                        <a:rPr lang="en-US" dirty="0" smtClean="0"/>
                        <a:t>Compliance</a:t>
                      </a:r>
                    </a:p>
                    <a:p>
                      <a:pPr algn="ctr"/>
                      <a:r>
                        <a:rPr lang="en-US" dirty="0" smtClean="0"/>
                        <a:t>2014-2015</a:t>
                      </a:r>
                    </a:p>
                    <a:p>
                      <a:pPr algn="ctr"/>
                      <a:r>
                        <a:rPr lang="en-US" dirty="0" smtClean="0"/>
                        <a:t>Q1</a:t>
                      </a:r>
                      <a:endParaRPr lang="en-US" dirty="0"/>
                    </a:p>
                  </a:txBody>
                  <a:tcPr/>
                </a:tc>
                <a:tc>
                  <a:txBody>
                    <a:bodyPr/>
                    <a:lstStyle/>
                    <a:p>
                      <a:pPr algn="ctr"/>
                      <a:r>
                        <a:rPr lang="en-US" dirty="0" smtClean="0"/>
                        <a:t>Compliance </a:t>
                      </a:r>
                    </a:p>
                    <a:p>
                      <a:pPr algn="ctr"/>
                      <a:r>
                        <a:rPr lang="en-US" dirty="0" smtClean="0"/>
                        <a:t>2014-2015</a:t>
                      </a:r>
                    </a:p>
                    <a:p>
                      <a:pPr algn="ctr"/>
                      <a:r>
                        <a:rPr lang="en-US" dirty="0" smtClean="0"/>
                        <a:t>Q2</a:t>
                      </a:r>
                      <a:endParaRPr lang="en-US" dirty="0"/>
                    </a:p>
                  </a:txBody>
                  <a:tcPr/>
                </a:tc>
                <a:tc>
                  <a:txBody>
                    <a:bodyPr/>
                    <a:lstStyle/>
                    <a:p>
                      <a:pPr algn="ctr"/>
                      <a:r>
                        <a:rPr lang="en-US" dirty="0" smtClean="0"/>
                        <a:t>Compliance </a:t>
                      </a:r>
                    </a:p>
                    <a:p>
                      <a:pPr algn="ctr"/>
                      <a:r>
                        <a:rPr lang="en-US" dirty="0" smtClean="0"/>
                        <a:t>2014-2015</a:t>
                      </a:r>
                    </a:p>
                    <a:p>
                      <a:pPr algn="ctr"/>
                      <a:r>
                        <a:rPr lang="en-US" dirty="0" smtClean="0"/>
                        <a:t>Q3</a:t>
                      </a:r>
                    </a:p>
                  </a:txBody>
                  <a:tcPr/>
                </a:tc>
              </a:tr>
              <a:tr h="370840">
                <a:tc>
                  <a:txBody>
                    <a:bodyPr/>
                    <a:lstStyle/>
                    <a:p>
                      <a:r>
                        <a:rPr lang="en-US" dirty="0" smtClean="0"/>
                        <a:t>Moment #1 </a:t>
                      </a:r>
                    </a:p>
                    <a:p>
                      <a:r>
                        <a:rPr lang="en-US" dirty="0" smtClean="0"/>
                        <a:t>(Before patient/patient environment)</a:t>
                      </a:r>
                      <a:endParaRPr lang="en-US" dirty="0"/>
                    </a:p>
                  </a:txBody>
                  <a:tcPr/>
                </a:tc>
                <a:tc>
                  <a:txBody>
                    <a:bodyPr/>
                    <a:lstStyle/>
                    <a:p>
                      <a:r>
                        <a:rPr lang="en-US" dirty="0" smtClean="0"/>
                        <a:t>225/594 (38%)</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247/559 (44%)</a:t>
                      </a:r>
                    </a:p>
                    <a:p>
                      <a:endParaRPr lang="en-US" dirty="0"/>
                    </a:p>
                  </a:txBody>
                  <a:tcPr/>
                </a:tc>
                <a:tc>
                  <a:txBody>
                    <a:bodyPr/>
                    <a:lstStyle/>
                    <a:p>
                      <a:r>
                        <a:rPr lang="en-US" dirty="0" smtClean="0"/>
                        <a:t>159/267 (60%)</a:t>
                      </a:r>
                      <a:endParaRPr lang="en-US" dirty="0"/>
                    </a:p>
                  </a:txBody>
                  <a:tcPr/>
                </a:tc>
              </a:tr>
              <a:tr h="370840">
                <a:tc>
                  <a:txBody>
                    <a:bodyPr/>
                    <a:lstStyle/>
                    <a:p>
                      <a:r>
                        <a:rPr lang="en-US" dirty="0" smtClean="0"/>
                        <a:t>Moment #4 </a:t>
                      </a:r>
                    </a:p>
                    <a:p>
                      <a:r>
                        <a:rPr lang="en-US" dirty="0" smtClean="0"/>
                        <a:t>(After patient/patient environment)</a:t>
                      </a:r>
                      <a:endParaRPr lang="en-US" dirty="0"/>
                    </a:p>
                  </a:txBody>
                  <a:tcPr/>
                </a:tc>
                <a:tc>
                  <a:txBody>
                    <a:bodyPr/>
                    <a:lstStyle/>
                    <a:p>
                      <a:r>
                        <a:rPr lang="en-US" dirty="0" smtClean="0"/>
                        <a:t>657/1101 (60%)</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645/1018 (63%)</a:t>
                      </a:r>
                    </a:p>
                    <a:p>
                      <a:endParaRPr lang="en-US" dirty="0"/>
                    </a:p>
                  </a:txBody>
                  <a:tcPr/>
                </a:tc>
                <a:tc>
                  <a:txBody>
                    <a:bodyPr/>
                    <a:lstStyle/>
                    <a:p>
                      <a:r>
                        <a:rPr lang="en-US" dirty="0" smtClean="0"/>
                        <a:t>434/610 (71%)</a:t>
                      </a:r>
                      <a:endParaRPr lang="en-US" dirty="0"/>
                    </a:p>
                  </a:txBody>
                  <a:tcPr/>
                </a:tc>
              </a:tr>
              <a:tr h="370840">
                <a:tc>
                  <a:txBody>
                    <a:bodyPr/>
                    <a:lstStyle/>
                    <a:p>
                      <a:r>
                        <a:rPr lang="en-US" dirty="0" smtClean="0"/>
                        <a:t>Moment #1 and #4</a:t>
                      </a:r>
                      <a:endParaRPr lang="en-US" dirty="0"/>
                    </a:p>
                  </a:txBody>
                  <a:tcPr/>
                </a:tc>
                <a:tc>
                  <a:txBody>
                    <a:bodyPr/>
                    <a:lstStyle/>
                    <a:p>
                      <a:r>
                        <a:rPr lang="en-US" dirty="0" smtClean="0"/>
                        <a:t>882/1695 (52%)</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892/1577 (57%)</a:t>
                      </a:r>
                    </a:p>
                    <a:p>
                      <a:endParaRPr lang="en-US" dirty="0"/>
                    </a:p>
                  </a:txBody>
                  <a:tcPr/>
                </a:tc>
                <a:tc>
                  <a:txBody>
                    <a:bodyPr/>
                    <a:lstStyle/>
                    <a:p>
                      <a:r>
                        <a:rPr lang="en-US" dirty="0" smtClean="0"/>
                        <a:t>593/877 (68%)</a:t>
                      </a:r>
                      <a:endParaRPr lang="en-US" dirty="0"/>
                    </a:p>
                  </a:txBody>
                  <a:tcPr/>
                </a:tc>
              </a:tr>
            </a:tbl>
          </a:graphicData>
        </a:graphic>
      </p:graphicFrame>
    </p:spTree>
    <p:extLst>
      <p:ext uri="{BB962C8B-B14F-4D97-AF65-F5344CB8AC3E}">
        <p14:creationId xmlns:p14="http://schemas.microsoft.com/office/powerpoint/2010/main" val="2592721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smtClean="0"/>
              <a:t>Physician/Surgeon Hand Hygiene Compliance</a:t>
            </a:r>
            <a:endParaRPr lang="en-US" b="1" dirty="0"/>
          </a:p>
        </p:txBody>
      </p:sp>
      <p:graphicFrame>
        <p:nvGraphicFramePr>
          <p:cNvPr id="5" name="Content Placeholder 3"/>
          <p:cNvGraphicFramePr>
            <a:graphicFrameLocks/>
          </p:cNvGraphicFramePr>
          <p:nvPr>
            <p:extLst>
              <p:ext uri="{D42A27DB-BD31-4B8C-83A1-F6EECF244321}">
                <p14:modId xmlns:p14="http://schemas.microsoft.com/office/powerpoint/2010/main" val="1308604870"/>
              </p:ext>
            </p:extLst>
          </p:nvPr>
        </p:nvGraphicFramePr>
        <p:xfrm>
          <a:off x="808512" y="1789340"/>
          <a:ext cx="7636269" cy="3383279"/>
        </p:xfrm>
        <a:graphic>
          <a:graphicData uri="http://schemas.openxmlformats.org/drawingml/2006/table">
            <a:tbl>
              <a:tblPr firstRow="1" bandRow="1">
                <a:tableStyleId>{3C2FFA5D-87B4-456A-9821-1D502468CF0F}</a:tableStyleId>
              </a:tblPr>
              <a:tblGrid>
                <a:gridCol w="2420769"/>
                <a:gridCol w="1845288"/>
                <a:gridCol w="1685106"/>
                <a:gridCol w="1685106"/>
              </a:tblGrid>
              <a:tr h="370840">
                <a:tc>
                  <a:txBody>
                    <a:bodyPr/>
                    <a:lstStyle/>
                    <a:p>
                      <a:r>
                        <a:rPr lang="en-US" dirty="0" smtClean="0"/>
                        <a:t>Moment</a:t>
                      </a:r>
                      <a:endParaRPr lang="en-US" dirty="0"/>
                    </a:p>
                  </a:txBody>
                  <a:tcPr/>
                </a:tc>
                <a:tc>
                  <a:txBody>
                    <a:bodyPr/>
                    <a:lstStyle/>
                    <a:p>
                      <a:pPr algn="ctr"/>
                      <a:r>
                        <a:rPr lang="en-US" dirty="0" smtClean="0"/>
                        <a:t>Compliance</a:t>
                      </a:r>
                    </a:p>
                    <a:p>
                      <a:pPr algn="ctr"/>
                      <a:r>
                        <a:rPr lang="en-US" dirty="0" smtClean="0"/>
                        <a:t>2014-2015</a:t>
                      </a:r>
                    </a:p>
                    <a:p>
                      <a:pPr algn="ctr"/>
                      <a:r>
                        <a:rPr lang="en-US" dirty="0" smtClean="0"/>
                        <a:t>Q1</a:t>
                      </a:r>
                      <a:endParaRPr lang="en-US" dirty="0"/>
                    </a:p>
                  </a:txBody>
                  <a:tcPr/>
                </a:tc>
                <a:tc>
                  <a:txBody>
                    <a:bodyPr/>
                    <a:lstStyle/>
                    <a:p>
                      <a:pPr algn="ctr"/>
                      <a:r>
                        <a:rPr lang="en-US" dirty="0" smtClean="0"/>
                        <a:t>Compliance </a:t>
                      </a:r>
                    </a:p>
                    <a:p>
                      <a:pPr algn="ctr"/>
                      <a:r>
                        <a:rPr lang="en-US" dirty="0" smtClean="0"/>
                        <a:t>2014-2015</a:t>
                      </a:r>
                    </a:p>
                    <a:p>
                      <a:pPr algn="ctr"/>
                      <a:r>
                        <a:rPr lang="en-US" dirty="0" smtClean="0"/>
                        <a:t>Q2</a:t>
                      </a:r>
                      <a:endParaRPr lang="en-US" dirty="0"/>
                    </a:p>
                  </a:txBody>
                  <a:tcPr/>
                </a:tc>
                <a:tc>
                  <a:txBody>
                    <a:bodyPr/>
                    <a:lstStyle/>
                    <a:p>
                      <a:pPr algn="ctr"/>
                      <a:r>
                        <a:rPr lang="en-US" dirty="0" smtClean="0"/>
                        <a:t>Compliance </a:t>
                      </a:r>
                    </a:p>
                    <a:p>
                      <a:pPr algn="ctr"/>
                      <a:r>
                        <a:rPr lang="en-US" dirty="0" smtClean="0"/>
                        <a:t>2014-2015</a:t>
                      </a:r>
                    </a:p>
                    <a:p>
                      <a:pPr algn="ctr"/>
                      <a:r>
                        <a:rPr lang="en-US" dirty="0" smtClean="0"/>
                        <a:t>Q3</a:t>
                      </a:r>
                    </a:p>
                  </a:txBody>
                  <a:tcPr/>
                </a:tc>
              </a:tr>
              <a:tr h="370840">
                <a:tc>
                  <a:txBody>
                    <a:bodyPr/>
                    <a:lstStyle/>
                    <a:p>
                      <a:r>
                        <a:rPr lang="en-US" dirty="0" smtClean="0"/>
                        <a:t>Moment #1 </a:t>
                      </a:r>
                    </a:p>
                    <a:p>
                      <a:r>
                        <a:rPr lang="en-US" dirty="0" smtClean="0"/>
                        <a:t>(Before patient/patient environment)</a:t>
                      </a:r>
                      <a:endParaRPr lang="en-US" dirty="0"/>
                    </a:p>
                  </a:txBody>
                  <a:tcPr/>
                </a:tc>
                <a:tc>
                  <a:txBody>
                    <a:bodyPr/>
                    <a:lstStyle/>
                    <a:p>
                      <a:r>
                        <a:rPr lang="en-US" dirty="0" smtClean="0"/>
                        <a:t>25/57 (44%)</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32/50 (64%)</a:t>
                      </a:r>
                    </a:p>
                    <a:p>
                      <a:endParaRPr lang="en-US" dirty="0"/>
                    </a:p>
                  </a:txBody>
                  <a:tcPr/>
                </a:tc>
                <a:tc>
                  <a:txBody>
                    <a:bodyPr/>
                    <a:lstStyle/>
                    <a:p>
                      <a:r>
                        <a:rPr lang="en-US" dirty="0" smtClean="0"/>
                        <a:t>11/14 (79%)</a:t>
                      </a:r>
                      <a:endParaRPr lang="en-US" dirty="0"/>
                    </a:p>
                  </a:txBody>
                  <a:tcPr/>
                </a:tc>
              </a:tr>
              <a:tr h="370840">
                <a:tc>
                  <a:txBody>
                    <a:bodyPr/>
                    <a:lstStyle/>
                    <a:p>
                      <a:r>
                        <a:rPr lang="en-US" dirty="0" smtClean="0"/>
                        <a:t>Moment #4 </a:t>
                      </a:r>
                    </a:p>
                    <a:p>
                      <a:r>
                        <a:rPr lang="en-US" dirty="0" smtClean="0"/>
                        <a:t>(After patient/patient environment)</a:t>
                      </a:r>
                      <a:endParaRPr lang="en-US" dirty="0"/>
                    </a:p>
                  </a:txBody>
                  <a:tcPr/>
                </a:tc>
                <a:tc>
                  <a:txBody>
                    <a:bodyPr/>
                    <a:lstStyle/>
                    <a:p>
                      <a:r>
                        <a:rPr lang="en-US" dirty="0" smtClean="0"/>
                        <a:t>49/85 (58%)</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56/88 (64%)</a:t>
                      </a:r>
                    </a:p>
                    <a:p>
                      <a:endParaRPr lang="en-US" dirty="0"/>
                    </a:p>
                  </a:txBody>
                  <a:tcPr/>
                </a:tc>
                <a:tc>
                  <a:txBody>
                    <a:bodyPr/>
                    <a:lstStyle/>
                    <a:p>
                      <a:r>
                        <a:rPr lang="en-US" dirty="0" smtClean="0"/>
                        <a:t>20/34 (59%)</a:t>
                      </a:r>
                      <a:endParaRPr lang="en-US" dirty="0"/>
                    </a:p>
                  </a:txBody>
                  <a:tcPr/>
                </a:tc>
              </a:tr>
              <a:tr h="370840">
                <a:tc>
                  <a:txBody>
                    <a:bodyPr/>
                    <a:lstStyle/>
                    <a:p>
                      <a:r>
                        <a:rPr lang="en-US" dirty="0" smtClean="0"/>
                        <a:t>Moment #1 and #4</a:t>
                      </a:r>
                      <a:endParaRPr lang="en-US" dirty="0"/>
                    </a:p>
                  </a:txBody>
                  <a:tcPr/>
                </a:tc>
                <a:tc>
                  <a:txBody>
                    <a:bodyPr/>
                    <a:lstStyle/>
                    <a:p>
                      <a:r>
                        <a:rPr lang="en-US" dirty="0" smtClean="0"/>
                        <a:t>75/142 (52%)</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88/138 (64%)</a:t>
                      </a:r>
                    </a:p>
                    <a:p>
                      <a:endParaRPr lang="en-US" dirty="0"/>
                    </a:p>
                  </a:txBody>
                  <a:tcPr/>
                </a:tc>
                <a:tc>
                  <a:txBody>
                    <a:bodyPr/>
                    <a:lstStyle/>
                    <a:p>
                      <a:r>
                        <a:rPr lang="en-US" dirty="0" smtClean="0"/>
                        <a:t>31/48 (65%)</a:t>
                      </a:r>
                      <a:endParaRPr lang="en-US" dirty="0"/>
                    </a:p>
                  </a:txBody>
                  <a:tcPr/>
                </a:tc>
              </a:tr>
            </a:tbl>
          </a:graphicData>
        </a:graphic>
      </p:graphicFrame>
    </p:spTree>
    <p:extLst>
      <p:ext uri="{BB962C8B-B14F-4D97-AF65-F5344CB8AC3E}">
        <p14:creationId xmlns:p14="http://schemas.microsoft.com/office/powerpoint/2010/main" val="13266787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the Barriers?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Workload realities (i.e. urgent care/interruptions)</a:t>
            </a:r>
          </a:p>
          <a:p>
            <a:endParaRPr lang="en-US" sz="1100" dirty="0" smtClean="0"/>
          </a:p>
          <a:p>
            <a:r>
              <a:rPr lang="en-US" dirty="0" smtClean="0"/>
              <a:t>Guidelines thought to be overly conservative</a:t>
            </a:r>
          </a:p>
          <a:p>
            <a:endParaRPr lang="en-US" sz="1200" dirty="0" smtClean="0"/>
          </a:p>
          <a:p>
            <a:r>
              <a:rPr lang="en-US" dirty="0" smtClean="0"/>
              <a:t>Gaps in knowledge</a:t>
            </a:r>
          </a:p>
          <a:p>
            <a:endParaRPr lang="en-US" sz="1200" dirty="0" smtClean="0"/>
          </a:p>
          <a:p>
            <a:r>
              <a:rPr lang="en-US" dirty="0" smtClean="0"/>
              <a:t>Self protection as primary driver for hand hygiene</a:t>
            </a:r>
          </a:p>
          <a:p>
            <a:endParaRPr lang="en-US" sz="1200" dirty="0" smtClean="0"/>
          </a:p>
          <a:p>
            <a:r>
              <a:rPr lang="en-US" dirty="0" smtClean="0"/>
              <a:t>Limited access to hand hygiene product</a:t>
            </a:r>
          </a:p>
          <a:p>
            <a:endParaRPr lang="en-US" sz="1300" dirty="0" smtClean="0"/>
          </a:p>
          <a:p>
            <a:r>
              <a:rPr lang="en-US" dirty="0" smtClean="0"/>
              <a:t>HCWs </a:t>
            </a:r>
            <a:r>
              <a:rPr lang="en-US" dirty="0"/>
              <a:t>perceive physicians as role </a:t>
            </a:r>
            <a:r>
              <a:rPr lang="en-US" dirty="0" smtClean="0"/>
              <a:t>models</a:t>
            </a:r>
            <a:endParaRPr lang="en-US" dirty="0"/>
          </a:p>
          <a:p>
            <a:pPr lvl="1"/>
            <a:r>
              <a:rPr lang="en-US" dirty="0" smtClean="0"/>
              <a:t>Physicians do </a:t>
            </a:r>
            <a:r>
              <a:rPr lang="en-US" dirty="0"/>
              <a:t>not see themselves as </a:t>
            </a:r>
            <a:r>
              <a:rPr lang="en-US" dirty="0" smtClean="0"/>
              <a:t>such</a:t>
            </a:r>
          </a:p>
          <a:p>
            <a:endParaRPr lang="en-US" sz="1200" dirty="0" smtClean="0"/>
          </a:p>
          <a:p>
            <a:pPr marL="0" indent="0" algn="ctr">
              <a:buNone/>
            </a:pPr>
            <a:r>
              <a:rPr lang="en-US" sz="2400" dirty="0" smtClean="0"/>
              <a:t>Jiang, et al.  Infect Control </a:t>
            </a:r>
            <a:r>
              <a:rPr lang="en-US" sz="2400" dirty="0" err="1" smtClean="0"/>
              <a:t>Hosp</a:t>
            </a:r>
            <a:r>
              <a:rPr lang="en-US" sz="2400" dirty="0" smtClean="0"/>
              <a:t> </a:t>
            </a:r>
            <a:r>
              <a:rPr lang="en-US" sz="2400" dirty="0" err="1" smtClean="0"/>
              <a:t>Epidemiol</a:t>
            </a:r>
            <a:r>
              <a:rPr lang="en-US" sz="2400" dirty="0" smtClean="0"/>
              <a:t> 2010; 31: 144</a:t>
            </a:r>
          </a:p>
          <a:p>
            <a:endParaRPr lang="en-US" dirty="0" smtClean="0"/>
          </a:p>
          <a:p>
            <a:endParaRPr lang="en-US" dirty="0"/>
          </a:p>
        </p:txBody>
      </p:sp>
    </p:spTree>
    <p:extLst>
      <p:ext uri="{BB962C8B-B14F-4D97-AF65-F5344CB8AC3E}">
        <p14:creationId xmlns:p14="http://schemas.microsoft.com/office/powerpoint/2010/main" val="18891988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Improve?</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Cochrane systematic review:</a:t>
            </a:r>
          </a:p>
          <a:p>
            <a:pPr lvl="1"/>
            <a:r>
              <a:rPr lang="en-US" dirty="0" smtClean="0"/>
              <a:t>4 included studies</a:t>
            </a:r>
          </a:p>
          <a:p>
            <a:pPr lvl="1"/>
            <a:endParaRPr lang="en-US" dirty="0" smtClean="0"/>
          </a:p>
          <a:p>
            <a:r>
              <a:rPr lang="en-US" dirty="0" smtClean="0"/>
              <a:t>Interventions included:</a:t>
            </a:r>
          </a:p>
          <a:p>
            <a:pPr lvl="1"/>
            <a:r>
              <a:rPr lang="en-US" dirty="0"/>
              <a:t>Substitution of product</a:t>
            </a:r>
          </a:p>
          <a:p>
            <a:pPr lvl="1"/>
            <a:r>
              <a:rPr lang="en-US" dirty="0"/>
              <a:t>Different multi-faceted </a:t>
            </a:r>
            <a:r>
              <a:rPr lang="en-US" dirty="0" smtClean="0"/>
              <a:t>interventions</a:t>
            </a:r>
          </a:p>
          <a:p>
            <a:pPr lvl="1"/>
            <a:endParaRPr lang="en-US" dirty="0" smtClean="0"/>
          </a:p>
          <a:p>
            <a:r>
              <a:rPr lang="en-US" dirty="0" smtClean="0"/>
              <a:t>Concluded that we lack sufficient evidence to know which strategies improve hand hygiene compliance</a:t>
            </a:r>
          </a:p>
          <a:p>
            <a:pPr marL="457200" lvl="1" indent="0">
              <a:buNone/>
            </a:pPr>
            <a:endParaRPr lang="en-US" sz="2400" dirty="0" smtClean="0"/>
          </a:p>
          <a:p>
            <a:pPr marL="457200" lvl="1" indent="0" algn="ctr">
              <a:buNone/>
            </a:pPr>
            <a:r>
              <a:rPr lang="en-US" sz="2400" dirty="0" smtClean="0"/>
              <a:t>Gould et al. Cochrane Review 2010; 9: CD005186</a:t>
            </a:r>
          </a:p>
          <a:p>
            <a:pPr marL="457200" lvl="1" indent="0" algn="ctr">
              <a:buNone/>
            </a:pPr>
            <a:endParaRPr lang="en-US" sz="2400" dirty="0" smtClean="0"/>
          </a:p>
        </p:txBody>
      </p:sp>
    </p:spTree>
    <p:extLst>
      <p:ext uri="{BB962C8B-B14F-4D97-AF65-F5344CB8AC3E}">
        <p14:creationId xmlns:p14="http://schemas.microsoft.com/office/powerpoint/2010/main" val="2383719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Behavior Change Theory</a:t>
            </a:r>
            <a:endParaRPr lang="en-US" b="1" dirty="0"/>
          </a:p>
        </p:txBody>
      </p:sp>
      <p:sp>
        <p:nvSpPr>
          <p:cNvPr id="3" name="Content Placeholder 2"/>
          <p:cNvSpPr>
            <a:spLocks noGrp="1"/>
          </p:cNvSpPr>
          <p:nvPr>
            <p:ph idx="1"/>
          </p:nvPr>
        </p:nvSpPr>
        <p:spPr/>
        <p:txBody>
          <a:bodyPr>
            <a:normAutofit lnSpcReduction="10000"/>
          </a:bodyPr>
          <a:lstStyle/>
          <a:p>
            <a:r>
              <a:rPr lang="en-US" dirty="0" smtClean="0"/>
              <a:t>Front Line Ownership (FLO):</a:t>
            </a:r>
          </a:p>
          <a:p>
            <a:pPr lvl="1"/>
            <a:r>
              <a:rPr lang="en-US" dirty="0"/>
              <a:t>I</a:t>
            </a:r>
            <a:r>
              <a:rPr lang="en-US" dirty="0" smtClean="0"/>
              <a:t>nvolves </a:t>
            </a:r>
            <a:r>
              <a:rPr lang="en-US" dirty="0"/>
              <a:t>having people who do the work develop ideas for design and implementation of </a:t>
            </a:r>
            <a:r>
              <a:rPr lang="en-US" dirty="0" smtClean="0"/>
              <a:t>solutions</a:t>
            </a:r>
          </a:p>
          <a:p>
            <a:pPr lvl="1"/>
            <a:r>
              <a:rPr lang="en-US" dirty="0" smtClean="0"/>
              <a:t>Grassroots and ‘ownership’ of the problem will be more successful than top down approaches</a:t>
            </a:r>
          </a:p>
          <a:p>
            <a:pPr lvl="1"/>
            <a:endParaRPr lang="en-US" dirty="0"/>
          </a:p>
          <a:p>
            <a:pPr lvl="1"/>
            <a:endParaRPr lang="en-US" dirty="0" smtClean="0"/>
          </a:p>
          <a:p>
            <a:pPr marL="457200" lvl="1" indent="0" algn="ctr">
              <a:buNone/>
            </a:pPr>
            <a:endParaRPr lang="en-US" sz="2400" dirty="0" smtClean="0"/>
          </a:p>
          <a:p>
            <a:pPr marL="457200" lvl="1" indent="0" algn="ctr">
              <a:buNone/>
            </a:pPr>
            <a:endParaRPr lang="en-US" sz="2400" dirty="0"/>
          </a:p>
          <a:p>
            <a:pPr marL="457200" lvl="1" indent="0" algn="ctr">
              <a:buNone/>
            </a:pPr>
            <a:r>
              <a:rPr lang="en-US" sz="2400" dirty="0" smtClean="0"/>
              <a:t>Zimmerman, et al. Healthcare Papers 2013; 13: 6</a:t>
            </a:r>
            <a:endParaRPr lang="en-US" sz="2400" dirty="0"/>
          </a:p>
        </p:txBody>
      </p:sp>
    </p:spTree>
    <p:extLst>
      <p:ext uri="{BB962C8B-B14F-4D97-AF65-F5344CB8AC3E}">
        <p14:creationId xmlns:p14="http://schemas.microsoft.com/office/powerpoint/2010/main" val="27679069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86" y="274638"/>
            <a:ext cx="8633936" cy="1143000"/>
          </a:xfrm>
        </p:spPr>
        <p:txBody>
          <a:bodyPr>
            <a:normAutofit fontScale="90000"/>
          </a:bodyPr>
          <a:lstStyle/>
          <a:p>
            <a:r>
              <a:rPr lang="en-US" b="1" dirty="0" smtClean="0"/>
              <a:t>If we Improve MDs we will improve all: </a:t>
            </a:r>
            <a:br>
              <a:rPr lang="en-US" b="1" dirty="0" smtClean="0"/>
            </a:br>
            <a:r>
              <a:rPr lang="en-US" b="1" dirty="0" smtClean="0"/>
              <a:t>Plan Moving Forward</a:t>
            </a:r>
            <a:endParaRPr lang="en-US" b="1" dirty="0"/>
          </a:p>
        </p:txBody>
      </p:sp>
      <p:sp>
        <p:nvSpPr>
          <p:cNvPr id="3" name="Content Placeholder 2"/>
          <p:cNvSpPr>
            <a:spLocks noGrp="1"/>
          </p:cNvSpPr>
          <p:nvPr>
            <p:ph idx="1"/>
          </p:nvPr>
        </p:nvSpPr>
        <p:spPr/>
        <p:txBody>
          <a:bodyPr>
            <a:normAutofit lnSpcReduction="10000"/>
          </a:bodyPr>
          <a:lstStyle/>
          <a:p>
            <a:r>
              <a:rPr lang="en-US" dirty="0" smtClean="0"/>
              <a:t>Education</a:t>
            </a:r>
          </a:p>
          <a:p>
            <a:r>
              <a:rPr lang="en-US" dirty="0" smtClean="0"/>
              <a:t>Awareness</a:t>
            </a:r>
          </a:p>
          <a:p>
            <a:pPr lvl="1"/>
            <a:r>
              <a:rPr lang="en-US" dirty="0" smtClean="0"/>
              <a:t>Feedback re: physician/surgeon hand hygiene rates</a:t>
            </a:r>
          </a:p>
          <a:p>
            <a:pPr lvl="1"/>
            <a:r>
              <a:rPr lang="en-US" dirty="0" smtClean="0"/>
              <a:t>Promote conversation</a:t>
            </a:r>
          </a:p>
          <a:p>
            <a:r>
              <a:rPr lang="en-US" dirty="0" smtClean="0"/>
              <a:t>Improve access to hand sanitizer</a:t>
            </a:r>
          </a:p>
          <a:p>
            <a:r>
              <a:rPr lang="en-US" dirty="0" smtClean="0"/>
              <a:t>Positive feedback</a:t>
            </a:r>
          </a:p>
          <a:p>
            <a:r>
              <a:rPr lang="en-US" dirty="0" smtClean="0"/>
              <a:t>Front line ownership:</a:t>
            </a:r>
          </a:p>
          <a:p>
            <a:pPr lvl="1"/>
            <a:r>
              <a:rPr lang="en-US" dirty="0" smtClean="0"/>
              <a:t>Physician champions</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40089228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a:t>
            </a:r>
            <a:endParaRPr lang="en-US" b="1" dirty="0"/>
          </a:p>
        </p:txBody>
      </p:sp>
      <p:sp>
        <p:nvSpPr>
          <p:cNvPr id="3" name="Content Placeholder 2"/>
          <p:cNvSpPr>
            <a:spLocks noGrp="1"/>
          </p:cNvSpPr>
          <p:nvPr>
            <p:ph idx="1"/>
          </p:nvPr>
        </p:nvSpPr>
        <p:spPr/>
        <p:txBody>
          <a:bodyPr>
            <a:normAutofit/>
          </a:bodyPr>
          <a:lstStyle/>
          <a:p>
            <a:r>
              <a:rPr lang="en-US" dirty="0" smtClean="0"/>
              <a:t>When approaching post-op fever, consider timing of fever and infectious and non-infectious causes</a:t>
            </a:r>
          </a:p>
          <a:p>
            <a:endParaRPr lang="en-US" sz="1000" dirty="0" smtClean="0"/>
          </a:p>
          <a:p>
            <a:r>
              <a:rPr lang="en-US" dirty="0" smtClean="0"/>
              <a:t>Nosocomial infections are common and have associated morbidity and mortality</a:t>
            </a:r>
          </a:p>
          <a:p>
            <a:endParaRPr lang="en-US" sz="1000" dirty="0" smtClean="0"/>
          </a:p>
          <a:p>
            <a:r>
              <a:rPr lang="en-US" dirty="0" smtClean="0"/>
              <a:t>Most nosocomial infections are preventable</a:t>
            </a:r>
          </a:p>
          <a:p>
            <a:pPr lvl="1"/>
            <a:r>
              <a:rPr lang="en-US" dirty="0" smtClean="0"/>
              <a:t>Hand hygiene is one of the most effective ways to reduce nosocomial infections</a:t>
            </a:r>
          </a:p>
          <a:p>
            <a:endParaRPr lang="en-US" dirty="0"/>
          </a:p>
        </p:txBody>
      </p:sp>
    </p:spTree>
    <p:extLst>
      <p:ext uri="{BB962C8B-B14F-4D97-AF65-F5344CB8AC3E}">
        <p14:creationId xmlns:p14="http://schemas.microsoft.com/office/powerpoint/2010/main" val="25697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Atelectasis</a:t>
            </a:r>
            <a:endParaRPr lang="en-US" b="1" dirty="0"/>
          </a:p>
        </p:txBody>
      </p:sp>
      <p:sp>
        <p:nvSpPr>
          <p:cNvPr id="3" name="Content Placeholder 2"/>
          <p:cNvSpPr>
            <a:spLocks noGrp="1"/>
          </p:cNvSpPr>
          <p:nvPr>
            <p:ph idx="1"/>
          </p:nvPr>
        </p:nvSpPr>
        <p:spPr/>
        <p:txBody>
          <a:bodyPr/>
          <a:lstStyle/>
          <a:p>
            <a:r>
              <a:rPr lang="en-US" dirty="0" smtClean="0"/>
              <a:t>No association between fever and presence of atelectasis</a:t>
            </a:r>
            <a:endParaRPr lang="en-US" sz="1000" dirty="0" smtClean="0"/>
          </a:p>
          <a:p>
            <a:r>
              <a:rPr lang="en-US" dirty="0" smtClean="0"/>
              <a:t>Likely coincidental not causal.</a:t>
            </a:r>
          </a:p>
          <a:p>
            <a:endParaRPr lang="en-US" dirty="0"/>
          </a:p>
          <a:p>
            <a:pPr marL="0" indent="0" algn="ctr">
              <a:buNone/>
            </a:pPr>
            <a:r>
              <a:rPr lang="en-US" sz="2000" dirty="0" err="1" smtClean="0"/>
              <a:t>Engoren</a:t>
            </a:r>
            <a:r>
              <a:rPr lang="en-US" sz="2000" dirty="0" smtClean="0"/>
              <a:t> M Chest 1995; 107: 81</a:t>
            </a:r>
            <a:endParaRPr lang="en-US" sz="2000" dirty="0"/>
          </a:p>
        </p:txBody>
      </p:sp>
    </p:spTree>
    <p:extLst>
      <p:ext uri="{BB962C8B-B14F-4D97-AF65-F5344CB8AC3E}">
        <p14:creationId xmlns:p14="http://schemas.microsoft.com/office/powerpoint/2010/main" val="17667122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055900"/>
            <a:ext cx="7772400" cy="1362075"/>
          </a:xfrm>
        </p:spPr>
        <p:txBody>
          <a:bodyPr/>
          <a:lstStyle/>
          <a:p>
            <a:r>
              <a:rPr lang="en-US" dirty="0"/>
              <a:t>Surgical Site </a:t>
            </a:r>
            <a:r>
              <a:rPr lang="en-US" dirty="0" smtClean="0"/>
              <a:t>Infections (SSI)</a:t>
            </a:r>
            <a:r>
              <a:rPr lang="en-US" dirty="0"/>
              <a:t/>
            </a:r>
            <a:br>
              <a:rPr lang="en-US" dirty="0"/>
            </a:b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8238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Case</a:t>
            </a:r>
            <a:endParaRPr lang="en-US" b="1" dirty="0"/>
          </a:p>
        </p:txBody>
      </p:sp>
      <p:sp>
        <p:nvSpPr>
          <p:cNvPr id="5" name="Content Placeholder 4"/>
          <p:cNvSpPr>
            <a:spLocks noGrp="1"/>
          </p:cNvSpPr>
          <p:nvPr>
            <p:ph idx="1"/>
          </p:nvPr>
        </p:nvSpPr>
        <p:spPr/>
        <p:txBody>
          <a:bodyPr>
            <a:normAutofit lnSpcReduction="10000"/>
          </a:bodyPr>
          <a:lstStyle/>
          <a:p>
            <a:r>
              <a:rPr lang="en-US" dirty="0" smtClean="0"/>
              <a:t>68 year old M with known DM and CAD</a:t>
            </a:r>
          </a:p>
          <a:p>
            <a:endParaRPr lang="en-US" sz="1000" dirty="0" smtClean="0"/>
          </a:p>
          <a:p>
            <a:r>
              <a:rPr lang="en-US" dirty="0" smtClean="0"/>
              <a:t>Requires CABG</a:t>
            </a:r>
          </a:p>
          <a:p>
            <a:endParaRPr lang="en-US" sz="1000" dirty="0" smtClean="0"/>
          </a:p>
          <a:p>
            <a:r>
              <a:rPr lang="en-US" dirty="0" smtClean="0"/>
              <a:t>Does well post-operatively</a:t>
            </a:r>
          </a:p>
          <a:p>
            <a:endParaRPr lang="en-US" sz="1000" dirty="0" smtClean="0"/>
          </a:p>
          <a:p>
            <a:r>
              <a:rPr lang="en-US" dirty="0" smtClean="0"/>
              <a:t>To the ward, but after several days complains of increasing pain in the sternum</a:t>
            </a:r>
          </a:p>
          <a:p>
            <a:endParaRPr lang="en-US" sz="1100" dirty="0" smtClean="0"/>
          </a:p>
          <a:p>
            <a:r>
              <a:rPr lang="en-US" dirty="0" smtClean="0"/>
              <a:t>Notable cellulitis around lower incision site and drainage from lower aspect of wound</a:t>
            </a:r>
          </a:p>
        </p:txBody>
      </p:sp>
    </p:spTree>
    <p:extLst>
      <p:ext uri="{BB962C8B-B14F-4D97-AF65-F5344CB8AC3E}">
        <p14:creationId xmlns:p14="http://schemas.microsoft.com/office/powerpoint/2010/main" val="3274971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9467</TotalTime>
  <Words>3513</Words>
  <Application>Microsoft Macintosh PowerPoint</Application>
  <PresentationFormat>On-screen Show (4:3)</PresentationFormat>
  <Paragraphs>748</Paragraphs>
  <Slides>67</Slides>
  <Notes>9</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Surgery Resident Half-Day: Infectious Diseases</vt:lpstr>
      <vt:lpstr>Overview</vt:lpstr>
      <vt:lpstr>Approach to post-operative fever</vt:lpstr>
      <vt:lpstr>Acute Infections &lt;1 week</vt:lpstr>
      <vt:lpstr>Subacute Infections</vt:lpstr>
      <vt:lpstr>Delayed Infections</vt:lpstr>
      <vt:lpstr>Atelectasis</vt:lpstr>
      <vt:lpstr>Surgical Site Infections (SSI) </vt:lpstr>
      <vt:lpstr>Case</vt:lpstr>
      <vt:lpstr>Superficial Incisional SSI</vt:lpstr>
      <vt:lpstr>Deep Incisional SSI</vt:lpstr>
      <vt:lpstr>Organ/Space SSI</vt:lpstr>
      <vt:lpstr>Burden of Disease Due to SSIs (1)</vt:lpstr>
      <vt:lpstr>Burden of Disease Due to SSIs (2)</vt:lpstr>
      <vt:lpstr>Risk Factors: Operation Factors</vt:lpstr>
      <vt:lpstr>Risk Factors: Patient Characteristics</vt:lpstr>
      <vt:lpstr>Pathogenesis</vt:lpstr>
      <vt:lpstr>Pathogenesis</vt:lpstr>
      <vt:lpstr>Organisms Causing SSI</vt:lpstr>
      <vt:lpstr>Clinical Manifestations</vt:lpstr>
      <vt:lpstr>Treatment</vt:lpstr>
      <vt:lpstr>Choice of Antibiotics</vt:lpstr>
      <vt:lpstr>Clostridium Difficile</vt:lpstr>
      <vt:lpstr>Case</vt:lpstr>
      <vt:lpstr>Burden of Disease</vt:lpstr>
      <vt:lpstr>Pathogenesis</vt:lpstr>
      <vt:lpstr>Risk Factors</vt:lpstr>
      <vt:lpstr>Clinical Presentation</vt:lpstr>
      <vt:lpstr>Differential Diagnosis</vt:lpstr>
      <vt:lpstr>Diagnosis</vt:lpstr>
      <vt:lpstr>Treatment</vt:lpstr>
      <vt:lpstr>Treatment</vt:lpstr>
      <vt:lpstr>Novel Approaches</vt:lpstr>
      <vt:lpstr>VentilatOR Associated pneumonia (VAP)</vt:lpstr>
      <vt:lpstr>Case</vt:lpstr>
      <vt:lpstr>Burden of Disease due to VAP</vt:lpstr>
      <vt:lpstr>Pathogenesis</vt:lpstr>
      <vt:lpstr>Clinical Presentation</vt:lpstr>
      <vt:lpstr>Differential Diagnosis</vt:lpstr>
      <vt:lpstr>Diagnosis</vt:lpstr>
      <vt:lpstr>Potential Diagnostic Tests</vt:lpstr>
      <vt:lpstr>Therapy</vt:lpstr>
      <vt:lpstr>The Pathogens</vt:lpstr>
      <vt:lpstr>Antibiotic Selection</vt:lpstr>
      <vt:lpstr>Potential Options</vt:lpstr>
      <vt:lpstr>Duration</vt:lpstr>
      <vt:lpstr>De-escalation of therapy</vt:lpstr>
      <vt:lpstr>Hand Hygiene</vt:lpstr>
      <vt:lpstr>PowerPoint Presentation</vt:lpstr>
      <vt:lpstr>PowerPoint Presentation</vt:lpstr>
      <vt:lpstr>Healthcare Acquired Infections</vt:lpstr>
      <vt:lpstr>Two Different Environments</vt:lpstr>
      <vt:lpstr> Your 4 Moments for Hand Hygiene </vt:lpstr>
      <vt:lpstr>Moment 1</vt:lpstr>
      <vt:lpstr>Moment 2</vt:lpstr>
      <vt:lpstr> Moment 3</vt:lpstr>
      <vt:lpstr>Moment 4</vt:lpstr>
      <vt:lpstr>Hand Hygiene and Glove Use</vt:lpstr>
      <vt:lpstr>Hand Hygiene Compliance at SJHC</vt:lpstr>
      <vt:lpstr>Hand Hygiene Auditing Methodology</vt:lpstr>
      <vt:lpstr>Hand Hygiene Adherence at SJHC </vt:lpstr>
      <vt:lpstr>Physician/Surgeon Hand Hygiene Compliance</vt:lpstr>
      <vt:lpstr>What are the Barriers?</vt:lpstr>
      <vt:lpstr>How to Improve?</vt:lpstr>
      <vt:lpstr>Behavior Change Theory</vt:lpstr>
      <vt:lpstr>If we Improve MDs we will improve all:  Plan Moving Forward</vt:lpstr>
      <vt:lpstr>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Jennie Johnstone</dc:creator>
  <cp:lastModifiedBy>MARK DOWNING</cp:lastModifiedBy>
  <cp:revision>96</cp:revision>
  <dcterms:created xsi:type="dcterms:W3CDTF">2014-05-30T12:56:01Z</dcterms:created>
  <dcterms:modified xsi:type="dcterms:W3CDTF">2015-01-12T20:19:10Z</dcterms:modified>
</cp:coreProperties>
</file>