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325" r:id="rId2"/>
    <p:sldId id="538" r:id="rId3"/>
    <p:sldId id="487" r:id="rId4"/>
    <p:sldId id="569" r:id="rId5"/>
    <p:sldId id="486" r:id="rId6"/>
    <p:sldId id="549" r:id="rId7"/>
    <p:sldId id="488" r:id="rId8"/>
    <p:sldId id="580" r:id="rId9"/>
    <p:sldId id="582" r:id="rId10"/>
    <p:sldId id="471" r:id="rId11"/>
    <p:sldId id="472" r:id="rId12"/>
    <p:sldId id="583" r:id="rId13"/>
    <p:sldId id="581" r:id="rId14"/>
    <p:sldId id="590" r:id="rId15"/>
    <p:sldId id="586" r:id="rId16"/>
    <p:sldId id="588" r:id="rId17"/>
    <p:sldId id="584" r:id="rId18"/>
    <p:sldId id="589" r:id="rId19"/>
    <p:sldId id="554" r:id="rId20"/>
    <p:sldId id="556" r:id="rId21"/>
    <p:sldId id="479" r:id="rId22"/>
    <p:sldId id="541" r:id="rId23"/>
    <p:sldId id="490" r:id="rId24"/>
    <p:sldId id="491" r:id="rId25"/>
    <p:sldId id="606" r:id="rId26"/>
    <p:sldId id="594" r:id="rId27"/>
    <p:sldId id="595" r:id="rId28"/>
    <p:sldId id="596" r:id="rId29"/>
    <p:sldId id="597" r:id="rId30"/>
    <p:sldId id="598" r:id="rId31"/>
    <p:sldId id="599" r:id="rId32"/>
    <p:sldId id="600" r:id="rId33"/>
    <p:sldId id="601" r:id="rId34"/>
    <p:sldId id="602" r:id="rId35"/>
    <p:sldId id="603" r:id="rId36"/>
    <p:sldId id="604" r:id="rId37"/>
    <p:sldId id="605" r:id="rId38"/>
    <p:sldId id="579" r:id="rId39"/>
    <p:sldId id="570" r:id="rId40"/>
    <p:sldId id="591" r:id="rId41"/>
    <p:sldId id="551" r:id="rId42"/>
    <p:sldId id="593" r:id="rId43"/>
    <p:sldId id="393" r:id="rId44"/>
    <p:sldId id="395" r:id="rId45"/>
    <p:sldId id="470" r:id="rId46"/>
    <p:sldId id="401" r:id="rId47"/>
    <p:sldId id="564" r:id="rId48"/>
    <p:sldId id="493" r:id="rId49"/>
    <p:sldId id="406" r:id="rId50"/>
    <p:sldId id="415" r:id="rId51"/>
    <p:sldId id="566" r:id="rId5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8"/>
    <a:srgbClr val="F0EFF7"/>
    <a:srgbClr val="F1F1F7"/>
    <a:srgbClr val="ECECF4"/>
    <a:srgbClr val="F0F0F6"/>
    <a:srgbClr val="EAEAF2"/>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538" autoAdjust="0"/>
  </p:normalViewPr>
  <p:slideViewPr>
    <p:cSldViewPr>
      <p:cViewPr varScale="1">
        <p:scale>
          <a:sx n="84" d="100"/>
          <a:sy n="84" d="100"/>
        </p:scale>
        <p:origin x="-1152"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720"/>
    </p:cViewPr>
  </p:sorterViewPr>
  <p:notesViewPr>
    <p:cSldViewPr>
      <p:cViewPr varScale="1">
        <p:scale>
          <a:sx n="62" d="100"/>
          <a:sy n="62" d="100"/>
        </p:scale>
        <p:origin x="-1896"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32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32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32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18E4BB3-3D19-4165-B667-88301AF7C8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42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2457511-8D13-4D4F-9C6A-FD9A06BE0E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7780EE2-4370-4E1D-8753-518D03931B3B}" type="slidenum">
              <a:rPr lang="en-US"/>
              <a:pPr/>
              <a:t>11</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4B53F9E-EBA9-4B24-93DB-CC433FB1E09D}" type="slidenum">
              <a:rPr lang="en-US"/>
              <a:pPr/>
              <a:t>31</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54537A8-64BD-4B68-A45D-9A92D4A3BCD6}" type="slidenum">
              <a:rPr lang="en-US"/>
              <a:pPr/>
              <a:t>34</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A401C3E-42AE-4E80-81E0-BC4642718804}" type="slidenum">
              <a:rPr lang="en-US"/>
              <a:pPr/>
              <a:t>44</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5FB74-3A99-4CAD-86D1-1FF1962BAF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851D6-664C-4A3C-B91E-ECB22F8134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77BF1D-E23E-45C6-9F58-2C2278973D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1BBE38-C1D3-4F12-B5F8-2D7D4DFBF5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D6E54E-1D45-4D7A-8C41-2D762F76A74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2F5816-D131-47D1-B90D-8F2377B199F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5B701A-B3B4-496C-B50F-52B54F09DE8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6ADE99-1535-4442-8F73-A0B5A834FFF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33C49A-9B3F-4CCF-BD50-F87A368D17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0BF7F-18D7-4DA1-AC23-F009B6012F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685E7-D4F5-47AF-AAC6-9FE9AAC22E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3142A-0317-42CF-BA53-9F77A07420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B8A397-F61A-4C37-9798-A4AAC5DC9A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C15842-06C5-4F51-9052-DC87378336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956BBE-7FD6-4775-87BE-184C5EA39D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28DB55-86F9-4986-B664-E1A40D6C59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77081C-2056-4D6F-BA7E-B40BBDC843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2D8F4D6-A737-481A-B6B2-A97E7A93A978}" type="slidenum">
              <a:rPr lang="en-US"/>
              <a:pPr>
                <a:defRPr/>
              </a:pPr>
              <a:t>‹#›</a:t>
            </a:fld>
            <a:endParaRPr lang="en-US"/>
          </a:p>
        </p:txBody>
      </p:sp>
      <p:pic>
        <p:nvPicPr>
          <p:cNvPr id="3079" name="Picture 8" descr="the one"/>
          <p:cNvPicPr>
            <a:picLocks noChangeAspect="1" noChangeArrowheads="1"/>
          </p:cNvPicPr>
          <p:nvPr/>
        </p:nvPicPr>
        <p:blipFill>
          <a:blip r:embed="rId19" cstate="print">
            <a:lum bright="54000" contrast="-80000"/>
          </a:blip>
          <a:srcRect l="2744" t="7629" r="3772" b="4715"/>
          <a:stretch>
            <a:fillRect/>
          </a:stretch>
        </p:blipFill>
        <p:spPr bwMode="auto">
          <a:xfrm>
            <a:off x="3175" y="0"/>
            <a:ext cx="914082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ideo" Target="b281.m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emilcott.com/key.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reachery.net/~jdyson/dollar_bill_both_sides.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990600"/>
            <a:ext cx="8458200" cy="2381250"/>
          </a:xfrm>
        </p:spPr>
        <p:txBody>
          <a:bodyPr/>
          <a:lstStyle/>
          <a:p>
            <a:r>
              <a:rPr lang="en-US" b="1" smtClean="0">
                <a:latin typeface="Book Antiqua" pitchFamily="18" charset="0"/>
              </a:rPr>
              <a:t>Multimodality Therapy of Cancer:</a:t>
            </a:r>
            <a:r>
              <a:rPr lang="en-US" sz="4000" b="1" smtClean="0">
                <a:latin typeface="Book Antiqua" pitchFamily="18" charset="0"/>
              </a:rPr>
              <a:t/>
            </a:r>
            <a:br>
              <a:rPr lang="en-US" sz="4000" b="1" smtClean="0">
                <a:latin typeface="Book Antiqua" pitchFamily="18" charset="0"/>
              </a:rPr>
            </a:br>
            <a:r>
              <a:rPr lang="en-US" sz="3600" b="1" i="1" smtClean="0">
                <a:latin typeface="Book Antiqua" pitchFamily="18" charset="0"/>
              </a:rPr>
              <a:t>Solid Tumour Treatment is a Team Sport!</a:t>
            </a:r>
          </a:p>
        </p:txBody>
      </p:sp>
      <p:sp>
        <p:nvSpPr>
          <p:cNvPr id="4099" name="Rectangle 3"/>
          <p:cNvSpPr>
            <a:spLocks noGrp="1" noChangeArrowheads="1"/>
          </p:cNvSpPr>
          <p:nvPr>
            <p:ph type="subTitle" idx="1"/>
          </p:nvPr>
        </p:nvSpPr>
        <p:spPr>
          <a:xfrm>
            <a:off x="1295400" y="3810000"/>
            <a:ext cx="6400800" cy="1752600"/>
          </a:xfrm>
        </p:spPr>
        <p:txBody>
          <a:bodyPr/>
          <a:lstStyle/>
          <a:p>
            <a:pPr>
              <a:lnSpc>
                <a:spcPct val="80000"/>
              </a:lnSpc>
            </a:pPr>
            <a:r>
              <a:rPr lang="en-US" sz="2800" smtClean="0">
                <a:latin typeface="Book Antiqua" pitchFamily="18" charset="0"/>
              </a:rPr>
              <a:t>Principles of Surgery 2011</a:t>
            </a:r>
          </a:p>
          <a:p>
            <a:pPr>
              <a:lnSpc>
                <a:spcPct val="80000"/>
              </a:lnSpc>
            </a:pPr>
            <a:r>
              <a:rPr lang="en-US" sz="2800" smtClean="0">
                <a:latin typeface="Book Antiqua" pitchFamily="18" charset="0"/>
              </a:rPr>
              <a:t>Andy Smith, MD</a:t>
            </a:r>
          </a:p>
          <a:p>
            <a:pPr>
              <a:lnSpc>
                <a:spcPct val="80000"/>
              </a:lnSpc>
            </a:pPr>
            <a:r>
              <a:rPr lang="en-US" sz="2800" smtClean="0">
                <a:latin typeface="Book Antiqua" pitchFamily="18" charset="0"/>
              </a:rPr>
              <a:t>Department of Surgery</a:t>
            </a:r>
          </a:p>
          <a:p>
            <a:pPr>
              <a:lnSpc>
                <a:spcPct val="80000"/>
              </a:lnSpc>
            </a:pPr>
            <a:r>
              <a:rPr lang="en-US" sz="2800" smtClean="0">
                <a:latin typeface="Book Antiqua" pitchFamily="18" charset="0"/>
              </a:rPr>
              <a:t>University of Toronto</a:t>
            </a:r>
          </a:p>
        </p:txBody>
      </p:sp>
      <p:sp>
        <p:nvSpPr>
          <p:cNvPr id="4100" name="Line 4"/>
          <p:cNvSpPr>
            <a:spLocks noChangeShapeType="1"/>
          </p:cNvSpPr>
          <p:nvPr/>
        </p:nvSpPr>
        <p:spPr bwMode="auto">
          <a:xfrm>
            <a:off x="609600" y="3581400"/>
            <a:ext cx="8001000" cy="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Book Antiqua" pitchFamily="18" charset="0"/>
              </a:rPr>
              <a:t>Conundrum</a:t>
            </a:r>
            <a:endParaRPr lang="en-CA" smtClean="0">
              <a:latin typeface="Book Antiqua" pitchFamily="18" charset="0"/>
            </a:endParaRPr>
          </a:p>
        </p:txBody>
      </p:sp>
      <p:sp>
        <p:nvSpPr>
          <p:cNvPr id="13315" name="Rectangle 3"/>
          <p:cNvSpPr>
            <a:spLocks noGrp="1" noChangeArrowheads="1"/>
          </p:cNvSpPr>
          <p:nvPr>
            <p:ph type="body" sz="half" idx="1"/>
          </p:nvPr>
        </p:nvSpPr>
        <p:spPr/>
        <p:txBody>
          <a:bodyPr/>
          <a:lstStyle/>
          <a:p>
            <a:pPr>
              <a:buFontTx/>
              <a:buNone/>
            </a:pPr>
            <a:r>
              <a:rPr lang="en-US" sz="2800" smtClean="0"/>
              <a:t>This tumour is stuck to the bladder.</a:t>
            </a:r>
          </a:p>
          <a:p>
            <a:pPr>
              <a:buFontTx/>
              <a:buNone/>
            </a:pPr>
            <a:r>
              <a:rPr lang="en-US" sz="2800" smtClean="0"/>
              <a:t>Can I ‘get away’ with ‘cracking the tumour off’ the adjacent organ?</a:t>
            </a:r>
          </a:p>
          <a:p>
            <a:pPr>
              <a:buFontTx/>
              <a:buNone/>
            </a:pPr>
            <a:r>
              <a:rPr lang="en-US" sz="2800" smtClean="0"/>
              <a:t>It’s probably just inflammation, right?</a:t>
            </a:r>
            <a:endParaRPr lang="en-CA" sz="2800" smtClean="0"/>
          </a:p>
        </p:txBody>
      </p:sp>
      <p:sp>
        <p:nvSpPr>
          <p:cNvPr id="13316" name="Line 4"/>
          <p:cNvSpPr>
            <a:spLocks noChangeShapeType="1"/>
          </p:cNvSpPr>
          <p:nvPr/>
        </p:nvSpPr>
        <p:spPr bwMode="auto">
          <a:xfrm>
            <a:off x="2895600" y="1524000"/>
            <a:ext cx="3429000" cy="0"/>
          </a:xfrm>
          <a:prstGeom prst="line">
            <a:avLst/>
          </a:prstGeom>
          <a:noFill/>
          <a:ln w="38100">
            <a:solidFill>
              <a:srgbClr val="FF0000"/>
            </a:solidFill>
            <a:round/>
            <a:headEnd/>
            <a:tailEnd/>
          </a:ln>
        </p:spPr>
        <p:txBody>
          <a:bodyPr/>
          <a:lstStyle/>
          <a:p>
            <a:endParaRPr lang="en-US"/>
          </a:p>
        </p:txBody>
      </p:sp>
      <p:pic>
        <p:nvPicPr>
          <p:cNvPr id="13317" name="Picture 5" descr="question_mark%20(WinCE)"/>
          <p:cNvPicPr>
            <a:picLocks noGrp="1" noChangeAspect="1" noChangeArrowheads="1"/>
          </p:cNvPicPr>
          <p:nvPr>
            <p:ph type="clipArt" sz="half" idx="2"/>
          </p:nvPr>
        </p:nvPicPr>
        <p:blipFill>
          <a:blip r:embed="rId2" cstate="print"/>
          <a:srcRect/>
          <a:stretch>
            <a:fillRect/>
          </a:stretch>
        </p:blipFill>
        <p:spPr>
          <a:xfrm>
            <a:off x="4525963" y="1752600"/>
            <a:ext cx="4198937" cy="4419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0" y="4800600"/>
            <a:ext cx="9144000" cy="838200"/>
          </a:xfrm>
        </p:spPr>
        <p:txBody>
          <a:bodyPr/>
          <a:lstStyle/>
          <a:p>
            <a:r>
              <a:rPr lang="en-US" sz="2400" smtClean="0">
                <a:latin typeface="Book Antiqua" pitchFamily="18" charset="0"/>
              </a:rPr>
              <a:t>Malignant adhesions present in 25 - 84% of tumours</a:t>
            </a:r>
          </a:p>
          <a:p>
            <a:r>
              <a:rPr lang="en-US" sz="2400" smtClean="0">
                <a:latin typeface="Book Antiqua" pitchFamily="18" charset="0"/>
              </a:rPr>
              <a:t>A surgeon cannot reliably tell which adhesions are malignant before resection </a:t>
            </a:r>
          </a:p>
          <a:p>
            <a:pPr>
              <a:lnSpc>
                <a:spcPct val="115000"/>
              </a:lnSpc>
              <a:buFontTx/>
              <a:buNone/>
            </a:pPr>
            <a:endParaRPr lang="en-CA" sz="2400" smtClean="0">
              <a:latin typeface="Book Antiqua" pitchFamily="18" charset="0"/>
              <a:cs typeface="Times New Roman" pitchFamily="18" charset="0"/>
            </a:endParaRPr>
          </a:p>
        </p:txBody>
      </p:sp>
      <p:sp>
        <p:nvSpPr>
          <p:cNvPr id="14339" name="Text Box 3"/>
          <p:cNvSpPr txBox="1">
            <a:spLocks noChangeArrowheads="1"/>
          </p:cNvSpPr>
          <p:nvPr/>
        </p:nvSpPr>
        <p:spPr bwMode="auto">
          <a:xfrm>
            <a:off x="1447800" y="1676400"/>
            <a:ext cx="6324600" cy="544513"/>
          </a:xfrm>
          <a:prstGeom prst="rect">
            <a:avLst/>
          </a:prstGeom>
          <a:gradFill rotWithShape="0">
            <a:gsLst>
              <a:gs pos="0">
                <a:srgbClr val="47182F"/>
              </a:gs>
              <a:gs pos="50000">
                <a:srgbClr val="993366"/>
              </a:gs>
              <a:gs pos="100000">
                <a:srgbClr val="47182F"/>
              </a:gs>
            </a:gsLst>
            <a:lin ang="0" scaled="1"/>
          </a:gradFill>
          <a:ln w="25400">
            <a:solidFill>
              <a:schemeClr val="bg1"/>
            </a:solidFill>
            <a:miter lim="800000"/>
            <a:headEnd/>
            <a:tailEnd/>
          </a:ln>
        </p:spPr>
        <p:txBody>
          <a:bodyPr>
            <a:spAutoFit/>
          </a:bodyPr>
          <a:lstStyle/>
          <a:p>
            <a:pPr eaLnBrk="1" hangingPunct="1">
              <a:spcBef>
                <a:spcPct val="50000"/>
              </a:spcBef>
            </a:pPr>
            <a:r>
              <a:rPr lang="en-US" sz="2800">
                <a:solidFill>
                  <a:schemeClr val="bg1"/>
                </a:solidFill>
                <a:latin typeface="Book Antiqua" pitchFamily="18" charset="0"/>
              </a:rPr>
              <a:t>Attachment to Contiguous Organs</a:t>
            </a:r>
            <a:endParaRPr lang="en-CA" sz="2800">
              <a:solidFill>
                <a:schemeClr val="bg1"/>
              </a:solidFill>
              <a:latin typeface="Book Antiqua" pitchFamily="18" charset="0"/>
            </a:endParaRPr>
          </a:p>
        </p:txBody>
      </p:sp>
      <p:sp>
        <p:nvSpPr>
          <p:cNvPr id="14340" name="Text Box 4"/>
          <p:cNvSpPr txBox="1">
            <a:spLocks noChangeArrowheads="1"/>
          </p:cNvSpPr>
          <p:nvPr/>
        </p:nvSpPr>
        <p:spPr bwMode="auto">
          <a:xfrm>
            <a:off x="1066800" y="3276600"/>
            <a:ext cx="2590800" cy="1030288"/>
          </a:xfrm>
          <a:prstGeom prst="rect">
            <a:avLst/>
          </a:prstGeom>
          <a:gradFill rotWithShape="0">
            <a:gsLst>
              <a:gs pos="0">
                <a:srgbClr val="185E5E"/>
              </a:gs>
              <a:gs pos="50000">
                <a:srgbClr val="33CCCC"/>
              </a:gs>
              <a:gs pos="100000">
                <a:srgbClr val="185E5E"/>
              </a:gs>
            </a:gsLst>
            <a:lin ang="5400000" scaled="1"/>
          </a:gradFill>
          <a:ln w="25400">
            <a:solidFill>
              <a:schemeClr val="bg1"/>
            </a:solidFill>
            <a:miter lim="800000"/>
            <a:headEnd/>
            <a:tailEnd/>
          </a:ln>
        </p:spPr>
        <p:txBody>
          <a:bodyPr>
            <a:spAutoFit/>
          </a:bodyPr>
          <a:lstStyle/>
          <a:p>
            <a:pPr eaLnBrk="1" hangingPunct="1">
              <a:spcBef>
                <a:spcPct val="50000"/>
              </a:spcBef>
            </a:pPr>
            <a:r>
              <a:rPr lang="en-US">
                <a:latin typeface="Book Antiqua" pitchFamily="18" charset="0"/>
              </a:rPr>
              <a:t>Inflammatory</a:t>
            </a:r>
          </a:p>
          <a:p>
            <a:pPr eaLnBrk="1" hangingPunct="1">
              <a:spcBef>
                <a:spcPct val="50000"/>
              </a:spcBef>
            </a:pPr>
            <a:r>
              <a:rPr lang="en-US">
                <a:latin typeface="Book Antiqua" pitchFamily="18" charset="0"/>
              </a:rPr>
              <a:t>Adhesions</a:t>
            </a:r>
            <a:endParaRPr lang="en-CA">
              <a:latin typeface="Book Antiqua" pitchFamily="18" charset="0"/>
            </a:endParaRPr>
          </a:p>
        </p:txBody>
      </p:sp>
      <p:sp>
        <p:nvSpPr>
          <p:cNvPr id="14341" name="Text Box 5"/>
          <p:cNvSpPr txBox="1">
            <a:spLocks noChangeArrowheads="1"/>
          </p:cNvSpPr>
          <p:nvPr/>
        </p:nvSpPr>
        <p:spPr bwMode="auto">
          <a:xfrm>
            <a:off x="5486400" y="3276600"/>
            <a:ext cx="2590800" cy="1030288"/>
          </a:xfrm>
          <a:prstGeom prst="rect">
            <a:avLst/>
          </a:prstGeom>
          <a:gradFill rotWithShape="0">
            <a:gsLst>
              <a:gs pos="0">
                <a:srgbClr val="640000"/>
              </a:gs>
              <a:gs pos="50000">
                <a:srgbClr val="D80000"/>
              </a:gs>
              <a:gs pos="100000">
                <a:srgbClr val="640000"/>
              </a:gs>
            </a:gsLst>
            <a:lin ang="5400000" scaled="1"/>
          </a:gradFill>
          <a:ln w="25400">
            <a:solidFill>
              <a:schemeClr val="bg1"/>
            </a:solidFill>
            <a:miter lim="800000"/>
            <a:headEnd/>
            <a:tailEnd/>
          </a:ln>
        </p:spPr>
        <p:txBody>
          <a:bodyPr>
            <a:spAutoFit/>
          </a:bodyPr>
          <a:lstStyle/>
          <a:p>
            <a:pPr eaLnBrk="1" hangingPunct="1">
              <a:spcBef>
                <a:spcPct val="50000"/>
              </a:spcBef>
            </a:pPr>
            <a:r>
              <a:rPr lang="en-US">
                <a:latin typeface="Book Antiqua" pitchFamily="18" charset="0"/>
              </a:rPr>
              <a:t>Malignant</a:t>
            </a:r>
          </a:p>
          <a:p>
            <a:pPr eaLnBrk="1" hangingPunct="1">
              <a:spcBef>
                <a:spcPct val="50000"/>
              </a:spcBef>
            </a:pPr>
            <a:r>
              <a:rPr lang="en-US">
                <a:latin typeface="Book Antiqua" pitchFamily="18" charset="0"/>
              </a:rPr>
              <a:t>Adhesions</a:t>
            </a:r>
            <a:endParaRPr lang="en-CA">
              <a:solidFill>
                <a:schemeClr val="bg1"/>
              </a:solidFill>
              <a:latin typeface="Book Antiqua" pitchFamily="18" charset="0"/>
            </a:endParaRPr>
          </a:p>
        </p:txBody>
      </p:sp>
      <p:sp>
        <p:nvSpPr>
          <p:cNvPr id="14342" name="Line 6"/>
          <p:cNvSpPr>
            <a:spLocks noChangeShapeType="1"/>
          </p:cNvSpPr>
          <p:nvPr/>
        </p:nvSpPr>
        <p:spPr bwMode="auto">
          <a:xfrm flipH="1">
            <a:off x="3048000" y="2362200"/>
            <a:ext cx="533400" cy="762000"/>
          </a:xfrm>
          <a:prstGeom prst="line">
            <a:avLst/>
          </a:prstGeom>
          <a:noFill/>
          <a:ln w="76200">
            <a:solidFill>
              <a:schemeClr val="tx1"/>
            </a:solidFill>
            <a:round/>
            <a:headEnd/>
            <a:tailEnd type="triangle" w="med" len="med"/>
          </a:ln>
        </p:spPr>
        <p:txBody>
          <a:bodyPr/>
          <a:lstStyle/>
          <a:p>
            <a:endParaRPr lang="en-US"/>
          </a:p>
        </p:txBody>
      </p:sp>
      <p:sp>
        <p:nvSpPr>
          <p:cNvPr id="14343" name="Line 7"/>
          <p:cNvSpPr>
            <a:spLocks noChangeShapeType="1"/>
          </p:cNvSpPr>
          <p:nvPr/>
        </p:nvSpPr>
        <p:spPr bwMode="auto">
          <a:xfrm rot="17453598" flipH="1">
            <a:off x="5295900" y="2400300"/>
            <a:ext cx="533400" cy="762000"/>
          </a:xfrm>
          <a:prstGeom prst="line">
            <a:avLst/>
          </a:prstGeom>
          <a:noFill/>
          <a:ln w="76200">
            <a:solidFill>
              <a:schemeClr val="tx1"/>
            </a:solidFill>
            <a:round/>
            <a:headEnd/>
            <a:tailEnd type="triangle" w="med" len="med"/>
          </a:ln>
        </p:spPr>
        <p:txBody>
          <a:bodyPr/>
          <a:lstStyle/>
          <a:p>
            <a:endParaRPr lang="en-US"/>
          </a:p>
        </p:txBody>
      </p:sp>
      <p:sp>
        <p:nvSpPr>
          <p:cNvPr id="14344" name="Rectangle 8"/>
          <p:cNvSpPr>
            <a:spLocks noGrp="1" noChangeArrowheads="1"/>
          </p:cNvSpPr>
          <p:nvPr>
            <p:ph type="title"/>
          </p:nvPr>
        </p:nvSpPr>
        <p:spPr>
          <a:xfrm>
            <a:off x="0" y="304800"/>
            <a:ext cx="9144000" cy="1143000"/>
          </a:xfrm>
          <a:noFill/>
        </p:spPr>
        <p:txBody>
          <a:bodyPr/>
          <a:lstStyle/>
          <a:p>
            <a:r>
              <a:rPr lang="en-US" sz="3600" smtClean="0">
                <a:latin typeface="Book Antiqua" pitchFamily="18" charset="0"/>
              </a:rPr>
              <a:t>Does the CRC invade the adjacent organ?</a:t>
            </a:r>
          </a:p>
        </p:txBody>
      </p:sp>
      <p:sp>
        <p:nvSpPr>
          <p:cNvPr id="14345" name="Line 9"/>
          <p:cNvSpPr>
            <a:spLocks noChangeShapeType="1"/>
          </p:cNvSpPr>
          <p:nvPr/>
        </p:nvSpPr>
        <p:spPr bwMode="auto">
          <a:xfrm>
            <a:off x="304800" y="1219200"/>
            <a:ext cx="86106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76200"/>
            <a:ext cx="8763000" cy="1143000"/>
          </a:xfrm>
        </p:spPr>
        <p:txBody>
          <a:bodyPr/>
          <a:lstStyle/>
          <a:p>
            <a:r>
              <a:rPr lang="en-US" smtClean="0"/>
              <a:t>Principle of Surgery</a:t>
            </a:r>
          </a:p>
        </p:txBody>
      </p:sp>
      <p:sp>
        <p:nvSpPr>
          <p:cNvPr id="15363" name="Rectangle 3"/>
          <p:cNvSpPr>
            <a:spLocks noGrp="1" noChangeArrowheads="1"/>
          </p:cNvSpPr>
          <p:nvPr>
            <p:ph type="body" idx="1"/>
          </p:nvPr>
        </p:nvSpPr>
        <p:spPr>
          <a:xfrm>
            <a:off x="457200" y="1600200"/>
            <a:ext cx="8305800" cy="4114800"/>
          </a:xfrm>
        </p:spPr>
        <p:txBody>
          <a:bodyPr/>
          <a:lstStyle/>
          <a:p>
            <a:pPr>
              <a:lnSpc>
                <a:spcPct val="80000"/>
              </a:lnSpc>
            </a:pPr>
            <a:r>
              <a:rPr lang="en-CA" smtClean="0"/>
              <a:t>Ideally, locally advanced adherent tumours should be diagnosed preoperatively through appropriate application of cross-sectional imaging, especially </a:t>
            </a:r>
            <a:r>
              <a:rPr lang="en-CA" b="1" smtClean="0"/>
              <a:t>CT scanning</a:t>
            </a:r>
            <a:r>
              <a:rPr lang="en-CA" smtClean="0"/>
              <a:t>, and should be assumed to be malignant in curative-intent operations.</a:t>
            </a:r>
            <a:r>
              <a:rPr lang="en-CA" sz="2800" smtClean="0"/>
              <a:t>  </a:t>
            </a:r>
          </a:p>
        </p:txBody>
      </p:sp>
      <p:sp>
        <p:nvSpPr>
          <p:cNvPr id="15364" name="Line 4"/>
          <p:cNvSpPr>
            <a:spLocks noChangeShapeType="1"/>
          </p:cNvSpPr>
          <p:nvPr/>
        </p:nvSpPr>
        <p:spPr bwMode="auto">
          <a:xfrm>
            <a:off x="0" y="1219200"/>
            <a:ext cx="91440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304800"/>
            <a:ext cx="4876800" cy="1143000"/>
          </a:xfrm>
        </p:spPr>
        <p:txBody>
          <a:bodyPr>
            <a:normAutofit fontScale="90000"/>
          </a:bodyPr>
          <a:lstStyle/>
          <a:p>
            <a:pPr>
              <a:defRPr/>
            </a:pPr>
            <a:r>
              <a:rPr lang="en-US" sz="4000" smtClean="0">
                <a:solidFill>
                  <a:srgbClr val="984807"/>
                </a:solidFill>
              </a:rPr>
              <a:t>Is it a T3/T4 or node positive?</a:t>
            </a:r>
            <a:r>
              <a:rPr lang="en-US" sz="3200" smtClean="0">
                <a:solidFill>
                  <a:srgbClr val="984807"/>
                </a:solidFill>
              </a:rPr>
              <a:t> </a:t>
            </a:r>
          </a:p>
        </p:txBody>
      </p:sp>
      <p:sp>
        <p:nvSpPr>
          <p:cNvPr id="16387" name="Rectangle 3"/>
          <p:cNvSpPr>
            <a:spLocks noGrp="1" noChangeArrowheads="1"/>
          </p:cNvSpPr>
          <p:nvPr>
            <p:ph type="body" sz="half" idx="4294967295"/>
          </p:nvPr>
        </p:nvSpPr>
        <p:spPr>
          <a:xfrm>
            <a:off x="457200" y="1600200"/>
            <a:ext cx="4876800" cy="5334000"/>
          </a:xfrm>
        </p:spPr>
        <p:txBody>
          <a:bodyPr/>
          <a:lstStyle/>
          <a:p>
            <a:pPr>
              <a:lnSpc>
                <a:spcPct val="90000"/>
              </a:lnSpc>
            </a:pPr>
            <a:endParaRPr lang="en-US" sz="3600" smtClean="0"/>
          </a:p>
          <a:p>
            <a:pPr>
              <a:lnSpc>
                <a:spcPct val="90000"/>
              </a:lnSpc>
            </a:pPr>
            <a:r>
              <a:rPr lang="en-US" sz="3600" smtClean="0"/>
              <a:t>Accurate staging informs need for pre-operative treatment</a:t>
            </a:r>
          </a:p>
          <a:p>
            <a:pPr>
              <a:lnSpc>
                <a:spcPct val="90000"/>
              </a:lnSpc>
            </a:pPr>
            <a:r>
              <a:rPr lang="en-US" sz="3600" smtClean="0"/>
              <a:t>CT scan gives a “sense” for extent of tumour</a:t>
            </a:r>
          </a:p>
          <a:p>
            <a:pPr>
              <a:lnSpc>
                <a:spcPct val="90000"/>
              </a:lnSpc>
            </a:pPr>
            <a:r>
              <a:rPr lang="en-US" sz="3600" smtClean="0"/>
              <a:t>MRI and/or ERUS are better </a:t>
            </a:r>
          </a:p>
        </p:txBody>
      </p:sp>
      <p:pic>
        <p:nvPicPr>
          <p:cNvPr id="16388" name="Picture 5" descr="7"/>
          <p:cNvPicPr>
            <a:picLocks noGrp="1" noChangeAspect="1" noChangeArrowheads="1"/>
          </p:cNvPicPr>
          <p:nvPr>
            <p:ph sz="quarter" idx="4294967295"/>
          </p:nvPr>
        </p:nvPicPr>
        <p:blipFill>
          <a:blip r:embed="rId2" cstate="print">
            <a:lum bright="6000" contrast="-18000"/>
          </a:blip>
          <a:srcRect/>
          <a:stretch>
            <a:fillRect/>
          </a:stretch>
        </p:blipFill>
        <p:spPr>
          <a:xfrm>
            <a:off x="5486400" y="352425"/>
            <a:ext cx="3127375" cy="3000375"/>
          </a:xfrm>
          <a:noFill/>
          <a:ln>
            <a:solidFill>
              <a:schemeClr val="accent2"/>
            </a:solidFill>
          </a:ln>
        </p:spPr>
      </p:pic>
      <p:pic>
        <p:nvPicPr>
          <p:cNvPr id="16389" name="Picture 8"/>
          <p:cNvPicPr>
            <a:picLocks noGrp="1" noChangeAspect="1" noChangeArrowheads="1"/>
          </p:cNvPicPr>
          <p:nvPr>
            <p:ph sz="quarter" idx="4294967295"/>
          </p:nvPr>
        </p:nvPicPr>
        <p:blipFill>
          <a:blip r:embed="rId3" cstate="print"/>
          <a:srcRect l="16995" t="19884" r="19879" b="6967"/>
          <a:stretch>
            <a:fillRect/>
          </a:stretch>
        </p:blipFill>
        <p:spPr>
          <a:xfrm>
            <a:off x="5489575" y="3563938"/>
            <a:ext cx="3121025" cy="2820987"/>
          </a:xfrm>
          <a:noFill/>
          <a:ln>
            <a:solidFill>
              <a:schemeClr val="accent2"/>
            </a:solidFill>
          </a:ln>
        </p:spPr>
      </p:pic>
      <p:sp>
        <p:nvSpPr>
          <p:cNvPr id="16390" name="Rectangle 10"/>
          <p:cNvSpPr>
            <a:spLocks noChangeArrowheads="1"/>
          </p:cNvSpPr>
          <p:nvPr/>
        </p:nvSpPr>
        <p:spPr bwMode="auto">
          <a:xfrm>
            <a:off x="6629400" y="3810000"/>
            <a:ext cx="914400" cy="381000"/>
          </a:xfrm>
          <a:prstGeom prst="rect">
            <a:avLst/>
          </a:prstGeom>
          <a:solidFill>
            <a:schemeClr val="accent2"/>
          </a:solidFill>
          <a:ln w="28575">
            <a:solidFill>
              <a:srgbClr val="FFFFCC"/>
            </a:solidFill>
            <a:miter lim="800000"/>
            <a:headEnd/>
            <a:tailEnd/>
          </a:ln>
        </p:spPr>
        <p:txBody>
          <a:bodyPr wrap="none" anchor="ctr"/>
          <a:lstStyle/>
          <a:p>
            <a:pPr algn="l"/>
            <a:endParaRPr lang="en-CA" sz="1800">
              <a:latin typeface="Verdana" pitchFamily="34" charset="0"/>
            </a:endParaRPr>
          </a:p>
        </p:txBody>
      </p:sp>
      <p:sp>
        <p:nvSpPr>
          <p:cNvPr id="16391" name="AutoShape 12"/>
          <p:cNvSpPr>
            <a:spLocks noChangeArrowheads="1"/>
          </p:cNvSpPr>
          <p:nvPr/>
        </p:nvSpPr>
        <p:spPr bwMode="auto">
          <a:xfrm>
            <a:off x="6858000" y="4038600"/>
            <a:ext cx="533400" cy="76200"/>
          </a:xfrm>
          <a:prstGeom prst="rightArrow">
            <a:avLst>
              <a:gd name="adj1" fmla="val 50000"/>
              <a:gd name="adj2" fmla="val 175000"/>
            </a:avLst>
          </a:prstGeom>
          <a:solidFill>
            <a:schemeClr val="bg1"/>
          </a:solidFill>
          <a:ln w="9525">
            <a:solidFill>
              <a:schemeClr val="tx1"/>
            </a:solidFill>
            <a:miter lim="800000"/>
            <a:headEnd/>
            <a:tailEnd/>
          </a:ln>
        </p:spPr>
        <p:txBody>
          <a:bodyPr wrap="none" anchor="ctr"/>
          <a:lstStyle/>
          <a:p>
            <a:pPr algn="l"/>
            <a:endParaRPr lang="en-CA" sz="1800">
              <a:latin typeface="Verdana" pitchFamily="34" charset="0"/>
            </a:endParaRPr>
          </a:p>
        </p:txBody>
      </p:sp>
      <p:sp>
        <p:nvSpPr>
          <p:cNvPr id="16392" name="Text Box 8"/>
          <p:cNvSpPr txBox="1">
            <a:spLocks noChangeArrowheads="1"/>
          </p:cNvSpPr>
          <p:nvPr/>
        </p:nvSpPr>
        <p:spPr bwMode="auto">
          <a:xfrm>
            <a:off x="6858000" y="3810000"/>
            <a:ext cx="609600" cy="274638"/>
          </a:xfrm>
          <a:prstGeom prst="rect">
            <a:avLst/>
          </a:prstGeom>
          <a:noFill/>
          <a:ln w="9525">
            <a:noFill/>
            <a:miter lim="800000"/>
            <a:headEnd/>
            <a:tailEnd/>
          </a:ln>
        </p:spPr>
        <p:txBody>
          <a:bodyPr>
            <a:spAutoFit/>
          </a:bodyPr>
          <a:lstStyle/>
          <a:p>
            <a:pPr algn="l">
              <a:spcBef>
                <a:spcPct val="50000"/>
              </a:spcBef>
            </a:pPr>
            <a:r>
              <a:rPr lang="en-US" sz="1200">
                <a:latin typeface="Verdana" pitchFamily="34" charset="0"/>
              </a:rPr>
              <a:t>CRT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CA" sz="4000" b="1" smtClean="0"/>
              <a:t>Appropriate Preoperative Therapy</a:t>
            </a:r>
          </a:p>
        </p:txBody>
      </p:sp>
      <p:sp>
        <p:nvSpPr>
          <p:cNvPr id="17411" name="Rectangle 5"/>
          <p:cNvSpPr>
            <a:spLocks noGrp="1" noChangeArrowheads="1"/>
          </p:cNvSpPr>
          <p:nvPr>
            <p:ph type="body" sz="half" idx="1"/>
          </p:nvPr>
        </p:nvSpPr>
        <p:spPr/>
        <p:txBody>
          <a:bodyPr/>
          <a:lstStyle/>
          <a:p>
            <a:r>
              <a:rPr lang="en-CA" sz="2800" smtClean="0"/>
              <a:t>The radiation oncologist and medical oncologists</a:t>
            </a:r>
          </a:p>
        </p:txBody>
      </p:sp>
      <p:pic>
        <p:nvPicPr>
          <p:cNvPr id="17412" name="Picture 8" descr="joe-thornton"/>
          <p:cNvPicPr>
            <a:picLocks noGrp="1" noChangeAspect="1" noChangeArrowheads="1"/>
          </p:cNvPicPr>
          <p:nvPr>
            <p:ph type="clipArt" sz="half" idx="2"/>
          </p:nvPr>
        </p:nvPicPr>
        <p:blipFill>
          <a:blip r:embed="rId2" cstate="print"/>
          <a:srcRect/>
          <a:stretch>
            <a:fillRect/>
          </a:stretch>
        </p:blipFill>
        <p:spPr>
          <a:xfrm>
            <a:off x="5181600" y="1981200"/>
            <a:ext cx="2743200" cy="4114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Case example</a:t>
            </a:r>
          </a:p>
        </p:txBody>
      </p:sp>
      <p:sp>
        <p:nvSpPr>
          <p:cNvPr id="18435" name="Rectangle 3"/>
          <p:cNvSpPr>
            <a:spLocks noGrp="1" noChangeArrowheads="1"/>
          </p:cNvSpPr>
          <p:nvPr>
            <p:ph type="body" idx="1"/>
          </p:nvPr>
        </p:nvSpPr>
        <p:spPr>
          <a:xfrm>
            <a:off x="1246188" y="1981200"/>
            <a:ext cx="7212012" cy="4114800"/>
          </a:xfrm>
        </p:spPr>
        <p:txBody>
          <a:bodyPr/>
          <a:lstStyle/>
          <a:p>
            <a:pPr>
              <a:lnSpc>
                <a:spcPct val="90000"/>
              </a:lnSpc>
            </a:pPr>
            <a:r>
              <a:rPr lang="en-US" smtClean="0"/>
              <a:t>61M</a:t>
            </a:r>
          </a:p>
          <a:p>
            <a:pPr>
              <a:lnSpc>
                <a:spcPct val="90000"/>
              </a:lnSpc>
            </a:pPr>
            <a:r>
              <a:rPr lang="en-US" smtClean="0"/>
              <a:t>two months history of bright red blood per rectum</a:t>
            </a:r>
          </a:p>
          <a:p>
            <a:pPr>
              <a:lnSpc>
                <a:spcPct val="90000"/>
              </a:lnSpc>
            </a:pPr>
            <a:r>
              <a:rPr lang="en-US" smtClean="0"/>
              <a:t>digital rectal examination </a:t>
            </a:r>
          </a:p>
          <a:p>
            <a:pPr lvl="1">
              <a:lnSpc>
                <a:spcPct val="90000"/>
              </a:lnSpc>
            </a:pPr>
            <a:r>
              <a:rPr lang="en-US" smtClean="0"/>
              <a:t>posterior midline is a firm and possibly fixed rectal cancer</a:t>
            </a:r>
          </a:p>
          <a:p>
            <a:pPr lvl="1">
              <a:lnSpc>
                <a:spcPct val="90000"/>
              </a:lnSpc>
            </a:pPr>
            <a:r>
              <a:rPr lang="en-US" smtClean="0"/>
              <a:t>suspect this is at least a T3 tumor</a:t>
            </a:r>
          </a:p>
          <a:p>
            <a:pPr lvl="1">
              <a:lnSpc>
                <a:spcPct val="90000"/>
              </a:lnSpc>
            </a:pPr>
            <a:r>
              <a:rPr lang="en-US" smtClean="0"/>
              <a:t>located 1 cm above the top of the sphincter muscle</a:t>
            </a:r>
          </a:p>
          <a:p>
            <a:pPr lvl="1">
              <a:lnSpc>
                <a:spcPct val="90000"/>
              </a:lnSpc>
            </a:pPr>
            <a:r>
              <a:rPr lang="en-US" smtClean="0"/>
              <a:t>tone, squeeze and sensation are all normal</a:t>
            </a:r>
          </a:p>
          <a:p>
            <a:pPr lvl="1">
              <a:lnSpc>
                <a:spcPct val="90000"/>
              </a:lnSpc>
              <a:buFontTx/>
              <a:buNone/>
            </a:pPr>
            <a:endParaRPr lang="en-US" smtClean="0"/>
          </a:p>
        </p:txBody>
      </p:sp>
      <p:sp>
        <p:nvSpPr>
          <p:cNvPr id="18436" name="Line 4"/>
          <p:cNvSpPr>
            <a:spLocks noChangeShapeType="1"/>
          </p:cNvSpPr>
          <p:nvPr/>
        </p:nvSpPr>
        <p:spPr bwMode="auto">
          <a:xfrm>
            <a:off x="381000" y="1752600"/>
            <a:ext cx="83058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CT and MRI</a:t>
            </a:r>
          </a:p>
        </p:txBody>
      </p:sp>
      <p:sp>
        <p:nvSpPr>
          <p:cNvPr id="19459" name="Rectangle 3"/>
          <p:cNvSpPr>
            <a:spLocks noGrp="1" noChangeArrowheads="1"/>
          </p:cNvSpPr>
          <p:nvPr>
            <p:ph type="body" sz="half" idx="1"/>
          </p:nvPr>
        </p:nvSpPr>
        <p:spPr>
          <a:xfrm>
            <a:off x="4648200" y="1676400"/>
            <a:ext cx="4152900" cy="4343400"/>
          </a:xfrm>
        </p:spPr>
        <p:txBody>
          <a:bodyPr/>
          <a:lstStyle/>
          <a:p>
            <a:endParaRPr lang="en-CA" sz="2800" smtClean="0"/>
          </a:p>
        </p:txBody>
      </p:sp>
      <p:pic>
        <p:nvPicPr>
          <p:cNvPr id="19460" name="Picture 4" descr="124648742"/>
          <p:cNvPicPr>
            <a:picLocks noGrp="1" noChangeAspect="1" noChangeArrowheads="1"/>
          </p:cNvPicPr>
          <p:nvPr>
            <p:ph sz="half" idx="2"/>
          </p:nvPr>
        </p:nvPicPr>
        <p:blipFill>
          <a:blip r:embed="rId2" cstate="print"/>
          <a:srcRect/>
          <a:stretch>
            <a:fillRect/>
          </a:stretch>
        </p:blipFill>
        <p:spPr>
          <a:xfrm>
            <a:off x="457200" y="1676400"/>
            <a:ext cx="4229100" cy="4229100"/>
          </a:xfrm>
        </p:spPr>
      </p:pic>
      <p:pic>
        <p:nvPicPr>
          <p:cNvPr id="19461" name="Picture 5" descr="124691329"/>
          <p:cNvPicPr>
            <a:picLocks noChangeAspect="1" noChangeArrowheads="1"/>
          </p:cNvPicPr>
          <p:nvPr/>
        </p:nvPicPr>
        <p:blipFill>
          <a:blip r:embed="rId3" cstate="print"/>
          <a:srcRect/>
          <a:stretch>
            <a:fillRect/>
          </a:stretch>
        </p:blipFill>
        <p:spPr bwMode="auto">
          <a:xfrm>
            <a:off x="4648200" y="1676400"/>
            <a:ext cx="4191000" cy="4191000"/>
          </a:xfrm>
          <a:prstGeom prst="rect">
            <a:avLst/>
          </a:prstGeom>
          <a:noFill/>
          <a:ln w="9525">
            <a:noFill/>
            <a:miter lim="800000"/>
            <a:headEnd/>
            <a:tailEnd/>
          </a:ln>
        </p:spPr>
      </p:pic>
      <p:sp>
        <p:nvSpPr>
          <p:cNvPr id="19462" name="Text Box 6"/>
          <p:cNvSpPr txBox="1">
            <a:spLocks noChangeArrowheads="1"/>
          </p:cNvSpPr>
          <p:nvPr/>
        </p:nvSpPr>
        <p:spPr bwMode="auto">
          <a:xfrm>
            <a:off x="1203325" y="5908675"/>
            <a:ext cx="1250950" cy="457200"/>
          </a:xfrm>
          <a:prstGeom prst="rect">
            <a:avLst/>
          </a:prstGeom>
          <a:noFill/>
          <a:ln w="9525">
            <a:noFill/>
            <a:miter lim="800000"/>
            <a:headEnd/>
            <a:tailEnd/>
          </a:ln>
        </p:spPr>
        <p:txBody>
          <a:bodyPr wrap="none">
            <a:spAutoFit/>
          </a:bodyPr>
          <a:lstStyle/>
          <a:p>
            <a:pPr algn="l"/>
            <a:r>
              <a:rPr lang="en-US">
                <a:latin typeface="Times" charset="0"/>
                <a:ea typeface="Osaka" pitchFamily="-64" charset="-128"/>
              </a:rPr>
              <a:t>2497774</a:t>
            </a:r>
          </a:p>
        </p:txBody>
      </p:sp>
      <p:sp>
        <p:nvSpPr>
          <p:cNvPr id="19463" name="Text Box 7"/>
          <p:cNvSpPr txBox="1">
            <a:spLocks noChangeArrowheads="1"/>
          </p:cNvSpPr>
          <p:nvPr/>
        </p:nvSpPr>
        <p:spPr bwMode="auto">
          <a:xfrm>
            <a:off x="457200" y="1676400"/>
            <a:ext cx="1828800" cy="457200"/>
          </a:xfrm>
          <a:prstGeom prst="rect">
            <a:avLst/>
          </a:prstGeom>
          <a:solidFill>
            <a:srgbClr val="000E69"/>
          </a:solidFill>
          <a:ln w="9525">
            <a:noFill/>
            <a:miter lim="800000"/>
            <a:headEnd/>
            <a:tailEnd/>
          </a:ln>
        </p:spPr>
        <p:txBody>
          <a:bodyPr>
            <a:spAutoFit/>
          </a:bodyPr>
          <a:lstStyle/>
          <a:p>
            <a:pPr algn="l">
              <a:spcBef>
                <a:spcPct val="50000"/>
              </a:spcBef>
            </a:pPr>
            <a:endParaRPr lang="en-CA">
              <a:latin typeface="Times" charset="0"/>
              <a:ea typeface="Osaka" pitchFamily="-6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Principle of Surgery</a:t>
            </a:r>
          </a:p>
        </p:txBody>
      </p:sp>
      <p:sp>
        <p:nvSpPr>
          <p:cNvPr id="20483" name="Rectangle 3"/>
          <p:cNvSpPr>
            <a:spLocks noGrp="1" noChangeArrowheads="1"/>
          </p:cNvSpPr>
          <p:nvPr>
            <p:ph type="body" idx="1"/>
          </p:nvPr>
        </p:nvSpPr>
        <p:spPr>
          <a:xfrm>
            <a:off x="685800" y="1981200"/>
            <a:ext cx="7772400" cy="3260725"/>
          </a:xfrm>
        </p:spPr>
        <p:txBody>
          <a:bodyPr/>
          <a:lstStyle/>
          <a:p>
            <a:r>
              <a:rPr lang="en-US" smtClean="0"/>
              <a:t>Consider neoadjuvant therapy</a:t>
            </a:r>
          </a:p>
          <a:p>
            <a:pPr lvl="1"/>
            <a:r>
              <a:rPr lang="en-US" smtClean="0"/>
              <a:t>Radiation therapy helps!</a:t>
            </a:r>
          </a:p>
          <a:p>
            <a:r>
              <a:rPr lang="en-US" smtClean="0"/>
              <a:t>Meta-analyses on rectal cancer</a:t>
            </a:r>
          </a:p>
          <a:p>
            <a:pPr lvl="1"/>
            <a:r>
              <a:rPr lang="en-US" sz="3200" smtClean="0"/>
              <a:t>Pre-operative radiation improves local control and overall survival1,2</a:t>
            </a:r>
          </a:p>
          <a:p>
            <a:pPr lvl="2"/>
            <a:r>
              <a:rPr lang="en-US" sz="2800" smtClean="0"/>
              <a:t>+/- chemotherapy</a:t>
            </a:r>
          </a:p>
        </p:txBody>
      </p:sp>
      <p:sp>
        <p:nvSpPr>
          <p:cNvPr id="20484" name="Text Box 4"/>
          <p:cNvSpPr txBox="1">
            <a:spLocks noChangeArrowheads="1"/>
          </p:cNvSpPr>
          <p:nvPr/>
        </p:nvSpPr>
        <p:spPr bwMode="auto">
          <a:xfrm>
            <a:off x="3200400" y="5410200"/>
            <a:ext cx="4495800" cy="1004888"/>
          </a:xfrm>
          <a:prstGeom prst="rect">
            <a:avLst/>
          </a:prstGeom>
          <a:noFill/>
          <a:ln w="9525">
            <a:noFill/>
            <a:miter lim="800000"/>
            <a:headEnd/>
            <a:tailEnd/>
          </a:ln>
        </p:spPr>
        <p:txBody>
          <a:bodyPr>
            <a:spAutoFit/>
          </a:bodyPr>
          <a:lstStyle/>
          <a:p>
            <a:pPr marL="457200" indent="-457200" algn="l">
              <a:spcBef>
                <a:spcPct val="50000"/>
              </a:spcBef>
              <a:buFontTx/>
              <a:buAutoNum type="arabicPeriod"/>
            </a:pPr>
            <a:r>
              <a:rPr lang="en-US">
                <a:ea typeface="ＭＳ Ｐゴシック" pitchFamily="34" charset="-128"/>
              </a:rPr>
              <a:t>JAMA 2000;284:1008</a:t>
            </a:r>
          </a:p>
          <a:p>
            <a:pPr marL="457200" indent="-457200" algn="l">
              <a:spcBef>
                <a:spcPct val="50000"/>
              </a:spcBef>
              <a:buFontTx/>
              <a:buAutoNum type="arabicPeriod"/>
            </a:pPr>
            <a:r>
              <a:rPr lang="en-US">
                <a:ea typeface="ＭＳ Ｐゴシック" pitchFamily="34" charset="-128"/>
              </a:rPr>
              <a:t>Lancet 2001; 358:1291</a:t>
            </a:r>
          </a:p>
        </p:txBody>
      </p:sp>
      <p:sp>
        <p:nvSpPr>
          <p:cNvPr id="20485" name="Line 5"/>
          <p:cNvSpPr>
            <a:spLocks noChangeShapeType="1"/>
          </p:cNvSpPr>
          <p:nvPr/>
        </p:nvSpPr>
        <p:spPr bwMode="auto">
          <a:xfrm>
            <a:off x="1600200" y="1828800"/>
            <a:ext cx="60960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Key excerpt from the CCO guideline</a:t>
            </a:r>
            <a:br>
              <a:rPr lang="en-US" smtClean="0"/>
            </a:br>
            <a:endParaRPr lang="en-US" smtClean="0"/>
          </a:p>
        </p:txBody>
      </p:sp>
      <p:sp>
        <p:nvSpPr>
          <p:cNvPr id="21507" name="Rectangle 3"/>
          <p:cNvSpPr>
            <a:spLocks noGrp="1" noChangeArrowheads="1"/>
          </p:cNvSpPr>
          <p:nvPr>
            <p:ph type="body" idx="1"/>
          </p:nvPr>
        </p:nvSpPr>
        <p:spPr>
          <a:xfrm>
            <a:off x="1106488" y="1981200"/>
            <a:ext cx="7351712" cy="4114800"/>
          </a:xfrm>
        </p:spPr>
        <p:txBody>
          <a:bodyPr/>
          <a:lstStyle/>
          <a:p>
            <a:r>
              <a:rPr lang="en-CA" sz="2800" smtClean="0"/>
              <a:t>All rectal cancers should undergo preoperative workup to assess the extent to which the CRM is threatened.  This includes pelvic CT or MRI.</a:t>
            </a:r>
          </a:p>
          <a:p>
            <a:r>
              <a:rPr lang="en-CA" sz="2800" smtClean="0"/>
              <a:t>For lesions that are stage II (i.e., T3 or T4) or III (i.e., likely positive lymph nodes on cross sectional imaging), neoadjuvant therapy should be considered. </a:t>
            </a:r>
          </a:p>
          <a:p>
            <a:r>
              <a:rPr lang="en-CA" sz="2800" smtClean="0"/>
              <a:t>Such determinations demand a high-quality MRI and, ideally for T status, a trans-rectal ultrasound</a:t>
            </a:r>
            <a:r>
              <a:rPr lang="en-US" sz="2800" smtClean="0"/>
              <a:t> </a:t>
            </a:r>
          </a:p>
        </p:txBody>
      </p:sp>
      <p:sp>
        <p:nvSpPr>
          <p:cNvPr id="21508" name="Line 4"/>
          <p:cNvSpPr>
            <a:spLocks noChangeShapeType="1"/>
          </p:cNvSpPr>
          <p:nvPr/>
        </p:nvSpPr>
        <p:spPr bwMode="auto">
          <a:xfrm>
            <a:off x="381000" y="1676400"/>
            <a:ext cx="83058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r>
              <a:rPr lang="en-CA" sz="5400" smtClean="0"/>
              <a:t>Precision Surgery</a:t>
            </a:r>
          </a:p>
        </p:txBody>
      </p:sp>
      <p:sp>
        <p:nvSpPr>
          <p:cNvPr id="22531" name="Rectangle 5"/>
          <p:cNvSpPr>
            <a:spLocks noGrp="1" noChangeArrowheads="1"/>
          </p:cNvSpPr>
          <p:nvPr>
            <p:ph type="body" sz="half" idx="1"/>
          </p:nvPr>
        </p:nvSpPr>
        <p:spPr/>
        <p:txBody>
          <a:bodyPr/>
          <a:lstStyle/>
          <a:p>
            <a:pPr>
              <a:buFontTx/>
              <a:buNone/>
            </a:pPr>
            <a:r>
              <a:rPr lang="en-CA" sz="2800" smtClean="0"/>
              <a:t> </a:t>
            </a:r>
          </a:p>
        </p:txBody>
      </p:sp>
      <p:sp>
        <p:nvSpPr>
          <p:cNvPr id="22532" name="Text Box 9"/>
          <p:cNvSpPr txBox="1">
            <a:spLocks noChangeArrowheads="1"/>
          </p:cNvSpPr>
          <p:nvPr/>
        </p:nvSpPr>
        <p:spPr bwMode="auto">
          <a:xfrm>
            <a:off x="762000" y="3124200"/>
            <a:ext cx="3316288" cy="823913"/>
          </a:xfrm>
          <a:prstGeom prst="rect">
            <a:avLst/>
          </a:prstGeom>
          <a:noFill/>
          <a:ln w="9525">
            <a:noFill/>
            <a:miter lim="800000"/>
            <a:headEnd/>
            <a:tailEnd/>
          </a:ln>
        </p:spPr>
        <p:txBody>
          <a:bodyPr wrap="none">
            <a:spAutoFit/>
          </a:bodyPr>
          <a:lstStyle/>
          <a:p>
            <a:r>
              <a:rPr lang="en-CA" sz="4800"/>
              <a:t>The Surgeon</a:t>
            </a:r>
          </a:p>
        </p:txBody>
      </p:sp>
      <p:pic>
        <p:nvPicPr>
          <p:cNvPr id="22533" name="Picture 12" descr="crosby-sidney081005getty"/>
          <p:cNvPicPr>
            <a:picLocks noGrp="1" noChangeAspect="1" noChangeArrowheads="1"/>
          </p:cNvPicPr>
          <p:nvPr>
            <p:ph type="clipArt" sz="half" idx="2"/>
          </p:nvPr>
        </p:nvPicPr>
        <p:blipFill>
          <a:blip r:embed="rId2" cstate="print"/>
          <a:srcRect/>
          <a:stretch>
            <a:fillRect/>
          </a:stretch>
        </p:blipFill>
        <p:spPr>
          <a:xfrm>
            <a:off x="4495800" y="2133600"/>
            <a:ext cx="4648200" cy="26177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ke"/>
          <p:cNvPicPr>
            <a:picLocks noChangeAspect="1" noChangeArrowheads="1"/>
          </p:cNvPicPr>
          <p:nvPr/>
        </p:nvPicPr>
        <p:blipFill>
          <a:blip r:embed="rId2" cstate="print"/>
          <a:srcRect/>
          <a:stretch>
            <a:fillRect/>
          </a:stretch>
        </p:blipFill>
        <p:spPr bwMode="auto">
          <a:xfrm>
            <a:off x="1981200" y="0"/>
            <a:ext cx="50292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685800" y="228600"/>
            <a:ext cx="7772400" cy="1143000"/>
          </a:xfrm>
        </p:spPr>
        <p:txBody>
          <a:bodyPr/>
          <a:lstStyle/>
          <a:p>
            <a:r>
              <a:rPr lang="en-CA" sz="4000" smtClean="0"/>
              <a:t>Total Mesorectal Excision (TME)</a:t>
            </a:r>
          </a:p>
        </p:txBody>
      </p:sp>
      <p:sp>
        <p:nvSpPr>
          <p:cNvPr id="23555" name="Rectangle 5"/>
          <p:cNvSpPr>
            <a:spLocks noGrp="1" noChangeArrowheads="1"/>
          </p:cNvSpPr>
          <p:nvPr>
            <p:ph type="body" sz="half" idx="1"/>
          </p:nvPr>
        </p:nvSpPr>
        <p:spPr>
          <a:xfrm>
            <a:off x="0" y="1905000"/>
            <a:ext cx="3810000" cy="4114800"/>
          </a:xfrm>
        </p:spPr>
        <p:txBody>
          <a:bodyPr/>
          <a:lstStyle/>
          <a:p>
            <a:r>
              <a:rPr lang="en-US" sz="2800" smtClean="0"/>
              <a:t>Key focus on:</a:t>
            </a:r>
          </a:p>
          <a:p>
            <a:pPr lvl="1"/>
            <a:r>
              <a:rPr lang="en-US" sz="2400" smtClean="0"/>
              <a:t>radial resection margin</a:t>
            </a:r>
          </a:p>
          <a:p>
            <a:pPr lvl="1"/>
            <a:r>
              <a:rPr lang="en-US" sz="2400" smtClean="0"/>
              <a:t>extent of distal mesorectal excision</a:t>
            </a:r>
          </a:p>
          <a:p>
            <a:r>
              <a:rPr lang="en-US" sz="2800" smtClean="0"/>
              <a:t>Advantages</a:t>
            </a:r>
          </a:p>
          <a:p>
            <a:pPr lvl="1"/>
            <a:r>
              <a:rPr lang="en-US" sz="2400" smtClean="0"/>
              <a:t>lower recurrence rates</a:t>
            </a:r>
          </a:p>
          <a:p>
            <a:pPr lvl="1"/>
            <a:r>
              <a:rPr lang="en-US" sz="2400" smtClean="0"/>
              <a:t>lower stoma rates</a:t>
            </a:r>
          </a:p>
          <a:p>
            <a:pPr lvl="1"/>
            <a:r>
              <a:rPr lang="en-US" sz="2400" smtClean="0"/>
              <a:t>decreased nerve damage</a:t>
            </a:r>
            <a:endParaRPr lang="en-CA" sz="2400" smtClean="0"/>
          </a:p>
        </p:txBody>
      </p:sp>
      <p:sp>
        <p:nvSpPr>
          <p:cNvPr id="23556" name="Rectangle 7"/>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algn="l">
              <a:spcBef>
                <a:spcPct val="20000"/>
              </a:spcBef>
              <a:buFontTx/>
              <a:buChar char="•"/>
            </a:pPr>
            <a:endParaRPr lang="en-CA" sz="2800"/>
          </a:p>
        </p:txBody>
      </p:sp>
      <p:sp>
        <p:nvSpPr>
          <p:cNvPr id="23557" name="Line 9"/>
          <p:cNvSpPr>
            <a:spLocks noChangeShapeType="1"/>
          </p:cNvSpPr>
          <p:nvPr/>
        </p:nvSpPr>
        <p:spPr bwMode="auto">
          <a:xfrm>
            <a:off x="762000" y="1600200"/>
            <a:ext cx="7696200" cy="0"/>
          </a:xfrm>
          <a:prstGeom prst="line">
            <a:avLst/>
          </a:prstGeom>
          <a:noFill/>
          <a:ln w="38100">
            <a:solidFill>
              <a:srgbClr val="FF0000"/>
            </a:solidFill>
            <a:round/>
            <a:headEnd/>
            <a:tailEnd/>
          </a:ln>
        </p:spPr>
        <p:txBody>
          <a:bodyPr/>
          <a:lstStyle/>
          <a:p>
            <a:endParaRPr lang="en-US"/>
          </a:p>
        </p:txBody>
      </p:sp>
      <p:pic>
        <p:nvPicPr>
          <p:cNvPr id="23558" name="Picture 11" descr="HEADLIGHT AND ST"/>
          <p:cNvPicPr>
            <a:picLocks noChangeAspect="1" noChangeArrowheads="1"/>
          </p:cNvPicPr>
          <p:nvPr>
            <p:ph sz="half" idx="2"/>
          </p:nvPr>
        </p:nvPicPr>
        <p:blipFill>
          <a:blip r:embed="rId2" cstate="print"/>
          <a:srcRect/>
          <a:stretch>
            <a:fillRect/>
          </a:stretch>
        </p:blipFill>
        <p:spPr>
          <a:xfrm>
            <a:off x="5010150" y="1981200"/>
            <a:ext cx="3086100" cy="41148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CA" smtClean="0"/>
              <a:t>  </a:t>
            </a:r>
          </a:p>
        </p:txBody>
      </p:sp>
      <p:sp>
        <p:nvSpPr>
          <p:cNvPr id="24579" name="Rectangle 3"/>
          <p:cNvSpPr>
            <a:spLocks noGrp="1" noChangeArrowheads="1"/>
          </p:cNvSpPr>
          <p:nvPr>
            <p:ph type="body" sz="half" idx="1"/>
          </p:nvPr>
        </p:nvSpPr>
        <p:spPr>
          <a:xfrm>
            <a:off x="685800" y="1981200"/>
            <a:ext cx="3803650" cy="4114800"/>
          </a:xfrm>
        </p:spPr>
        <p:txBody>
          <a:bodyPr/>
          <a:lstStyle/>
          <a:p>
            <a:pPr>
              <a:buFontTx/>
              <a:buNone/>
            </a:pPr>
            <a:r>
              <a:rPr lang="en-US" sz="2800" smtClean="0"/>
              <a:t>  </a:t>
            </a:r>
          </a:p>
        </p:txBody>
      </p:sp>
      <p:pic>
        <p:nvPicPr>
          <p:cNvPr id="24580" name="Picture 4" descr="tme2"/>
          <p:cNvPicPr>
            <a:picLocks noChangeAspect="1" noChangeArrowheads="1"/>
          </p:cNvPicPr>
          <p:nvPr>
            <p:ph type="clipArt" sz="half" idx="2"/>
          </p:nvPr>
        </p:nvPicPr>
        <p:blipFill>
          <a:blip r:embed="rId2" cstate="print"/>
          <a:srcRect/>
          <a:stretch>
            <a:fillRect/>
          </a:stretch>
        </p:blipFill>
        <p:spPr>
          <a:xfrm>
            <a:off x="4876800" y="2362200"/>
            <a:ext cx="4267200" cy="2822575"/>
          </a:xfrm>
          <a:noFill/>
        </p:spPr>
      </p:pic>
      <p:sp>
        <p:nvSpPr>
          <p:cNvPr id="24581" name="Rectangle 5"/>
          <p:cNvSpPr>
            <a:spLocks noChangeArrowheads="1"/>
          </p:cNvSpPr>
          <p:nvPr/>
        </p:nvSpPr>
        <p:spPr bwMode="auto">
          <a:xfrm>
            <a:off x="228600" y="228600"/>
            <a:ext cx="8915400" cy="990600"/>
          </a:xfrm>
          <a:prstGeom prst="rect">
            <a:avLst/>
          </a:prstGeom>
          <a:noFill/>
          <a:ln w="9525">
            <a:noFill/>
            <a:miter lim="800000"/>
            <a:headEnd/>
            <a:tailEnd/>
          </a:ln>
        </p:spPr>
        <p:txBody>
          <a:bodyPr/>
          <a:lstStyle/>
          <a:p>
            <a:r>
              <a:rPr lang="en-US" sz="4000">
                <a:solidFill>
                  <a:schemeClr val="tx2"/>
                </a:solidFill>
                <a:latin typeface="Book Antiqua" pitchFamily="18" charset="0"/>
              </a:rPr>
              <a:t>TME reduces local recurrence of</a:t>
            </a:r>
            <a:br>
              <a:rPr lang="en-US" sz="4000">
                <a:solidFill>
                  <a:schemeClr val="tx2"/>
                </a:solidFill>
                <a:latin typeface="Book Antiqua" pitchFamily="18" charset="0"/>
              </a:rPr>
            </a:br>
            <a:r>
              <a:rPr lang="en-US" sz="4000">
                <a:solidFill>
                  <a:schemeClr val="tx2"/>
                </a:solidFill>
                <a:latin typeface="Book Antiqua" pitchFamily="18" charset="0"/>
              </a:rPr>
              <a:t>rectal cancer</a:t>
            </a:r>
            <a:r>
              <a:rPr lang="en-US" sz="4000">
                <a:solidFill>
                  <a:schemeClr val="tx2"/>
                </a:solidFill>
              </a:rPr>
              <a:t> </a:t>
            </a:r>
          </a:p>
        </p:txBody>
      </p:sp>
      <p:sp>
        <p:nvSpPr>
          <p:cNvPr id="24582" name="Rectangle 6"/>
          <p:cNvSpPr>
            <a:spLocks noChangeArrowheads="1"/>
          </p:cNvSpPr>
          <p:nvPr/>
        </p:nvSpPr>
        <p:spPr bwMode="auto">
          <a:xfrm>
            <a:off x="533400" y="1600200"/>
            <a:ext cx="4343400" cy="4038600"/>
          </a:xfrm>
          <a:prstGeom prst="rect">
            <a:avLst/>
          </a:prstGeom>
          <a:noFill/>
          <a:ln w="9525">
            <a:noFill/>
            <a:miter lim="800000"/>
            <a:headEnd/>
            <a:tailEnd/>
          </a:ln>
        </p:spPr>
        <p:txBody>
          <a:bodyPr/>
          <a:lstStyle/>
          <a:p>
            <a:pPr marL="342900" indent="-342900" algn="l">
              <a:lnSpc>
                <a:spcPct val="90000"/>
              </a:lnSpc>
              <a:spcBef>
                <a:spcPct val="20000"/>
              </a:spcBef>
            </a:pPr>
            <a:r>
              <a:rPr lang="en-US" sz="2800">
                <a:latin typeface="Book Antiqua" pitchFamily="18" charset="0"/>
              </a:rPr>
              <a:t>TME technique impacts margin status</a:t>
            </a:r>
          </a:p>
          <a:p>
            <a:pPr marL="342900" indent="-342900" algn="l">
              <a:lnSpc>
                <a:spcPct val="90000"/>
              </a:lnSpc>
              <a:spcBef>
                <a:spcPct val="20000"/>
              </a:spcBef>
              <a:buFontTx/>
              <a:buChar char="•"/>
            </a:pPr>
            <a:r>
              <a:rPr lang="en-US" sz="2800">
                <a:latin typeface="Book Antiqua" pitchFamily="18" charset="0"/>
              </a:rPr>
              <a:t>Reduce LR from 25-30% (blunt) to 10 to 15% (TME)1</a:t>
            </a:r>
          </a:p>
          <a:p>
            <a:pPr marL="342900" indent="-342900" algn="l">
              <a:lnSpc>
                <a:spcPct val="90000"/>
              </a:lnSpc>
              <a:spcBef>
                <a:spcPct val="20000"/>
              </a:spcBef>
              <a:buFontTx/>
              <a:buChar char="•"/>
            </a:pPr>
            <a:r>
              <a:rPr lang="en-US" sz="2800">
                <a:latin typeface="Book Antiqua" pitchFamily="18" charset="0"/>
              </a:rPr>
              <a:t>“Single digit” rates of LR reported from large, speciality units with TME only</a:t>
            </a:r>
          </a:p>
          <a:p>
            <a:pPr marL="342900" indent="-342900" algn="l">
              <a:lnSpc>
                <a:spcPct val="90000"/>
              </a:lnSpc>
              <a:spcBef>
                <a:spcPct val="20000"/>
              </a:spcBef>
              <a:buFontTx/>
              <a:buChar char="•"/>
            </a:pPr>
            <a:endParaRPr lang="en-US" sz="3200">
              <a:latin typeface="Book Antiqua" pitchFamily="18" charset="0"/>
            </a:endParaRPr>
          </a:p>
        </p:txBody>
      </p:sp>
      <p:sp>
        <p:nvSpPr>
          <p:cNvPr id="24583" name="Text Box 7"/>
          <p:cNvSpPr txBox="1">
            <a:spLocks noChangeArrowheads="1"/>
          </p:cNvSpPr>
          <p:nvPr/>
        </p:nvSpPr>
        <p:spPr bwMode="auto">
          <a:xfrm>
            <a:off x="3810000" y="6019800"/>
            <a:ext cx="5116513" cy="396875"/>
          </a:xfrm>
          <a:prstGeom prst="rect">
            <a:avLst/>
          </a:prstGeom>
          <a:noFill/>
          <a:ln w="9525">
            <a:noFill/>
            <a:miter lim="800000"/>
            <a:headEnd/>
            <a:tailEnd/>
          </a:ln>
        </p:spPr>
        <p:txBody>
          <a:bodyPr wrap="none">
            <a:spAutoFit/>
          </a:bodyPr>
          <a:lstStyle/>
          <a:p>
            <a:pPr algn="l"/>
            <a:r>
              <a:rPr lang="en-US" sz="2000">
                <a:latin typeface="Arial" charset="0"/>
                <a:ea typeface="ＭＳ Ｐゴシック" pitchFamily="34" charset="-128"/>
              </a:rPr>
              <a:t>1. </a:t>
            </a:r>
            <a:r>
              <a:rPr lang="en-US" sz="2000">
                <a:latin typeface="Book Antiqua" pitchFamily="18" charset="0"/>
                <a:ea typeface="ＭＳ Ｐゴシック" pitchFamily="34" charset="-128"/>
              </a:rPr>
              <a:t>Havenga, Enker et al Eur J Surg Onc 1999</a:t>
            </a:r>
          </a:p>
        </p:txBody>
      </p:sp>
      <p:sp>
        <p:nvSpPr>
          <p:cNvPr id="24584" name="Line 8"/>
          <p:cNvSpPr>
            <a:spLocks noChangeShapeType="1"/>
          </p:cNvSpPr>
          <p:nvPr/>
        </p:nvSpPr>
        <p:spPr bwMode="auto">
          <a:xfrm>
            <a:off x="228600" y="1524000"/>
            <a:ext cx="87630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609600"/>
          </a:xfrm>
        </p:spPr>
        <p:txBody>
          <a:bodyPr/>
          <a:lstStyle/>
          <a:p>
            <a:r>
              <a:rPr lang="en-US" sz="4000" b="1" smtClean="0"/>
              <a:t>Validation of Quality Operation</a:t>
            </a:r>
          </a:p>
        </p:txBody>
      </p:sp>
      <p:sp>
        <p:nvSpPr>
          <p:cNvPr id="25603" name="Text Box 3"/>
          <p:cNvSpPr txBox="1">
            <a:spLocks noChangeArrowheads="1"/>
          </p:cNvSpPr>
          <p:nvPr/>
        </p:nvSpPr>
        <p:spPr bwMode="auto">
          <a:xfrm>
            <a:off x="228600" y="6324600"/>
            <a:ext cx="914400" cy="274638"/>
          </a:xfrm>
          <a:prstGeom prst="rect">
            <a:avLst/>
          </a:prstGeom>
          <a:noFill/>
          <a:ln w="9525">
            <a:noFill/>
            <a:miter lim="800000"/>
            <a:headEnd/>
            <a:tailEnd/>
          </a:ln>
        </p:spPr>
        <p:txBody>
          <a:bodyPr>
            <a:spAutoFit/>
          </a:bodyPr>
          <a:lstStyle/>
          <a:p>
            <a:pPr algn="l">
              <a:spcBef>
                <a:spcPct val="50000"/>
              </a:spcBef>
            </a:pPr>
            <a:endParaRPr lang="en-CA" sz="1200">
              <a:solidFill>
                <a:schemeClr val="tx2"/>
              </a:solidFill>
              <a:latin typeface="Arial" charset="0"/>
            </a:endParaRPr>
          </a:p>
        </p:txBody>
      </p:sp>
      <p:pic>
        <p:nvPicPr>
          <p:cNvPr id="415748" name="b281.mpg">
            <a:hlinkClick r:id="" action="ppaction://media"/>
          </p:cNvPr>
          <p:cNvPicPr>
            <a:picLocks noRot="1" noChangeAspect="1" noChangeArrowheads="1"/>
          </p:cNvPicPr>
          <p:nvPr>
            <a:videoFile r:link="rId1"/>
          </p:nvPr>
        </p:nvPicPr>
        <p:blipFill>
          <a:blip r:embed="rId3" cstate="print"/>
          <a:srcRect/>
          <a:stretch>
            <a:fillRect/>
          </a:stretch>
        </p:blipFill>
        <p:spPr bwMode="auto">
          <a:xfrm>
            <a:off x="533400" y="1143000"/>
            <a:ext cx="7848600" cy="4953000"/>
          </a:xfrm>
          <a:prstGeom prst="rect">
            <a:avLst/>
          </a:prstGeom>
          <a:noFill/>
          <a:ln w="9525">
            <a:noFill/>
            <a:miter lim="800000"/>
            <a:headEnd/>
            <a:tailEnd/>
          </a:ln>
        </p:spPr>
      </p:pic>
      <p:sp>
        <p:nvSpPr>
          <p:cNvPr id="25605" name="Text Box 5"/>
          <p:cNvSpPr txBox="1">
            <a:spLocks noChangeArrowheads="1"/>
          </p:cNvSpPr>
          <p:nvPr/>
        </p:nvSpPr>
        <p:spPr bwMode="auto">
          <a:xfrm>
            <a:off x="6019800" y="2590800"/>
            <a:ext cx="2362200" cy="2051050"/>
          </a:xfrm>
          <a:prstGeom prst="rect">
            <a:avLst/>
          </a:prstGeom>
          <a:solidFill>
            <a:schemeClr val="bg1"/>
          </a:solidFill>
          <a:ln w="9525">
            <a:solidFill>
              <a:schemeClr val="bg1"/>
            </a:solidFill>
            <a:miter lim="800000"/>
            <a:headEnd/>
            <a:tailEnd/>
          </a:ln>
        </p:spPr>
        <p:txBody>
          <a:bodyPr>
            <a:spAutoFit/>
          </a:bodyPr>
          <a:lstStyle/>
          <a:p>
            <a:pPr algn="l">
              <a:spcBef>
                <a:spcPct val="50000"/>
              </a:spcBef>
            </a:pPr>
            <a:r>
              <a:rPr lang="en-US" sz="3200"/>
              <a:t>Shiny Visceral Mesorectal Fascia</a:t>
            </a:r>
            <a:endParaRPr lang="en-US" sz="2000"/>
          </a:p>
        </p:txBody>
      </p:sp>
      <p:sp>
        <p:nvSpPr>
          <p:cNvPr id="25606" name="Line 6"/>
          <p:cNvSpPr>
            <a:spLocks noChangeShapeType="1"/>
          </p:cNvSpPr>
          <p:nvPr/>
        </p:nvSpPr>
        <p:spPr bwMode="auto">
          <a:xfrm flipH="1">
            <a:off x="2971800" y="3048000"/>
            <a:ext cx="3048000" cy="533400"/>
          </a:xfrm>
          <a:prstGeom prst="line">
            <a:avLst/>
          </a:prstGeom>
          <a:noFill/>
          <a:ln w="57150">
            <a:solidFill>
              <a:schemeClr val="tx1"/>
            </a:solidFill>
            <a:round/>
            <a:headEnd/>
            <a:tailEnd type="triangle" w="med" len="med"/>
          </a:ln>
        </p:spPr>
        <p:txBody>
          <a:bodyPr wrap="none" anchor="ctr"/>
          <a:lstStyle/>
          <a:p>
            <a:endParaRPr lang="en-US"/>
          </a:p>
        </p:txBody>
      </p:sp>
      <p:sp>
        <p:nvSpPr>
          <p:cNvPr id="25607" name="Line 7"/>
          <p:cNvSpPr>
            <a:spLocks noChangeShapeType="1"/>
          </p:cNvSpPr>
          <p:nvPr/>
        </p:nvSpPr>
        <p:spPr bwMode="auto">
          <a:xfrm flipV="1">
            <a:off x="1752600" y="990600"/>
            <a:ext cx="5562600" cy="0"/>
          </a:xfrm>
          <a:prstGeom prst="line">
            <a:avLst/>
          </a:prstGeom>
          <a:noFill/>
          <a:ln w="38100">
            <a:solidFill>
              <a:schemeClr val="hlink"/>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574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15748"/>
                </p:tgtEl>
              </p:cMediaNode>
            </p:video>
            <p:seq concurrent="1" nextAc="seek">
              <p:cTn id="8" restart="whenNotActive" fill="hold" evtFilter="cancelBubble" nodeType="interactiveSeq">
                <p:stCondLst>
                  <p:cond evt="onClick" delay="0">
                    <p:tgtEl>
                      <p:spTgt spid="41574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5748"/>
                                        </p:tgtEl>
                                      </p:cBhvr>
                                    </p:cmd>
                                  </p:childTnLst>
                                </p:cTn>
                              </p:par>
                            </p:childTnLst>
                          </p:cTn>
                        </p:par>
                      </p:childTnLst>
                    </p:cTn>
                  </p:par>
                </p:childTnLst>
              </p:cTn>
              <p:nextCondLst>
                <p:cond evt="onClick" delay="0">
                  <p:tgtEl>
                    <p:spTgt spid="41574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609600" y="1219200"/>
            <a:ext cx="7772400" cy="1987550"/>
          </a:xfrm>
          <a:noFill/>
        </p:spPr>
        <p:txBody>
          <a:bodyPr/>
          <a:lstStyle/>
          <a:p>
            <a:pPr marL="457200" indent="-457200">
              <a:buFontTx/>
              <a:buAutoNum type="arabicPeriod"/>
            </a:pPr>
            <a:r>
              <a:rPr lang="en-US" sz="2400" smtClean="0"/>
              <a:t>Quality of surgery is a crucial determinant of outcome</a:t>
            </a:r>
          </a:p>
          <a:p>
            <a:pPr marL="457200" indent="-457200">
              <a:buFontTx/>
              <a:buAutoNum type="arabicPeriod"/>
            </a:pPr>
            <a:r>
              <a:rPr lang="en-US" sz="2400" smtClean="0"/>
              <a:t>Local recurrence = local residual = our failure…</a:t>
            </a:r>
          </a:p>
          <a:p>
            <a:pPr marL="838200" lvl="1" indent="-381000"/>
            <a:r>
              <a:rPr lang="en-US" sz="2000" smtClean="0"/>
              <a:t>To achieve clear margins</a:t>
            </a:r>
          </a:p>
          <a:p>
            <a:pPr marL="838200" lvl="1" indent="-381000"/>
            <a:r>
              <a:rPr lang="en-US" sz="2000" smtClean="0"/>
              <a:t>To preserve an intact mesorectum</a:t>
            </a:r>
          </a:p>
          <a:p>
            <a:pPr marL="457200" indent="-457200">
              <a:buFontTx/>
              <a:buNone/>
            </a:pPr>
            <a:endParaRPr lang="en-US" sz="2000" i="1" smtClean="0"/>
          </a:p>
        </p:txBody>
      </p:sp>
      <p:pic>
        <p:nvPicPr>
          <p:cNvPr id="26627" name="Picture 81"/>
          <p:cNvPicPr>
            <a:picLocks noChangeAspect="1" noChangeArrowheads="1"/>
          </p:cNvPicPr>
          <p:nvPr>
            <p:ph sz="half" idx="2"/>
          </p:nvPr>
        </p:nvPicPr>
        <p:blipFill>
          <a:blip r:embed="rId2" cstate="print">
            <a:lum bright="6000"/>
          </a:blip>
          <a:srcRect/>
          <a:stretch>
            <a:fillRect/>
          </a:stretch>
        </p:blipFill>
        <p:spPr>
          <a:xfrm>
            <a:off x="1828800" y="3505200"/>
            <a:ext cx="5562600" cy="2936875"/>
          </a:xfrm>
          <a:noFill/>
          <a:ln>
            <a:solidFill>
              <a:schemeClr val="accent2"/>
            </a:solidFill>
          </a:ln>
        </p:spPr>
      </p:pic>
      <p:sp>
        <p:nvSpPr>
          <p:cNvPr id="26628" name="Rectangle 4"/>
          <p:cNvSpPr>
            <a:spLocks noGrp="1" noChangeArrowheads="1"/>
          </p:cNvSpPr>
          <p:nvPr>
            <p:ph type="title"/>
          </p:nvPr>
        </p:nvSpPr>
        <p:spPr>
          <a:xfrm>
            <a:off x="381000" y="609600"/>
            <a:ext cx="8229600" cy="685800"/>
          </a:xfrm>
          <a:noFill/>
        </p:spPr>
        <p:txBody>
          <a:bodyPr anchor="b"/>
          <a:lstStyle/>
          <a:p>
            <a:r>
              <a:rPr lang="en-US" sz="3200" smtClean="0">
                <a:solidFill>
                  <a:srgbClr val="7E1C08"/>
                </a:solidFill>
              </a:rPr>
              <a:t/>
            </a:r>
            <a:br>
              <a:rPr lang="en-US" sz="3200" smtClean="0">
                <a:solidFill>
                  <a:srgbClr val="7E1C08"/>
                </a:solidFill>
              </a:rPr>
            </a:br>
            <a:r>
              <a:rPr lang="en-US" sz="3200" smtClean="0">
                <a:solidFill>
                  <a:srgbClr val="7E1C08"/>
                </a:solidFill>
              </a:rPr>
              <a:t/>
            </a:r>
            <a:br>
              <a:rPr lang="en-US" sz="3200" smtClean="0">
                <a:solidFill>
                  <a:srgbClr val="7E1C08"/>
                </a:solidFill>
              </a:rPr>
            </a:br>
            <a:r>
              <a:rPr lang="en-US" sz="3200" smtClean="0">
                <a:solidFill>
                  <a:srgbClr val="7E1C08"/>
                </a:solidFill>
              </a:rPr>
              <a:t>Principle of Surgery</a:t>
            </a:r>
            <a:br>
              <a:rPr lang="en-US" sz="3200" smtClean="0">
                <a:solidFill>
                  <a:srgbClr val="7E1C08"/>
                </a:solidFill>
              </a:rPr>
            </a:br>
            <a:endParaRPr lang="en-US" sz="3200" smtClean="0">
              <a:solidFill>
                <a:srgbClr val="7E1C08"/>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idx="4294967295"/>
          </p:nvPr>
        </p:nvSpPr>
        <p:spPr>
          <a:xfrm>
            <a:off x="381000" y="609600"/>
            <a:ext cx="4038600" cy="1143000"/>
          </a:xfrm>
        </p:spPr>
        <p:txBody>
          <a:bodyPr>
            <a:normAutofit fontScale="90000"/>
          </a:bodyPr>
          <a:lstStyle/>
          <a:p>
            <a:pPr>
              <a:defRPr/>
            </a:pPr>
            <a:r>
              <a:rPr lang="en-US" sz="4000" smtClean="0">
                <a:solidFill>
                  <a:srgbClr val="984807"/>
                </a:solidFill>
              </a:rPr>
              <a:t>Specimen quality is related to outcome</a:t>
            </a:r>
          </a:p>
        </p:txBody>
      </p:sp>
      <p:sp>
        <p:nvSpPr>
          <p:cNvPr id="27651" name="Rectangle 5"/>
          <p:cNvSpPr>
            <a:spLocks noGrp="1" noChangeArrowheads="1"/>
          </p:cNvSpPr>
          <p:nvPr>
            <p:ph type="body" sz="half" idx="4294967295"/>
          </p:nvPr>
        </p:nvSpPr>
        <p:spPr>
          <a:xfrm>
            <a:off x="757238" y="2257425"/>
            <a:ext cx="3382962" cy="3184525"/>
          </a:xfrm>
        </p:spPr>
        <p:txBody>
          <a:bodyPr>
            <a:normAutofit fontScale="70000" lnSpcReduction="20000"/>
          </a:bodyPr>
          <a:lstStyle/>
          <a:p>
            <a:pPr>
              <a:defRPr/>
            </a:pPr>
            <a:r>
              <a:rPr lang="en-US" sz="2000" smtClean="0"/>
              <a:t>130 pts (2001-2003) curative TME resections</a:t>
            </a:r>
          </a:p>
          <a:p>
            <a:pPr>
              <a:defRPr/>
            </a:pPr>
            <a:r>
              <a:rPr lang="en-US" sz="2000" smtClean="0"/>
              <a:t>Mesorectum graded:</a:t>
            </a:r>
          </a:p>
          <a:p>
            <a:pPr lvl="1">
              <a:buFont typeface="Wingdings" pitchFamily="2" charset="2"/>
              <a:buNone/>
              <a:defRPr/>
            </a:pPr>
            <a:r>
              <a:rPr lang="en-US" sz="1800" smtClean="0"/>
              <a:t>1. little bulk, defects down to muscularis propria</a:t>
            </a:r>
          </a:p>
          <a:p>
            <a:pPr lvl="1">
              <a:buFont typeface="Wingdings" pitchFamily="2" charset="2"/>
              <a:buNone/>
              <a:defRPr/>
            </a:pPr>
            <a:r>
              <a:rPr lang="en-US" sz="1800" smtClean="0"/>
              <a:t>2. moderate bulk, irregular surface, no visible muscle</a:t>
            </a:r>
          </a:p>
          <a:p>
            <a:pPr lvl="1">
              <a:buFont typeface="Wingdings" pitchFamily="2" charset="2"/>
              <a:buNone/>
              <a:defRPr/>
            </a:pPr>
            <a:r>
              <a:rPr lang="en-US" sz="1800" smtClean="0"/>
              <a:t>3. intact, smooth, no defect &gt;5mm</a:t>
            </a:r>
          </a:p>
          <a:p>
            <a:pPr>
              <a:defRPr/>
            </a:pPr>
            <a:r>
              <a:rPr lang="en-US" sz="2000" smtClean="0"/>
              <a:t>CRM+ve in only 7%</a:t>
            </a:r>
          </a:p>
          <a:p>
            <a:pPr lvl="1">
              <a:defRPr/>
            </a:pPr>
            <a:r>
              <a:rPr lang="en-US" sz="2000" smtClean="0"/>
              <a:t>No relationship to LR, OR</a:t>
            </a:r>
          </a:p>
          <a:p>
            <a:pPr lvl="1">
              <a:defRPr/>
            </a:pPr>
            <a:r>
              <a:rPr lang="en-US" sz="2000" smtClean="0"/>
              <a:t>Associated with grade 1 mesorectum</a:t>
            </a:r>
          </a:p>
          <a:p>
            <a:pPr>
              <a:buFont typeface="Wingdings" pitchFamily="2" charset="2"/>
              <a:buNone/>
              <a:defRPr/>
            </a:pPr>
            <a:endParaRPr lang="en-US" sz="2000" smtClean="0"/>
          </a:p>
          <a:p>
            <a:pPr lvl="1">
              <a:buFont typeface="Wingdings" pitchFamily="2" charset="2"/>
              <a:buNone/>
              <a:defRPr/>
            </a:pPr>
            <a:r>
              <a:rPr lang="en-US" sz="2000" smtClean="0"/>
              <a:t>	</a:t>
            </a:r>
          </a:p>
          <a:p>
            <a:pPr lvl="1">
              <a:buFont typeface="Wingdings" pitchFamily="2" charset="2"/>
              <a:buNone/>
              <a:defRPr/>
            </a:pPr>
            <a:r>
              <a:rPr lang="en-US" sz="2000" smtClean="0"/>
              <a:t>			</a:t>
            </a:r>
          </a:p>
        </p:txBody>
      </p:sp>
      <p:graphicFrame>
        <p:nvGraphicFramePr>
          <p:cNvPr id="357380" name="Group 4"/>
          <p:cNvGraphicFramePr>
            <a:graphicFrameLocks noGrp="1"/>
          </p:cNvGraphicFramePr>
          <p:nvPr/>
        </p:nvGraphicFramePr>
        <p:xfrm>
          <a:off x="4343400" y="3557588"/>
          <a:ext cx="4572000" cy="2675256"/>
        </p:xfrm>
        <a:graphic>
          <a:graphicData uri="http://schemas.openxmlformats.org/drawingml/2006/table">
            <a:tbl>
              <a:tblPr/>
              <a:tblGrid>
                <a:gridCol w="898525"/>
                <a:gridCol w="1006475"/>
                <a:gridCol w="1279525"/>
                <a:gridCol w="1387475"/>
              </a:tblGrid>
              <a:tr h="5699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MR grade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Total patients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Local recurrence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Overall recurrence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7(41%)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10(59%)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3(5.7%)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9(17%)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r>
              <a:tr h="509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r>
              <a:tr h="508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CA" sz="1800" b="0" i="0" u="none" strike="noStrike" cap="none" normalizeH="0" baseline="0" smtClean="0">
                        <a:ln>
                          <a:noFill/>
                        </a:ln>
                        <a:solidFill>
                          <a:srgbClr val="843F0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843F06"/>
                          </a:solidFill>
                          <a:effectLst/>
                          <a:latin typeface="Times New Roman" pitchFamily="18" charset="0"/>
                        </a:rPr>
                        <a:t>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7"/>
                    </a:solidFill>
                  </a:tcPr>
                </a:tc>
              </a:tr>
            </a:tbl>
          </a:graphicData>
        </a:graphic>
      </p:graphicFrame>
      <p:sp>
        <p:nvSpPr>
          <p:cNvPr id="27684" name="Text Box 103"/>
          <p:cNvSpPr txBox="1">
            <a:spLocks noChangeArrowheads="1"/>
          </p:cNvSpPr>
          <p:nvPr/>
        </p:nvSpPr>
        <p:spPr bwMode="auto">
          <a:xfrm>
            <a:off x="5181600" y="3184525"/>
            <a:ext cx="3048000" cy="366713"/>
          </a:xfrm>
          <a:prstGeom prst="rect">
            <a:avLst/>
          </a:prstGeom>
          <a:noFill/>
          <a:ln w="9525">
            <a:noFill/>
            <a:miter lim="800000"/>
            <a:headEnd/>
            <a:tailEnd/>
          </a:ln>
        </p:spPr>
        <p:txBody>
          <a:bodyPr>
            <a:spAutoFit/>
          </a:bodyPr>
          <a:lstStyle/>
          <a:p>
            <a:pPr algn="l" eaLnBrk="1" hangingPunct="1">
              <a:spcBef>
                <a:spcPct val="50000"/>
              </a:spcBef>
            </a:pPr>
            <a:r>
              <a:rPr lang="en-US" sz="1800">
                <a:latin typeface="Verdana" pitchFamily="34" charset="0"/>
              </a:rPr>
              <a:t>MR grade vs Recurrence</a:t>
            </a:r>
          </a:p>
        </p:txBody>
      </p:sp>
      <p:sp>
        <p:nvSpPr>
          <p:cNvPr id="27685" name="Text Box 119"/>
          <p:cNvSpPr txBox="1">
            <a:spLocks noChangeArrowheads="1"/>
          </p:cNvSpPr>
          <p:nvPr/>
        </p:nvSpPr>
        <p:spPr bwMode="auto">
          <a:xfrm>
            <a:off x="4038600" y="6477000"/>
            <a:ext cx="5181600" cy="336550"/>
          </a:xfrm>
          <a:prstGeom prst="rect">
            <a:avLst/>
          </a:prstGeom>
          <a:noFill/>
          <a:ln w="9525">
            <a:noFill/>
            <a:miter lim="800000"/>
            <a:headEnd/>
            <a:tailEnd/>
          </a:ln>
        </p:spPr>
        <p:txBody>
          <a:bodyPr>
            <a:spAutoFit/>
          </a:bodyPr>
          <a:lstStyle/>
          <a:p>
            <a:pPr algn="l" eaLnBrk="1" hangingPunct="1">
              <a:spcBef>
                <a:spcPct val="50000"/>
              </a:spcBef>
            </a:pPr>
            <a:r>
              <a:rPr lang="en-US" sz="1600">
                <a:latin typeface="Arial" charset="0"/>
              </a:rPr>
              <a:t>Maslekar S, et al. Dis Colon Rectum 2007;50:168-175</a:t>
            </a:r>
          </a:p>
        </p:txBody>
      </p:sp>
      <p:pic>
        <p:nvPicPr>
          <p:cNvPr id="27686" name="Picture 26"/>
          <p:cNvPicPr>
            <a:picLocks noChangeAspect="1" noChangeArrowheads="1"/>
          </p:cNvPicPr>
          <p:nvPr/>
        </p:nvPicPr>
        <p:blipFill>
          <a:blip r:embed="rId2" cstate="print"/>
          <a:srcRect l="50014" t="1686" r="4565" b="51463"/>
          <a:stretch>
            <a:fillRect/>
          </a:stretch>
        </p:blipFill>
        <p:spPr bwMode="auto">
          <a:xfrm>
            <a:off x="4948238" y="152400"/>
            <a:ext cx="3586162" cy="2743200"/>
          </a:xfrm>
          <a:prstGeom prst="rect">
            <a:avLst/>
          </a:prstGeom>
          <a:noFill/>
          <a:ln w="9525">
            <a:solidFill>
              <a:srgbClr val="BBBD69"/>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CA" sz="4000" b="1" smtClean="0"/>
              <a:t>Staging and Adjuvant Therapy Decisions</a:t>
            </a:r>
          </a:p>
        </p:txBody>
      </p:sp>
      <p:sp>
        <p:nvSpPr>
          <p:cNvPr id="28675" name="Rectangle 5"/>
          <p:cNvSpPr>
            <a:spLocks noGrp="1" noChangeArrowheads="1"/>
          </p:cNvSpPr>
          <p:nvPr>
            <p:ph type="body" sz="half" idx="1"/>
          </p:nvPr>
        </p:nvSpPr>
        <p:spPr/>
        <p:txBody>
          <a:bodyPr/>
          <a:lstStyle/>
          <a:p>
            <a:pPr>
              <a:buFontTx/>
              <a:buNone/>
            </a:pPr>
            <a:endParaRPr lang="en-CA" sz="2800" smtClean="0"/>
          </a:p>
          <a:p>
            <a:pPr>
              <a:buFontTx/>
              <a:buNone/>
            </a:pPr>
            <a:endParaRPr lang="en-CA" sz="2800" smtClean="0"/>
          </a:p>
          <a:p>
            <a:pPr>
              <a:buFontTx/>
              <a:buNone/>
            </a:pPr>
            <a:r>
              <a:rPr lang="en-CA" sz="2800" smtClean="0"/>
              <a:t>Pathology and Medical Oncology</a:t>
            </a:r>
          </a:p>
        </p:txBody>
      </p:sp>
      <p:pic>
        <p:nvPicPr>
          <p:cNvPr id="28676" name="Picture 8" descr="one_savard03"/>
          <p:cNvPicPr>
            <a:picLocks noGrp="1" noChangeAspect="1" noChangeArrowheads="1"/>
          </p:cNvPicPr>
          <p:nvPr>
            <p:ph type="clipArt" sz="half" idx="2"/>
          </p:nvPr>
        </p:nvPicPr>
        <p:blipFill>
          <a:blip r:embed="rId2" cstate="print"/>
          <a:srcRect/>
          <a:stretch>
            <a:fillRect/>
          </a:stretch>
        </p:blipFill>
        <p:spPr>
          <a:xfrm>
            <a:off x="4800600" y="1905000"/>
            <a:ext cx="4343400" cy="3657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latin typeface="Book Antiqua" pitchFamily="18" charset="0"/>
              </a:rPr>
              <a:t>Staging CRC is important</a:t>
            </a:r>
          </a:p>
        </p:txBody>
      </p:sp>
      <p:sp>
        <p:nvSpPr>
          <p:cNvPr id="29699" name="Rectangle 3"/>
          <p:cNvSpPr>
            <a:spLocks noGrp="1" noChangeArrowheads="1"/>
          </p:cNvSpPr>
          <p:nvPr>
            <p:ph type="body" sz="half" idx="1"/>
          </p:nvPr>
        </p:nvSpPr>
        <p:spPr>
          <a:xfrm>
            <a:off x="228600" y="1981200"/>
            <a:ext cx="3814763" cy="4114800"/>
          </a:xfrm>
        </p:spPr>
        <p:txBody>
          <a:bodyPr/>
          <a:lstStyle/>
          <a:p>
            <a:pPr>
              <a:buFontTx/>
              <a:buNone/>
            </a:pPr>
            <a:r>
              <a:rPr lang="en-US" smtClean="0">
                <a:latin typeface="Book Antiqua" pitchFamily="18" charset="0"/>
              </a:rPr>
              <a:t>How many lymph nodes do you need to accurately assess the nodal stage of a CRC patient (N-stage)?</a:t>
            </a:r>
          </a:p>
        </p:txBody>
      </p:sp>
      <p:pic>
        <p:nvPicPr>
          <p:cNvPr id="29700" name="Picture 4" descr="Andy Cal and large tumour"/>
          <p:cNvPicPr>
            <a:picLocks noChangeAspect="1" noChangeArrowheads="1"/>
          </p:cNvPicPr>
          <p:nvPr>
            <p:ph sz="half" idx="2"/>
          </p:nvPr>
        </p:nvPicPr>
        <p:blipFill>
          <a:blip r:embed="rId2" cstate="print"/>
          <a:srcRect/>
          <a:stretch>
            <a:fillRect/>
          </a:stretch>
        </p:blipFill>
        <p:spPr>
          <a:xfrm>
            <a:off x="4343400" y="1981200"/>
            <a:ext cx="4605338" cy="3325813"/>
          </a:xfrm>
          <a:noFill/>
        </p:spPr>
      </p:pic>
      <p:sp>
        <p:nvSpPr>
          <p:cNvPr id="29701" name="Line 5"/>
          <p:cNvSpPr>
            <a:spLocks noChangeShapeType="1"/>
          </p:cNvSpPr>
          <p:nvPr/>
        </p:nvSpPr>
        <p:spPr bwMode="auto">
          <a:xfrm>
            <a:off x="1066800" y="1600200"/>
            <a:ext cx="70866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key">
            <a:hlinkClick r:id="rId2"/>
          </p:cNvPr>
          <p:cNvPicPr>
            <a:picLocks noChangeAspect="1" noChangeArrowheads="1"/>
          </p:cNvPicPr>
          <p:nvPr/>
        </p:nvPicPr>
        <p:blipFill>
          <a:blip r:embed="rId3" cstate="print">
            <a:clrChange>
              <a:clrFrom>
                <a:srgbClr val="FFFFFF"/>
              </a:clrFrom>
              <a:clrTo>
                <a:srgbClr val="FFFFFF">
                  <a:alpha val="0"/>
                </a:srgbClr>
              </a:clrTo>
            </a:clrChange>
            <a:lum bright="-48000"/>
          </a:blip>
          <a:srcRect/>
          <a:stretch>
            <a:fillRect/>
          </a:stretch>
        </p:blipFill>
        <p:spPr bwMode="auto">
          <a:xfrm>
            <a:off x="7010400" y="5168900"/>
            <a:ext cx="2019300" cy="1536700"/>
          </a:xfrm>
          <a:prstGeom prst="rect">
            <a:avLst/>
          </a:prstGeom>
          <a:noFill/>
          <a:ln w="9525">
            <a:noFill/>
            <a:miter lim="800000"/>
            <a:headEnd/>
            <a:tailEnd/>
          </a:ln>
        </p:spPr>
      </p:pic>
      <p:sp>
        <p:nvSpPr>
          <p:cNvPr id="30723" name="Rectangle 3"/>
          <p:cNvSpPr>
            <a:spLocks noGrp="1" noChangeArrowheads="1"/>
          </p:cNvSpPr>
          <p:nvPr>
            <p:ph type="title"/>
          </p:nvPr>
        </p:nvSpPr>
        <p:spPr/>
        <p:txBody>
          <a:bodyPr/>
          <a:lstStyle/>
          <a:p>
            <a:r>
              <a:rPr lang="en-US" smtClean="0">
                <a:latin typeface="Book Antiqua" pitchFamily="18" charset="0"/>
              </a:rPr>
              <a:t>Lymph Nodes and Treatment</a:t>
            </a:r>
          </a:p>
        </p:txBody>
      </p:sp>
      <p:sp>
        <p:nvSpPr>
          <p:cNvPr id="30724" name="Rectangle 4"/>
          <p:cNvSpPr>
            <a:spLocks noGrp="1" noChangeArrowheads="1"/>
          </p:cNvSpPr>
          <p:nvPr>
            <p:ph type="body" idx="1"/>
          </p:nvPr>
        </p:nvSpPr>
        <p:spPr>
          <a:xfrm>
            <a:off x="685800" y="1981200"/>
            <a:ext cx="7627938" cy="3741738"/>
          </a:xfrm>
        </p:spPr>
        <p:txBody>
          <a:bodyPr/>
          <a:lstStyle/>
          <a:p>
            <a:r>
              <a:rPr lang="en-US" sz="2800" smtClean="0">
                <a:latin typeface="Book Antiqua" pitchFamily="18" charset="0"/>
              </a:rPr>
              <a:t>single most important factor for determining benefit from post-operative adjuvant chemotherapy in colon cancer</a:t>
            </a:r>
          </a:p>
          <a:p>
            <a:r>
              <a:rPr lang="en-US" sz="2800" smtClean="0">
                <a:latin typeface="Book Antiqua" pitchFamily="18" charset="0"/>
              </a:rPr>
              <a:t>clear benefit for “stage III” – node positive patients</a:t>
            </a:r>
          </a:p>
          <a:p>
            <a:r>
              <a:rPr lang="en-US" sz="2800" smtClean="0">
                <a:latin typeface="Book Antiqua" pitchFamily="18" charset="0"/>
              </a:rPr>
              <a:t>no clear benefit for “stage II” – node negative patients</a:t>
            </a:r>
          </a:p>
        </p:txBody>
      </p:sp>
      <p:sp>
        <p:nvSpPr>
          <p:cNvPr id="30725" name="Line 5"/>
          <p:cNvSpPr>
            <a:spLocks noChangeShapeType="1"/>
          </p:cNvSpPr>
          <p:nvPr/>
        </p:nvSpPr>
        <p:spPr bwMode="auto">
          <a:xfrm>
            <a:off x="685800" y="1600200"/>
            <a:ext cx="7772400"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81000"/>
            <a:ext cx="9144000" cy="1143000"/>
          </a:xfrm>
        </p:spPr>
        <p:txBody>
          <a:bodyPr/>
          <a:lstStyle/>
          <a:p>
            <a:r>
              <a:rPr lang="en-US" sz="4000" smtClean="0">
                <a:latin typeface="Book Antiqua" pitchFamily="18" charset="0"/>
              </a:rPr>
              <a:t>What “benefits” are we talking about?</a:t>
            </a:r>
            <a:endParaRPr lang="en-US" sz="3200" smtClean="0">
              <a:latin typeface="Book Antiqua" pitchFamily="18" charset="0"/>
            </a:endParaRPr>
          </a:p>
        </p:txBody>
      </p:sp>
      <p:sp>
        <p:nvSpPr>
          <p:cNvPr id="31747" name="Rectangle 3"/>
          <p:cNvSpPr>
            <a:spLocks noGrp="1" noChangeArrowheads="1"/>
          </p:cNvSpPr>
          <p:nvPr>
            <p:ph type="body" idx="1"/>
          </p:nvPr>
        </p:nvSpPr>
        <p:spPr>
          <a:xfrm>
            <a:off x="901700" y="2259013"/>
            <a:ext cx="7340600" cy="3740150"/>
          </a:xfrm>
        </p:spPr>
        <p:txBody>
          <a:bodyPr/>
          <a:lstStyle/>
          <a:p>
            <a:r>
              <a:rPr lang="en-US" smtClean="0">
                <a:latin typeface="Book Antiqua" pitchFamily="18" charset="0"/>
              </a:rPr>
              <a:t>in NODE POSITIVE patients:</a:t>
            </a:r>
          </a:p>
          <a:p>
            <a:pPr lvl="1"/>
            <a:r>
              <a:rPr lang="en-US" smtClean="0">
                <a:solidFill>
                  <a:srgbClr val="FF0000"/>
                </a:solidFill>
                <a:latin typeface="Book Antiqua" pitchFamily="18" charset="0"/>
              </a:rPr>
              <a:t>15%</a:t>
            </a:r>
            <a:r>
              <a:rPr lang="en-US" smtClean="0">
                <a:latin typeface="Book Antiqua" pitchFamily="18" charset="0"/>
              </a:rPr>
              <a:t> absolute improvement in 5 year overall survival</a:t>
            </a:r>
          </a:p>
          <a:p>
            <a:pPr lvl="1"/>
            <a:r>
              <a:rPr lang="en-US" smtClean="0">
                <a:solidFill>
                  <a:srgbClr val="FF0000"/>
                </a:solidFill>
                <a:latin typeface="Book Antiqua" pitchFamily="18" charset="0"/>
              </a:rPr>
              <a:t>30%</a:t>
            </a:r>
            <a:r>
              <a:rPr lang="en-US" smtClean="0">
                <a:latin typeface="Book Antiqua" pitchFamily="18" charset="0"/>
              </a:rPr>
              <a:t> absolute improvement in 5 year disease free survival</a:t>
            </a:r>
          </a:p>
          <a:p>
            <a:r>
              <a:rPr lang="en-US" smtClean="0">
                <a:latin typeface="Book Antiqua" pitchFamily="18" charset="0"/>
              </a:rPr>
              <a:t>perspective: this represents the biggest “bang for the buck” in adjuvant chemotherapy</a:t>
            </a:r>
          </a:p>
        </p:txBody>
      </p:sp>
      <p:sp>
        <p:nvSpPr>
          <p:cNvPr id="31748" name="Rectangle 4"/>
          <p:cNvSpPr>
            <a:spLocks noChangeArrowheads="1"/>
          </p:cNvSpPr>
          <p:nvPr/>
        </p:nvSpPr>
        <p:spPr bwMode="auto">
          <a:xfrm>
            <a:off x="746125" y="2422525"/>
            <a:ext cx="9144000" cy="0"/>
          </a:xfrm>
          <a:prstGeom prst="rect">
            <a:avLst/>
          </a:prstGeom>
          <a:noFill/>
          <a:ln w="9525">
            <a:noFill/>
            <a:miter lim="800000"/>
            <a:headEnd/>
            <a:tailEnd/>
          </a:ln>
        </p:spPr>
        <p:txBody>
          <a:bodyPr>
            <a:spAutoFit/>
          </a:bodyPr>
          <a:lstStyle/>
          <a:p>
            <a:endParaRPr lang="en-US"/>
          </a:p>
        </p:txBody>
      </p:sp>
      <p:pic>
        <p:nvPicPr>
          <p:cNvPr id="31749" name="Picture 5" descr="U.S. dollar bill, both sides">
            <a:hlinkClick r:id="rId2"/>
          </p:cNvPr>
          <p:cNvPicPr>
            <a:picLocks noChangeAspect="1" noChangeArrowheads="1"/>
          </p:cNvPicPr>
          <p:nvPr/>
        </p:nvPicPr>
        <p:blipFill>
          <a:blip r:embed="rId3" cstate="print"/>
          <a:srcRect/>
          <a:stretch>
            <a:fillRect/>
          </a:stretch>
        </p:blipFill>
        <p:spPr bwMode="auto">
          <a:xfrm>
            <a:off x="7543800" y="5470525"/>
            <a:ext cx="1447800" cy="1217613"/>
          </a:xfrm>
          <a:prstGeom prst="rect">
            <a:avLst/>
          </a:prstGeom>
          <a:noFill/>
          <a:ln w="9525">
            <a:noFill/>
            <a:miter lim="800000"/>
            <a:headEnd/>
            <a:tailEnd/>
          </a:ln>
        </p:spPr>
      </p:pic>
      <p:sp>
        <p:nvSpPr>
          <p:cNvPr id="31750" name="Line 6"/>
          <p:cNvSpPr>
            <a:spLocks noChangeShapeType="1"/>
          </p:cNvSpPr>
          <p:nvPr/>
        </p:nvSpPr>
        <p:spPr bwMode="auto">
          <a:xfrm>
            <a:off x="152400" y="1752600"/>
            <a:ext cx="8839200" cy="0"/>
          </a:xfrm>
          <a:prstGeom prst="line">
            <a:avLst/>
          </a:prstGeom>
          <a:noFill/>
          <a:ln w="381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295400"/>
            <a:ext cx="7772400" cy="1143000"/>
          </a:xfrm>
        </p:spPr>
        <p:txBody>
          <a:bodyPr/>
          <a:lstStyle/>
          <a:p>
            <a:r>
              <a:rPr lang="en-US" smtClean="0">
                <a:latin typeface="Book Antiqua" pitchFamily="18" charset="0"/>
              </a:rPr>
              <a:t>The minimum number of lymph nodes that should be assessed is:</a:t>
            </a:r>
          </a:p>
        </p:txBody>
      </p:sp>
      <p:sp>
        <p:nvSpPr>
          <p:cNvPr id="497667" name="WordArt 3"/>
          <p:cNvSpPr>
            <a:spLocks noChangeArrowheads="1" noChangeShapeType="1" noTextEdit="1"/>
          </p:cNvSpPr>
          <p:nvPr/>
        </p:nvSpPr>
        <p:spPr bwMode="auto">
          <a:xfrm>
            <a:off x="2438400" y="3657600"/>
            <a:ext cx="4495800" cy="2617788"/>
          </a:xfrm>
          <a:prstGeom prst="rect">
            <a:avLst/>
          </a:prstGeom>
        </p:spPr>
        <p:txBody>
          <a:bodyPr wrap="none" fromWordArt="1">
            <a:prstTxWarp prst="textDeflateBottom">
              <a:avLst>
                <a:gd name="adj" fmla="val 83907"/>
              </a:avLst>
            </a:prstTxWarp>
            <a:scene3d>
              <a:camera prst="legacyPerspectiveFront">
                <a:rot lat="19799998" lon="19439996" rev="0"/>
              </a:camera>
              <a:lightRig rig="legacyNormal2" dir="t"/>
            </a:scene3d>
            <a:sp3d extrusionH="354000" prstMaterial="legacyMatte">
              <a:extrusionClr>
                <a:srgbClr val="939676"/>
              </a:extrusionClr>
            </a:sp3d>
          </a:bodyPr>
          <a:lstStyle/>
          <a:p>
            <a:r>
              <a:rPr lang="en-US" sz="9600" b="1" kern="10">
                <a:ln w="9525">
                  <a:round/>
                  <a:headEnd/>
                  <a:tailEnd/>
                </a:ln>
                <a:gradFill rotWithShape="1">
                  <a:gsLst>
                    <a:gs pos="0">
                      <a:srgbClr val="FF3300"/>
                    </a:gs>
                    <a:gs pos="50000">
                      <a:srgbClr val="D12A00"/>
                    </a:gs>
                    <a:gs pos="100000">
                      <a:srgbClr val="FF3300"/>
                    </a:gs>
                  </a:gsLst>
                  <a:lin ang="2700000" scaled="1"/>
                </a:gradFill>
                <a:latin typeface="Impact"/>
              </a:rPr>
              <a:t>12</a:t>
            </a:r>
          </a:p>
        </p:txBody>
      </p:sp>
      <p:sp>
        <p:nvSpPr>
          <p:cNvPr id="32772" name="Rectangle 4"/>
          <p:cNvSpPr>
            <a:spLocks noChangeArrowheads="1"/>
          </p:cNvSpPr>
          <p:nvPr/>
        </p:nvSpPr>
        <p:spPr bwMode="auto">
          <a:xfrm>
            <a:off x="2057400" y="163513"/>
            <a:ext cx="3544888" cy="466725"/>
          </a:xfrm>
          <a:prstGeom prst="rect">
            <a:avLst/>
          </a:prstGeom>
          <a:noFill/>
          <a:ln w="9525">
            <a:solidFill>
              <a:schemeClr val="tx1"/>
            </a:solidFill>
            <a:miter lim="800000"/>
            <a:headEnd/>
            <a:tailEnd/>
          </a:ln>
        </p:spPr>
        <p:txBody>
          <a:bodyPr wrap="none">
            <a:spAutoFit/>
          </a:bodyPr>
          <a:lstStyle/>
          <a:p>
            <a:pPr algn="l"/>
            <a:r>
              <a:rPr lang="en-US">
                <a:latin typeface="Book Antiqua" pitchFamily="18" charset="0"/>
              </a:rPr>
              <a:t>CCO Guideline JSO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7667"/>
                                        </p:tgtEl>
                                        <p:attrNameLst>
                                          <p:attrName>style.visibility</p:attrName>
                                        </p:attrNameLst>
                                      </p:cBhvr>
                                      <p:to>
                                        <p:strVal val="visible"/>
                                      </p:to>
                                    </p:set>
                                    <p:anim calcmode="lin" valueType="num">
                                      <p:cBhvr>
                                        <p:cTn id="7" dur="1000" fill="hold"/>
                                        <p:tgtEl>
                                          <p:spTgt spid="497667"/>
                                        </p:tgtEl>
                                        <p:attrNameLst>
                                          <p:attrName>ppt_w</p:attrName>
                                        </p:attrNameLst>
                                      </p:cBhvr>
                                      <p:tavLst>
                                        <p:tav tm="0">
                                          <p:val>
                                            <p:fltVal val="0"/>
                                          </p:val>
                                        </p:tav>
                                        <p:tav tm="100000">
                                          <p:val>
                                            <p:strVal val="#ppt_w"/>
                                          </p:val>
                                        </p:tav>
                                      </p:tavLst>
                                    </p:anim>
                                    <p:anim calcmode="lin" valueType="num">
                                      <p:cBhvr>
                                        <p:cTn id="8" dur="1000" fill="hold"/>
                                        <p:tgtEl>
                                          <p:spTgt spid="497667"/>
                                        </p:tgtEl>
                                        <p:attrNameLst>
                                          <p:attrName>ppt_h</p:attrName>
                                        </p:attrNameLst>
                                      </p:cBhvr>
                                      <p:tavLst>
                                        <p:tav tm="0">
                                          <p:val>
                                            <p:fltVal val="0"/>
                                          </p:val>
                                        </p:tav>
                                        <p:tav tm="100000">
                                          <p:val>
                                            <p:strVal val="#ppt_h"/>
                                          </p:val>
                                        </p:tav>
                                      </p:tavLst>
                                    </p:anim>
                                    <p:anim calcmode="lin" valueType="num">
                                      <p:cBhvr>
                                        <p:cTn id="9" dur="1000" fill="hold"/>
                                        <p:tgtEl>
                                          <p:spTgt spid="4976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76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smtClean="0"/>
              <a:t>Overview</a:t>
            </a:r>
          </a:p>
        </p:txBody>
      </p:sp>
      <p:sp>
        <p:nvSpPr>
          <p:cNvPr id="6147" name="Rectangle 3"/>
          <p:cNvSpPr>
            <a:spLocks noGrp="1" noChangeArrowheads="1"/>
          </p:cNvSpPr>
          <p:nvPr>
            <p:ph type="body" idx="1"/>
          </p:nvPr>
        </p:nvSpPr>
        <p:spPr/>
        <p:txBody>
          <a:bodyPr/>
          <a:lstStyle/>
          <a:p>
            <a:r>
              <a:rPr lang="en-CA" smtClean="0"/>
              <a:t>Don’t just whack it out!</a:t>
            </a:r>
          </a:p>
          <a:p>
            <a:r>
              <a:rPr lang="en-CA" smtClean="0"/>
              <a:t>Optimal care requires multiple disciplines</a:t>
            </a:r>
          </a:p>
          <a:p>
            <a:r>
              <a:rPr lang="en-CA" smtClean="0"/>
              <a:t>How do we accomplish multidisciplinary care in Ontario?</a:t>
            </a:r>
          </a:p>
          <a:p>
            <a:endParaRPr lang="en-CA" smtClean="0"/>
          </a:p>
        </p:txBody>
      </p:sp>
      <p:sp>
        <p:nvSpPr>
          <p:cNvPr id="6148" name="Line 4"/>
          <p:cNvSpPr>
            <a:spLocks noChangeShapeType="1"/>
          </p:cNvSpPr>
          <p:nvPr/>
        </p:nvSpPr>
        <p:spPr bwMode="auto">
          <a:xfrm>
            <a:off x="3124200" y="1600200"/>
            <a:ext cx="28956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457200"/>
            <a:ext cx="8153400" cy="1447800"/>
          </a:xfrm>
        </p:spPr>
        <p:txBody>
          <a:bodyPr/>
          <a:lstStyle/>
          <a:p>
            <a:r>
              <a:rPr lang="en-US" smtClean="0">
                <a:latin typeface="Book Antiqua" pitchFamily="18" charset="0"/>
              </a:rPr>
              <a:t>Lymph Node Assessment and Patient Survival</a:t>
            </a:r>
            <a:r>
              <a:rPr lang="en-US" sz="2400" smtClean="0"/>
              <a:t/>
            </a:r>
            <a:br>
              <a:rPr lang="en-US" sz="2400" smtClean="0"/>
            </a:br>
            <a:endParaRPr lang="en-US" sz="2400" smtClean="0"/>
          </a:p>
        </p:txBody>
      </p:sp>
      <p:pic>
        <p:nvPicPr>
          <p:cNvPr id="33795" name="Picture 3"/>
          <p:cNvPicPr>
            <a:picLocks noChangeAspect="1" noChangeArrowheads="1"/>
          </p:cNvPicPr>
          <p:nvPr>
            <p:ph type="body" idx="1"/>
          </p:nvPr>
        </p:nvPicPr>
        <p:blipFill>
          <a:blip r:embed="rId2" cstate="print"/>
          <a:srcRect/>
          <a:stretch>
            <a:fillRect/>
          </a:stretch>
        </p:blipFill>
        <p:spPr>
          <a:xfrm>
            <a:off x="1447800" y="2057400"/>
            <a:ext cx="6248400" cy="3352800"/>
          </a:xfrm>
        </p:spPr>
      </p:pic>
      <p:sp>
        <p:nvSpPr>
          <p:cNvPr id="33796" name="Rectangle 4"/>
          <p:cNvSpPr>
            <a:spLocks noChangeArrowheads="1"/>
          </p:cNvSpPr>
          <p:nvPr/>
        </p:nvSpPr>
        <p:spPr bwMode="auto">
          <a:xfrm>
            <a:off x="3352800" y="5581650"/>
            <a:ext cx="4610100" cy="822325"/>
          </a:xfrm>
          <a:prstGeom prst="rect">
            <a:avLst/>
          </a:prstGeom>
          <a:solidFill>
            <a:schemeClr val="bg1"/>
          </a:solidFill>
          <a:ln w="9525">
            <a:noFill/>
            <a:miter lim="800000"/>
            <a:headEnd/>
            <a:tailEnd/>
          </a:ln>
        </p:spPr>
        <p:txBody>
          <a:bodyPr wrap="none">
            <a:spAutoFit/>
          </a:bodyPr>
          <a:lstStyle/>
          <a:p>
            <a:pPr algn="l" eaLnBrk="1" hangingPunct="1"/>
            <a:r>
              <a:rPr lang="en-US">
                <a:latin typeface="Book Antiqua" pitchFamily="18" charset="0"/>
                <a:cs typeface="Times New Roman" pitchFamily="18" charset="0"/>
              </a:rPr>
              <a:t>Caplin et al. Cancer 1998:83; 666</a:t>
            </a:r>
            <a:br>
              <a:rPr lang="en-US">
                <a:latin typeface="Book Antiqua" pitchFamily="18" charset="0"/>
                <a:cs typeface="Times New Roman" pitchFamily="18" charset="0"/>
              </a:rPr>
            </a:br>
            <a:r>
              <a:rPr lang="en-US">
                <a:latin typeface="Book Antiqua" pitchFamily="18" charset="0"/>
                <a:cs typeface="Times New Roman" pitchFamily="18" charset="0"/>
              </a:rPr>
              <a:t>Law et al. J Surg Onc 2003:84;120</a:t>
            </a:r>
            <a:endParaRPr lang="en-US" sz="1200">
              <a:solidFill>
                <a:srgbClr val="FFFF00"/>
              </a:solidFill>
              <a:latin typeface="Book Antiqua" pitchFamily="18" charset="0"/>
              <a:cs typeface="Times New Roman" pitchFamily="18" charset="0"/>
            </a:endParaRPr>
          </a:p>
        </p:txBody>
      </p:sp>
      <p:sp>
        <p:nvSpPr>
          <p:cNvPr id="33797" name="Line 5"/>
          <p:cNvSpPr>
            <a:spLocks noChangeShapeType="1"/>
          </p:cNvSpPr>
          <p:nvPr/>
        </p:nvSpPr>
        <p:spPr bwMode="auto">
          <a:xfrm>
            <a:off x="533400" y="1752600"/>
            <a:ext cx="8305800"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28600"/>
            <a:ext cx="8991600" cy="1524000"/>
          </a:xfrm>
        </p:spPr>
        <p:txBody>
          <a:bodyPr/>
          <a:lstStyle/>
          <a:p>
            <a:r>
              <a:rPr lang="en-US" sz="3200" smtClean="0">
                <a:latin typeface="Book Antiqua" pitchFamily="18" charset="0"/>
              </a:rPr>
              <a:t>CRC Lymph Node Assessment is important!</a:t>
            </a:r>
            <a:r>
              <a:rPr lang="en-US" sz="4000" smtClean="0"/>
              <a:t/>
            </a:r>
            <a:br>
              <a:rPr lang="en-US" sz="4000" smtClean="0"/>
            </a:br>
            <a:r>
              <a:rPr lang="en-US" sz="3200" smtClean="0"/>
              <a:t>JNCI 2007</a:t>
            </a:r>
          </a:p>
        </p:txBody>
      </p:sp>
      <p:sp>
        <p:nvSpPr>
          <p:cNvPr id="34819" name="Rectangle 3"/>
          <p:cNvSpPr>
            <a:spLocks noGrp="1" noChangeArrowheads="1"/>
          </p:cNvSpPr>
          <p:nvPr>
            <p:ph type="body" idx="1"/>
          </p:nvPr>
        </p:nvSpPr>
        <p:spPr>
          <a:xfrm>
            <a:off x="685800" y="2362200"/>
            <a:ext cx="7772400" cy="3505200"/>
          </a:xfrm>
        </p:spPr>
        <p:txBody>
          <a:bodyPr/>
          <a:lstStyle/>
          <a:p>
            <a:pPr>
              <a:lnSpc>
                <a:spcPct val="90000"/>
              </a:lnSpc>
            </a:pPr>
            <a:endParaRPr lang="en-US" smtClean="0"/>
          </a:p>
          <a:p>
            <a:pPr>
              <a:lnSpc>
                <a:spcPct val="90000"/>
              </a:lnSpc>
            </a:pPr>
            <a:r>
              <a:rPr lang="en-US" smtClean="0"/>
              <a:t>The number of lymph nodes resected was positively associated with survival for stage II and III CRC</a:t>
            </a:r>
          </a:p>
          <a:p>
            <a:pPr lvl="1">
              <a:lnSpc>
                <a:spcPct val="90000"/>
              </a:lnSpc>
            </a:pPr>
            <a:r>
              <a:rPr lang="en-US" smtClean="0"/>
              <a:t>16 of 17 studies</a:t>
            </a:r>
          </a:p>
          <a:p>
            <a:pPr>
              <a:lnSpc>
                <a:spcPct val="90000"/>
              </a:lnSpc>
            </a:pPr>
            <a:r>
              <a:rPr lang="en-US" smtClean="0"/>
              <a:t>Data support lymph node assessment as a quality marker in CRC care</a:t>
            </a:r>
          </a:p>
          <a:p>
            <a:pPr>
              <a:lnSpc>
                <a:spcPct val="90000"/>
              </a:lnSpc>
            </a:pPr>
            <a:endParaRPr lang="en-US" smtClean="0"/>
          </a:p>
          <a:p>
            <a:pPr>
              <a:lnSpc>
                <a:spcPct val="90000"/>
              </a:lnSpc>
            </a:pPr>
            <a:endParaRPr lang="en-US" smtClean="0"/>
          </a:p>
          <a:p>
            <a:pPr>
              <a:lnSpc>
                <a:spcPct val="90000"/>
              </a:lnSpc>
            </a:pPr>
            <a:endParaRPr lang="en-US" smtClean="0"/>
          </a:p>
        </p:txBody>
      </p:sp>
      <p:pic>
        <p:nvPicPr>
          <p:cNvPr id="34820" name="Picture 4"/>
          <p:cNvPicPr>
            <a:picLocks noChangeAspect="1" noChangeArrowheads="1"/>
          </p:cNvPicPr>
          <p:nvPr/>
        </p:nvPicPr>
        <p:blipFill>
          <a:blip r:embed="rId3" cstate="print"/>
          <a:srcRect/>
          <a:stretch>
            <a:fillRect/>
          </a:stretch>
        </p:blipFill>
        <p:spPr bwMode="auto">
          <a:xfrm>
            <a:off x="685800" y="1752600"/>
            <a:ext cx="7702550" cy="1185863"/>
          </a:xfrm>
          <a:prstGeom prst="rect">
            <a:avLst/>
          </a:prstGeom>
          <a:noFill/>
          <a:ln w="9525">
            <a:noFill/>
            <a:miter lim="800000"/>
            <a:headEnd/>
            <a:tailEnd/>
          </a:ln>
        </p:spPr>
      </p:pic>
      <p:sp>
        <p:nvSpPr>
          <p:cNvPr id="34821" name="Line 5"/>
          <p:cNvSpPr>
            <a:spLocks noChangeShapeType="1"/>
          </p:cNvSpPr>
          <p:nvPr/>
        </p:nvSpPr>
        <p:spPr bwMode="auto">
          <a:xfrm>
            <a:off x="152400" y="1524000"/>
            <a:ext cx="86868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r>
              <a:rPr lang="en-US" smtClean="0">
                <a:solidFill>
                  <a:schemeClr val="tx1"/>
                </a:solidFill>
                <a:latin typeface="Book Antiqua" pitchFamily="18" charset="0"/>
              </a:rPr>
              <a:t>The “Gap”</a:t>
            </a:r>
          </a:p>
        </p:txBody>
      </p:sp>
      <p:sp>
        <p:nvSpPr>
          <p:cNvPr id="35843" name="Rectangle 3"/>
          <p:cNvSpPr>
            <a:spLocks noGrp="1" noChangeArrowheads="1"/>
          </p:cNvSpPr>
          <p:nvPr>
            <p:ph type="body" sz="half" idx="1"/>
          </p:nvPr>
        </p:nvSpPr>
        <p:spPr>
          <a:xfrm>
            <a:off x="533400" y="1752600"/>
            <a:ext cx="3262313" cy="3335338"/>
          </a:xfrm>
        </p:spPr>
        <p:txBody>
          <a:bodyPr/>
          <a:lstStyle/>
          <a:p>
            <a:r>
              <a:rPr lang="en-US" sz="2800" smtClean="0">
                <a:latin typeface="Book Antiqua" pitchFamily="18" charset="0"/>
              </a:rPr>
              <a:t>5% nodal harvest not stated</a:t>
            </a:r>
          </a:p>
          <a:p>
            <a:r>
              <a:rPr lang="en-US" sz="2800" smtClean="0">
                <a:latin typeface="Book Antiqua" pitchFamily="18" charset="0"/>
              </a:rPr>
              <a:t>4% no nodes recovered</a:t>
            </a:r>
          </a:p>
          <a:p>
            <a:r>
              <a:rPr lang="en-US" sz="2800" smtClean="0">
                <a:latin typeface="Book Antiqua" pitchFamily="18" charset="0"/>
              </a:rPr>
              <a:t>Median nodal recovery = 8 nodes</a:t>
            </a:r>
          </a:p>
          <a:p>
            <a:r>
              <a:rPr lang="en-US" sz="2800" smtClean="0">
                <a:latin typeface="Book Antiqua" pitchFamily="18" charset="0"/>
              </a:rPr>
              <a:t>Only 27% had 12 or more nodes recovered</a:t>
            </a:r>
          </a:p>
          <a:p>
            <a:endParaRPr lang="en-US" sz="2800" smtClean="0"/>
          </a:p>
        </p:txBody>
      </p:sp>
      <p:pic>
        <p:nvPicPr>
          <p:cNvPr id="35844" name="Picture 4"/>
          <p:cNvPicPr>
            <a:picLocks noChangeAspect="1" noChangeArrowheads="1"/>
          </p:cNvPicPr>
          <p:nvPr>
            <p:ph sz="half" idx="2"/>
          </p:nvPr>
        </p:nvPicPr>
        <p:blipFill>
          <a:blip r:embed="rId2" cstate="print"/>
          <a:srcRect/>
          <a:stretch>
            <a:fillRect/>
          </a:stretch>
        </p:blipFill>
        <p:spPr>
          <a:xfrm>
            <a:off x="4068763" y="2120900"/>
            <a:ext cx="4389437" cy="3146425"/>
          </a:xfrm>
          <a:noFill/>
        </p:spPr>
      </p:pic>
      <p:sp>
        <p:nvSpPr>
          <p:cNvPr id="35845" name="Text Box 5"/>
          <p:cNvSpPr txBox="1">
            <a:spLocks noChangeArrowheads="1"/>
          </p:cNvSpPr>
          <p:nvPr/>
        </p:nvSpPr>
        <p:spPr bwMode="auto">
          <a:xfrm>
            <a:off x="4724400" y="5257800"/>
            <a:ext cx="4038600" cy="366713"/>
          </a:xfrm>
          <a:prstGeom prst="rect">
            <a:avLst/>
          </a:prstGeom>
          <a:noFill/>
          <a:ln w="9525">
            <a:noFill/>
            <a:miter lim="800000"/>
            <a:headEnd/>
            <a:tailEnd/>
          </a:ln>
        </p:spPr>
        <p:txBody>
          <a:bodyPr>
            <a:spAutoFit/>
          </a:bodyPr>
          <a:lstStyle/>
          <a:p>
            <a:pPr algn="l">
              <a:spcBef>
                <a:spcPct val="50000"/>
              </a:spcBef>
            </a:pPr>
            <a:r>
              <a:rPr lang="en-US" sz="1800">
                <a:latin typeface="Book Antiqua" pitchFamily="18" charset="0"/>
              </a:rPr>
              <a:t>Wright Ann Surg Onc 2003; 10:903-9</a:t>
            </a:r>
          </a:p>
        </p:txBody>
      </p:sp>
      <p:sp>
        <p:nvSpPr>
          <p:cNvPr id="501766" name="Oval 6"/>
          <p:cNvSpPr>
            <a:spLocks noChangeArrowheads="1"/>
          </p:cNvSpPr>
          <p:nvPr/>
        </p:nvSpPr>
        <p:spPr bwMode="auto">
          <a:xfrm>
            <a:off x="5410200" y="1676400"/>
            <a:ext cx="914400" cy="3200400"/>
          </a:xfrm>
          <a:prstGeom prst="ellipse">
            <a:avLst/>
          </a:prstGeom>
          <a:noFill/>
          <a:ln w="50800">
            <a:solidFill>
              <a:srgbClr val="990000"/>
            </a:solidFill>
            <a:round/>
            <a:headEnd/>
            <a:tailEnd/>
          </a:ln>
        </p:spPr>
        <p:txBody>
          <a:bodyPr wrap="none" anchor="ctr"/>
          <a:lstStyle/>
          <a:p>
            <a:endParaRPr lang="en-US"/>
          </a:p>
        </p:txBody>
      </p:sp>
      <p:sp>
        <p:nvSpPr>
          <p:cNvPr id="35847" name="Line 7"/>
          <p:cNvSpPr>
            <a:spLocks noChangeShapeType="1"/>
          </p:cNvSpPr>
          <p:nvPr/>
        </p:nvSpPr>
        <p:spPr bwMode="auto">
          <a:xfrm>
            <a:off x="3048000" y="1371600"/>
            <a:ext cx="30480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1766"/>
                                        </p:tgtEl>
                                        <p:attrNameLst>
                                          <p:attrName>style.visibility</p:attrName>
                                        </p:attrNameLst>
                                      </p:cBhvr>
                                      <p:to>
                                        <p:strVal val="visible"/>
                                      </p:to>
                                    </p:set>
                                    <p:animEffect transition="in" filter="slide(fromBottom)">
                                      <p:cBhvr>
                                        <p:cTn id="7" dur="500"/>
                                        <p:tgtEl>
                                          <p:spTgt spid="50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CA" smtClean="0"/>
              <a:t> </a:t>
            </a:r>
          </a:p>
        </p:txBody>
      </p:sp>
      <p:sp>
        <p:nvSpPr>
          <p:cNvPr id="36867" name="Rectangle 3"/>
          <p:cNvSpPr>
            <a:spLocks noGrp="1" noChangeArrowheads="1"/>
          </p:cNvSpPr>
          <p:nvPr>
            <p:ph sz="quarter" idx="3"/>
          </p:nvPr>
        </p:nvSpPr>
        <p:spPr>
          <a:xfrm>
            <a:off x="4643438" y="4108450"/>
            <a:ext cx="3814762" cy="1987550"/>
          </a:xfrm>
        </p:spPr>
        <p:txBody>
          <a:bodyPr/>
          <a:lstStyle/>
          <a:p>
            <a:endParaRPr lang="en-CA" sz="2400" smtClean="0"/>
          </a:p>
        </p:txBody>
      </p:sp>
      <p:pic>
        <p:nvPicPr>
          <p:cNvPr id="36868" name="Picture 4" descr="lymph node resection specimen"/>
          <p:cNvPicPr>
            <a:picLocks noChangeAspect="1" noChangeArrowheads="1"/>
          </p:cNvPicPr>
          <p:nvPr>
            <p:ph sz="half" idx="1"/>
          </p:nvPr>
        </p:nvPicPr>
        <p:blipFill>
          <a:blip r:embed="rId2" cstate="print"/>
          <a:srcRect/>
          <a:stretch>
            <a:fillRect/>
          </a:stretch>
        </p:blipFill>
        <p:spPr>
          <a:xfrm>
            <a:off x="685800" y="2790825"/>
            <a:ext cx="3814763" cy="2495550"/>
          </a:xfrm>
          <a:noFill/>
        </p:spPr>
      </p:pic>
      <p:pic>
        <p:nvPicPr>
          <p:cNvPr id="502789" name="Picture 5" descr="grossing"/>
          <p:cNvPicPr>
            <a:picLocks noChangeAspect="1" noChangeArrowheads="1"/>
          </p:cNvPicPr>
          <p:nvPr>
            <p:ph sz="quarter" idx="2"/>
          </p:nvPr>
        </p:nvPicPr>
        <p:blipFill>
          <a:blip r:embed="rId3" cstate="print"/>
          <a:srcRect/>
          <a:stretch>
            <a:fillRect/>
          </a:stretch>
        </p:blipFill>
        <p:spPr>
          <a:xfrm>
            <a:off x="5257800" y="3505200"/>
            <a:ext cx="3113088" cy="3200400"/>
          </a:xfrm>
          <a:noFill/>
        </p:spPr>
      </p:pic>
      <p:pic>
        <p:nvPicPr>
          <p:cNvPr id="502790" name="Picture 6" descr="surgeon"/>
          <p:cNvPicPr>
            <a:picLocks noChangeAspect="1" noChangeArrowheads="1"/>
          </p:cNvPicPr>
          <p:nvPr/>
        </p:nvPicPr>
        <p:blipFill>
          <a:blip r:embed="rId4" cstate="print"/>
          <a:srcRect/>
          <a:stretch>
            <a:fillRect/>
          </a:stretch>
        </p:blipFill>
        <p:spPr bwMode="auto">
          <a:xfrm>
            <a:off x="4953000" y="457200"/>
            <a:ext cx="3590925" cy="2695575"/>
          </a:xfrm>
          <a:prstGeom prst="rect">
            <a:avLst/>
          </a:prstGeom>
          <a:noFill/>
          <a:ln w="9525">
            <a:noFill/>
            <a:miter lim="800000"/>
            <a:headEnd/>
            <a:tailEnd/>
          </a:ln>
        </p:spPr>
      </p:pic>
      <p:sp>
        <p:nvSpPr>
          <p:cNvPr id="36871" name="Text Box 7"/>
          <p:cNvSpPr txBox="1">
            <a:spLocks noChangeArrowheads="1"/>
          </p:cNvSpPr>
          <p:nvPr/>
        </p:nvSpPr>
        <p:spPr bwMode="auto">
          <a:xfrm>
            <a:off x="228600" y="609600"/>
            <a:ext cx="4354513" cy="1190625"/>
          </a:xfrm>
          <a:prstGeom prst="rect">
            <a:avLst/>
          </a:prstGeom>
          <a:noFill/>
          <a:ln w="9525">
            <a:noFill/>
            <a:miter lim="800000"/>
            <a:headEnd/>
            <a:tailEnd/>
          </a:ln>
        </p:spPr>
        <p:txBody>
          <a:bodyPr wrap="none">
            <a:spAutoFit/>
          </a:bodyPr>
          <a:lstStyle/>
          <a:p>
            <a:r>
              <a:rPr lang="en-US" sz="3600">
                <a:latin typeface="Book Antiqua" pitchFamily="18" charset="0"/>
              </a:rPr>
              <a:t>Principle of Surgery:</a:t>
            </a:r>
          </a:p>
          <a:p>
            <a:r>
              <a:rPr lang="en-US" sz="3600">
                <a:latin typeface="Book Antiqua" pitchFamily="18" charset="0"/>
              </a:rPr>
              <a:t>It’s a Team Sport!</a:t>
            </a:r>
          </a:p>
        </p:txBody>
      </p:sp>
      <p:sp>
        <p:nvSpPr>
          <p:cNvPr id="36872" name="Line 8"/>
          <p:cNvSpPr>
            <a:spLocks noChangeShapeType="1"/>
          </p:cNvSpPr>
          <p:nvPr/>
        </p:nvSpPr>
        <p:spPr bwMode="auto">
          <a:xfrm>
            <a:off x="228600" y="1905000"/>
            <a:ext cx="44958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02790"/>
                                        </p:tgtEl>
                                        <p:attrNameLst>
                                          <p:attrName>style.visibility</p:attrName>
                                        </p:attrNameLst>
                                      </p:cBhvr>
                                      <p:to>
                                        <p:strVal val="visible"/>
                                      </p:to>
                                    </p:set>
                                    <p:anim calcmode="lin" valueType="num">
                                      <p:cBhvr additive="base">
                                        <p:cTn id="7" dur="500" fill="hold"/>
                                        <p:tgtEl>
                                          <p:spTgt spid="502790"/>
                                        </p:tgtEl>
                                        <p:attrNameLst>
                                          <p:attrName>ppt_x</p:attrName>
                                        </p:attrNameLst>
                                      </p:cBhvr>
                                      <p:tavLst>
                                        <p:tav tm="0">
                                          <p:val>
                                            <p:strVal val="#ppt_x"/>
                                          </p:val>
                                        </p:tav>
                                        <p:tav tm="100000">
                                          <p:val>
                                            <p:strVal val="#ppt_x"/>
                                          </p:val>
                                        </p:tav>
                                      </p:tavLst>
                                    </p:anim>
                                    <p:anim calcmode="lin" valueType="num">
                                      <p:cBhvr additive="base">
                                        <p:cTn id="8" dur="500" fill="hold"/>
                                        <p:tgtEl>
                                          <p:spTgt spid="50279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2789"/>
                                        </p:tgtEl>
                                        <p:attrNameLst>
                                          <p:attrName>style.visibility</p:attrName>
                                        </p:attrNameLst>
                                      </p:cBhvr>
                                      <p:to>
                                        <p:strVal val="visible"/>
                                      </p:to>
                                    </p:set>
                                    <p:anim calcmode="lin" valueType="num">
                                      <p:cBhvr additive="base">
                                        <p:cTn id="11" dur="500" fill="hold"/>
                                        <p:tgtEl>
                                          <p:spTgt spid="502789"/>
                                        </p:tgtEl>
                                        <p:attrNameLst>
                                          <p:attrName>ppt_x</p:attrName>
                                        </p:attrNameLst>
                                      </p:cBhvr>
                                      <p:tavLst>
                                        <p:tav tm="0">
                                          <p:val>
                                            <p:strVal val="#ppt_x"/>
                                          </p:val>
                                        </p:tav>
                                        <p:tav tm="100000">
                                          <p:val>
                                            <p:strVal val="#ppt_x"/>
                                          </p:val>
                                        </p:tav>
                                      </p:tavLst>
                                    </p:anim>
                                    <p:anim calcmode="lin" valueType="num">
                                      <p:cBhvr additive="base">
                                        <p:cTn id="12" dur="500" fill="hold"/>
                                        <p:tgtEl>
                                          <p:spTgt spid="502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z="3600" smtClean="0"/>
              <a:t>Compliance with Lymph Node Retrieval Guideline – Ontario Data</a:t>
            </a:r>
          </a:p>
        </p:txBody>
      </p:sp>
      <p:graphicFrame>
        <p:nvGraphicFramePr>
          <p:cNvPr id="1026" name="Object 3"/>
          <p:cNvGraphicFramePr>
            <a:graphicFrameLocks noChangeAspect="1"/>
          </p:cNvGraphicFramePr>
          <p:nvPr>
            <p:ph idx="1"/>
          </p:nvPr>
        </p:nvGraphicFramePr>
        <p:xfrm>
          <a:off x="830263" y="1981200"/>
          <a:ext cx="7412037" cy="3779838"/>
        </p:xfrm>
        <a:graphic>
          <a:graphicData uri="http://schemas.openxmlformats.org/presentationml/2006/ole">
            <p:oleObj spid="_x0000_s1026" name="Chart" r:id="rId4" imgW="6581851" imgH="3486302" progId="Excel.Chart.8">
              <p:embed/>
            </p:oleObj>
          </a:graphicData>
        </a:graphic>
      </p:graphicFrame>
      <p:sp>
        <p:nvSpPr>
          <p:cNvPr id="1028" name="Line 4"/>
          <p:cNvSpPr>
            <a:spLocks noChangeShapeType="1"/>
          </p:cNvSpPr>
          <p:nvPr/>
        </p:nvSpPr>
        <p:spPr bwMode="auto">
          <a:xfrm>
            <a:off x="609600" y="1905000"/>
            <a:ext cx="79248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457200" y="0"/>
          <a:ext cx="8153400" cy="4556125"/>
        </p:xfrm>
        <a:graphic>
          <a:graphicData uri="http://schemas.openxmlformats.org/presentationml/2006/ole">
            <p:oleObj spid="_x0000_s2050" name="Chart" r:id="rId3" imgW="6858000" imgH="4362450" progId="Excel.Chart.8">
              <p:embed/>
            </p:oleObj>
          </a:graphicData>
        </a:graphic>
      </p:graphicFrame>
      <p:sp>
        <p:nvSpPr>
          <p:cNvPr id="2051" name="Text Box 3"/>
          <p:cNvSpPr txBox="1">
            <a:spLocks noChangeArrowheads="1"/>
          </p:cNvSpPr>
          <p:nvPr/>
        </p:nvSpPr>
        <p:spPr bwMode="auto">
          <a:xfrm>
            <a:off x="304800" y="4624388"/>
            <a:ext cx="2590800" cy="1014412"/>
          </a:xfrm>
          <a:prstGeom prst="rect">
            <a:avLst/>
          </a:prstGeom>
          <a:solidFill>
            <a:schemeClr val="bg1"/>
          </a:solidFill>
          <a:ln w="9525">
            <a:solidFill>
              <a:srgbClr val="990000"/>
            </a:solidFill>
            <a:prstDash val="sysDot"/>
            <a:miter lim="800000"/>
            <a:headEnd/>
            <a:tailEnd/>
          </a:ln>
        </p:spPr>
        <p:txBody>
          <a:bodyPr>
            <a:spAutoFit/>
          </a:bodyPr>
          <a:lstStyle/>
          <a:p>
            <a:pPr algn="l" eaLnBrk="1" hangingPunct="1"/>
            <a:r>
              <a:rPr lang="en-US" sz="1200">
                <a:ea typeface="Osaka" pitchFamily="-64" charset="-128"/>
              </a:rPr>
              <a:t>Lymph Node Talk – Dr A Smith</a:t>
            </a:r>
          </a:p>
          <a:p>
            <a:pPr algn="l" eaLnBrk="1" hangingPunct="1">
              <a:buFontTx/>
              <a:buChar char="-"/>
            </a:pPr>
            <a:r>
              <a:rPr lang="en-US" sz="1200">
                <a:ea typeface="Osaka" pitchFamily="-64" charset="-128"/>
              </a:rPr>
              <a:t>Evidence on 12 nodes</a:t>
            </a:r>
          </a:p>
          <a:p>
            <a:pPr algn="l" eaLnBrk="1" hangingPunct="1">
              <a:buFontTx/>
              <a:buChar char="-"/>
            </a:pPr>
            <a:r>
              <a:rPr lang="en-US" sz="1200">
                <a:ea typeface="Osaka" pitchFamily="-64" charset="-128"/>
              </a:rPr>
              <a:t>Importance of Pathology and Surgery working together</a:t>
            </a:r>
          </a:p>
          <a:p>
            <a:pPr algn="l" eaLnBrk="1" hangingPunct="1">
              <a:buFontTx/>
              <a:buChar char="-"/>
            </a:pPr>
            <a:r>
              <a:rPr lang="en-US" sz="1200">
                <a:ea typeface="Osaka" pitchFamily="-64" charset="-128"/>
              </a:rPr>
              <a:t>Clinical implications to patients</a:t>
            </a:r>
          </a:p>
        </p:txBody>
      </p:sp>
      <p:sp>
        <p:nvSpPr>
          <p:cNvPr id="2052" name="Line 4"/>
          <p:cNvSpPr>
            <a:spLocks noChangeShapeType="1"/>
          </p:cNvSpPr>
          <p:nvPr/>
        </p:nvSpPr>
        <p:spPr bwMode="auto">
          <a:xfrm>
            <a:off x="2895600" y="5181600"/>
            <a:ext cx="685800" cy="0"/>
          </a:xfrm>
          <a:prstGeom prst="line">
            <a:avLst/>
          </a:prstGeom>
          <a:noFill/>
          <a:ln w="28575">
            <a:solidFill>
              <a:srgbClr val="990000"/>
            </a:solidFill>
            <a:round/>
            <a:headEnd/>
            <a:tailEnd/>
          </a:ln>
        </p:spPr>
        <p:txBody>
          <a:bodyPr/>
          <a:lstStyle/>
          <a:p>
            <a:endParaRPr lang="en-US"/>
          </a:p>
        </p:txBody>
      </p:sp>
      <p:sp>
        <p:nvSpPr>
          <p:cNvPr id="2053" name="Line 5"/>
          <p:cNvSpPr>
            <a:spLocks noChangeShapeType="1"/>
          </p:cNvSpPr>
          <p:nvPr/>
        </p:nvSpPr>
        <p:spPr bwMode="auto">
          <a:xfrm flipV="1">
            <a:off x="3581400" y="3962400"/>
            <a:ext cx="0" cy="1219200"/>
          </a:xfrm>
          <a:prstGeom prst="line">
            <a:avLst/>
          </a:prstGeom>
          <a:noFill/>
          <a:ln w="28575">
            <a:solidFill>
              <a:srgbClr val="990000"/>
            </a:solidFill>
            <a:round/>
            <a:headEnd/>
            <a:tailEnd type="triangle" w="med" len="med"/>
          </a:ln>
        </p:spPr>
        <p:txBody>
          <a:bodyPr/>
          <a:lstStyle/>
          <a:p>
            <a:endParaRPr lang="en-US"/>
          </a:p>
        </p:txBody>
      </p:sp>
      <p:sp>
        <p:nvSpPr>
          <p:cNvPr id="2054" name="Text Box 6"/>
          <p:cNvSpPr txBox="1">
            <a:spLocks noChangeArrowheads="1"/>
          </p:cNvSpPr>
          <p:nvPr/>
        </p:nvSpPr>
        <p:spPr bwMode="auto">
          <a:xfrm>
            <a:off x="2514600" y="5715000"/>
            <a:ext cx="2667000" cy="1014413"/>
          </a:xfrm>
          <a:prstGeom prst="rect">
            <a:avLst/>
          </a:prstGeom>
          <a:solidFill>
            <a:schemeClr val="bg1"/>
          </a:solidFill>
          <a:ln w="9525">
            <a:solidFill>
              <a:srgbClr val="990000"/>
            </a:solidFill>
            <a:prstDash val="sysDot"/>
            <a:miter lim="800000"/>
            <a:headEnd/>
            <a:tailEnd/>
          </a:ln>
        </p:spPr>
        <p:txBody>
          <a:bodyPr>
            <a:spAutoFit/>
          </a:bodyPr>
          <a:lstStyle/>
          <a:p>
            <a:pPr algn="l" eaLnBrk="1" hangingPunct="1"/>
            <a:r>
              <a:rPr lang="en-US" sz="1200">
                <a:ea typeface="Osaka" pitchFamily="-64" charset="-128"/>
              </a:rPr>
              <a:t>-Visual Aids supplied to Labs </a:t>
            </a:r>
            <a:r>
              <a:rPr lang="en-US" sz="1000">
                <a:ea typeface="Osaka" pitchFamily="-64" charset="-128"/>
              </a:rPr>
              <a:t>(Dr Smith)</a:t>
            </a:r>
          </a:p>
          <a:p>
            <a:pPr algn="l" eaLnBrk="1" hangingPunct="1"/>
            <a:r>
              <a:rPr lang="en-US" sz="1200">
                <a:ea typeface="Osaka" pitchFamily="-64" charset="-128"/>
              </a:rPr>
              <a:t>-Intro of special techniques (e.g LN revealing solution)</a:t>
            </a:r>
          </a:p>
          <a:p>
            <a:pPr algn="l" eaLnBrk="1" hangingPunct="1"/>
            <a:r>
              <a:rPr lang="en-US" sz="1200">
                <a:ea typeface="Osaka" pitchFamily="-64" charset="-128"/>
              </a:rPr>
              <a:t>-Increased dialogue between Pathologists and Surgeons</a:t>
            </a:r>
          </a:p>
        </p:txBody>
      </p:sp>
      <p:sp>
        <p:nvSpPr>
          <p:cNvPr id="2055" name="Line 7"/>
          <p:cNvSpPr>
            <a:spLocks noChangeShapeType="1"/>
          </p:cNvSpPr>
          <p:nvPr/>
        </p:nvSpPr>
        <p:spPr bwMode="auto">
          <a:xfrm flipV="1">
            <a:off x="4038600" y="3962400"/>
            <a:ext cx="0" cy="1752600"/>
          </a:xfrm>
          <a:prstGeom prst="line">
            <a:avLst/>
          </a:prstGeom>
          <a:noFill/>
          <a:ln w="28575">
            <a:solidFill>
              <a:srgbClr val="990000"/>
            </a:solidFill>
            <a:round/>
            <a:headEnd/>
            <a:tailEnd type="triangle" w="med" len="med"/>
          </a:ln>
        </p:spPr>
        <p:txBody>
          <a:bodyPr/>
          <a:lstStyle/>
          <a:p>
            <a:endParaRPr lang="en-US"/>
          </a:p>
        </p:txBody>
      </p:sp>
      <p:sp>
        <p:nvSpPr>
          <p:cNvPr id="2056" name="Text Box 8"/>
          <p:cNvSpPr txBox="1">
            <a:spLocks noChangeArrowheads="1"/>
          </p:cNvSpPr>
          <p:nvPr/>
        </p:nvSpPr>
        <p:spPr bwMode="auto">
          <a:xfrm>
            <a:off x="4191000" y="4724400"/>
            <a:ext cx="1600200" cy="831850"/>
          </a:xfrm>
          <a:prstGeom prst="rect">
            <a:avLst/>
          </a:prstGeom>
          <a:solidFill>
            <a:schemeClr val="bg1"/>
          </a:solidFill>
          <a:ln w="9525">
            <a:solidFill>
              <a:srgbClr val="990000"/>
            </a:solidFill>
            <a:prstDash val="sysDot"/>
            <a:miter lim="800000"/>
            <a:headEnd/>
            <a:tailEnd/>
          </a:ln>
        </p:spPr>
        <p:txBody>
          <a:bodyPr>
            <a:spAutoFit/>
          </a:bodyPr>
          <a:lstStyle/>
          <a:p>
            <a:pPr algn="l" eaLnBrk="1" hangingPunct="1"/>
            <a:r>
              <a:rPr lang="en-US" sz="1200">
                <a:ea typeface="Osaka" pitchFamily="-64" charset="-128"/>
              </a:rPr>
              <a:t>Support from RVP of CRRCC and hospital to secure resources for Pathology Assistants</a:t>
            </a:r>
          </a:p>
        </p:txBody>
      </p:sp>
      <p:sp>
        <p:nvSpPr>
          <p:cNvPr id="2057" name="Line 9"/>
          <p:cNvSpPr>
            <a:spLocks noChangeShapeType="1"/>
          </p:cNvSpPr>
          <p:nvPr/>
        </p:nvSpPr>
        <p:spPr bwMode="auto">
          <a:xfrm flipV="1">
            <a:off x="4953000" y="3962400"/>
            <a:ext cx="0" cy="762000"/>
          </a:xfrm>
          <a:prstGeom prst="line">
            <a:avLst/>
          </a:prstGeom>
          <a:noFill/>
          <a:ln w="28575">
            <a:solidFill>
              <a:srgbClr val="990000"/>
            </a:solidFill>
            <a:round/>
            <a:headEnd/>
            <a:tailEnd type="triangle" w="med" len="med"/>
          </a:ln>
        </p:spPr>
        <p:txBody>
          <a:bodyPr/>
          <a:lstStyle/>
          <a:p>
            <a:endParaRPr lang="en-US"/>
          </a:p>
        </p:txBody>
      </p:sp>
      <p:sp>
        <p:nvSpPr>
          <p:cNvPr id="2058" name="Text Box 10"/>
          <p:cNvSpPr txBox="1">
            <a:spLocks noChangeArrowheads="1"/>
          </p:cNvSpPr>
          <p:nvPr/>
        </p:nvSpPr>
        <p:spPr bwMode="auto">
          <a:xfrm>
            <a:off x="5638800" y="5638800"/>
            <a:ext cx="2667000" cy="1014413"/>
          </a:xfrm>
          <a:prstGeom prst="rect">
            <a:avLst/>
          </a:prstGeom>
          <a:solidFill>
            <a:schemeClr val="bg1"/>
          </a:solidFill>
          <a:ln w="9525">
            <a:solidFill>
              <a:srgbClr val="990000"/>
            </a:solidFill>
            <a:prstDash val="sysDot"/>
            <a:miter lim="800000"/>
            <a:headEnd/>
            <a:tailEnd/>
          </a:ln>
        </p:spPr>
        <p:txBody>
          <a:bodyPr>
            <a:spAutoFit/>
          </a:bodyPr>
          <a:lstStyle/>
          <a:p>
            <a:pPr algn="l" eaLnBrk="1" hangingPunct="1"/>
            <a:r>
              <a:rPr lang="en-US" sz="1200">
                <a:ea typeface="Osaka" pitchFamily="-64" charset="-128"/>
              </a:rPr>
              <a:t>-Pathology Assistants joining team</a:t>
            </a:r>
          </a:p>
          <a:p>
            <a:pPr algn="l" eaLnBrk="1" hangingPunct="1"/>
            <a:r>
              <a:rPr lang="en-US" sz="1200">
                <a:ea typeface="Osaka" pitchFamily="-64" charset="-128"/>
              </a:rPr>
              <a:t>-Less variability in dissection techniques</a:t>
            </a:r>
          </a:p>
          <a:p>
            <a:pPr algn="l" eaLnBrk="1" hangingPunct="1"/>
            <a:r>
              <a:rPr lang="en-US" sz="1200">
                <a:ea typeface="Osaka" pitchFamily="-64" charset="-128"/>
              </a:rPr>
              <a:t>-Pathology Assistants examining ALL cancer specimens</a:t>
            </a:r>
          </a:p>
        </p:txBody>
      </p:sp>
      <p:sp>
        <p:nvSpPr>
          <p:cNvPr id="2059" name="Line 11"/>
          <p:cNvSpPr>
            <a:spLocks noChangeShapeType="1"/>
          </p:cNvSpPr>
          <p:nvPr/>
        </p:nvSpPr>
        <p:spPr bwMode="auto">
          <a:xfrm flipV="1">
            <a:off x="6934200" y="3962400"/>
            <a:ext cx="0" cy="1676400"/>
          </a:xfrm>
          <a:prstGeom prst="line">
            <a:avLst/>
          </a:prstGeom>
          <a:noFill/>
          <a:ln w="28575">
            <a:solidFill>
              <a:srgbClr val="990000"/>
            </a:solidFill>
            <a:round/>
            <a:headEnd/>
            <a:tailEnd type="triangle" w="med" len="med"/>
          </a:ln>
        </p:spPr>
        <p:txBody>
          <a:bodyPr/>
          <a:lstStyle/>
          <a:p>
            <a:endParaRPr lang="en-US"/>
          </a:p>
        </p:txBody>
      </p:sp>
      <p:sp>
        <p:nvSpPr>
          <p:cNvPr id="2060" name="Text Box 12"/>
          <p:cNvSpPr txBox="1">
            <a:spLocks noChangeArrowheads="1"/>
          </p:cNvSpPr>
          <p:nvPr/>
        </p:nvSpPr>
        <p:spPr bwMode="auto">
          <a:xfrm>
            <a:off x="6096000" y="4267200"/>
            <a:ext cx="923925" cy="228600"/>
          </a:xfrm>
          <a:prstGeom prst="rect">
            <a:avLst/>
          </a:prstGeom>
          <a:noFill/>
          <a:ln w="9525">
            <a:noFill/>
            <a:miter lim="800000"/>
            <a:headEnd/>
            <a:tailEnd/>
          </a:ln>
        </p:spPr>
        <p:txBody>
          <a:bodyPr wrap="none">
            <a:spAutoFit/>
          </a:bodyPr>
          <a:lstStyle/>
          <a:p>
            <a:pPr eaLnBrk="1" hangingPunct="1"/>
            <a:r>
              <a:rPr lang="en-US" sz="900">
                <a:ea typeface="Osaka" pitchFamily="-64" charset="-128"/>
              </a:rPr>
              <a:t>Up to Nov 7, 05</a:t>
            </a:r>
          </a:p>
        </p:txBody>
      </p:sp>
      <p:sp>
        <p:nvSpPr>
          <p:cNvPr id="2061" name="Text Box 13"/>
          <p:cNvSpPr txBox="1">
            <a:spLocks noChangeArrowheads="1"/>
          </p:cNvSpPr>
          <p:nvPr/>
        </p:nvSpPr>
        <p:spPr bwMode="auto">
          <a:xfrm rot="-5400000">
            <a:off x="3170238" y="3494088"/>
            <a:ext cx="819150" cy="228600"/>
          </a:xfrm>
          <a:prstGeom prst="rect">
            <a:avLst/>
          </a:prstGeom>
          <a:noFill/>
          <a:ln w="9525">
            <a:noFill/>
            <a:miter lim="800000"/>
            <a:headEnd/>
            <a:tailEnd/>
          </a:ln>
        </p:spPr>
        <p:txBody>
          <a:bodyPr>
            <a:spAutoFit/>
          </a:bodyPr>
          <a:lstStyle/>
          <a:p>
            <a:pPr eaLnBrk="1" hangingPunct="1"/>
            <a:r>
              <a:rPr lang="en-US" sz="900" b="1">
                <a:ea typeface="Osaka" pitchFamily="-64" charset="-128"/>
              </a:rPr>
              <a:t>Sept 13, 04</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mulative Number of evidence-based cancer treatment guidelines currently available, produced by Cancer Care Ontario's Program in Evidence-Based Care"/>
          <p:cNvPicPr>
            <a:picLocks noChangeAspect="1" noChangeArrowheads="1"/>
          </p:cNvPicPr>
          <p:nvPr/>
        </p:nvPicPr>
        <p:blipFill>
          <a:blip r:embed="rId2" cstate="print"/>
          <a:srcRect/>
          <a:stretch>
            <a:fillRect/>
          </a:stretch>
        </p:blipFill>
        <p:spPr bwMode="auto">
          <a:xfrm>
            <a:off x="1066800" y="152400"/>
            <a:ext cx="7086600" cy="642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latin typeface="Book Antiqua" pitchFamily="18" charset="0"/>
              </a:rPr>
              <a:t>Main Message</a:t>
            </a:r>
          </a:p>
        </p:txBody>
      </p:sp>
      <p:sp>
        <p:nvSpPr>
          <p:cNvPr id="38915" name="Rectangle 3"/>
          <p:cNvSpPr>
            <a:spLocks noGrp="1" noChangeArrowheads="1"/>
          </p:cNvSpPr>
          <p:nvPr>
            <p:ph type="body" sz="half" idx="2"/>
          </p:nvPr>
        </p:nvSpPr>
        <p:spPr/>
        <p:txBody>
          <a:bodyPr/>
          <a:lstStyle/>
          <a:p>
            <a:pPr>
              <a:lnSpc>
                <a:spcPct val="90000"/>
              </a:lnSpc>
            </a:pPr>
            <a:r>
              <a:rPr lang="en-US" sz="2400" smtClean="0">
                <a:latin typeface="Book Antiqua" pitchFamily="18" charset="0"/>
              </a:rPr>
              <a:t>CRC lymph node assessment/staging is increasingly relevant to surgeons</a:t>
            </a:r>
          </a:p>
          <a:p>
            <a:pPr>
              <a:lnSpc>
                <a:spcPct val="90000"/>
              </a:lnSpc>
            </a:pPr>
            <a:r>
              <a:rPr lang="en-US" sz="2400" smtClean="0">
                <a:latin typeface="Book Antiqua" pitchFamily="18" charset="0"/>
              </a:rPr>
              <a:t>“Homegrown” solutions are integral part of Quality improvement</a:t>
            </a:r>
          </a:p>
          <a:p>
            <a:pPr lvl="1">
              <a:lnSpc>
                <a:spcPct val="90000"/>
              </a:lnSpc>
            </a:pPr>
            <a:r>
              <a:rPr lang="en-US" sz="2000" smtClean="0">
                <a:latin typeface="Book Antiqua" pitchFamily="18" charset="0"/>
              </a:rPr>
              <a:t>Teamwork is essential</a:t>
            </a:r>
          </a:p>
          <a:p>
            <a:pPr>
              <a:lnSpc>
                <a:spcPct val="90000"/>
              </a:lnSpc>
            </a:pPr>
            <a:r>
              <a:rPr lang="en-US" sz="2400" smtClean="0">
                <a:latin typeface="Book Antiqua" pitchFamily="18" charset="0"/>
              </a:rPr>
              <a:t>Staging is becoming more precise</a:t>
            </a:r>
          </a:p>
        </p:txBody>
      </p:sp>
      <p:pic>
        <p:nvPicPr>
          <p:cNvPr id="38916" name="Picture 4" descr="newact"/>
          <p:cNvPicPr>
            <a:picLocks noChangeAspect="1" noChangeArrowheads="1"/>
          </p:cNvPicPr>
          <p:nvPr>
            <p:ph type="clipArt" sz="half" idx="1"/>
          </p:nvPr>
        </p:nvPicPr>
        <p:blipFill>
          <a:blip r:embed="rId2" cstate="print"/>
          <a:srcRect b="1099"/>
          <a:stretch>
            <a:fillRect/>
          </a:stretch>
        </p:blipFill>
        <p:spPr>
          <a:xfrm>
            <a:off x="1112838" y="1981200"/>
            <a:ext cx="2955925" cy="4114800"/>
          </a:xfrm>
          <a:noFill/>
        </p:spPr>
      </p:pic>
      <p:sp>
        <p:nvSpPr>
          <p:cNvPr id="38917" name="Line 5"/>
          <p:cNvSpPr>
            <a:spLocks noChangeShapeType="1"/>
          </p:cNvSpPr>
          <p:nvPr/>
        </p:nvSpPr>
        <p:spPr bwMode="auto">
          <a:xfrm>
            <a:off x="2667000" y="1600200"/>
            <a:ext cx="38862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sz="4000" smtClean="0"/>
              <a:t>How do we “do” multidisciplinary care in Ontario?</a:t>
            </a:r>
          </a:p>
        </p:txBody>
      </p:sp>
      <p:sp>
        <p:nvSpPr>
          <p:cNvPr id="39939" name="Rectangle 3"/>
          <p:cNvSpPr>
            <a:spLocks noGrp="1" noChangeArrowheads="1"/>
          </p:cNvSpPr>
          <p:nvPr>
            <p:ph type="body" sz="half" idx="1"/>
          </p:nvPr>
        </p:nvSpPr>
        <p:spPr/>
        <p:txBody>
          <a:bodyPr/>
          <a:lstStyle/>
          <a:p>
            <a:r>
              <a:rPr lang="en-CA" sz="2800" smtClean="0"/>
              <a:t>Evidence based guidelines generated in Ontario</a:t>
            </a:r>
          </a:p>
          <a:p>
            <a:r>
              <a:rPr lang="en-CA" sz="2800" smtClean="0"/>
              <a:t>Audit and feedback</a:t>
            </a:r>
          </a:p>
          <a:p>
            <a:r>
              <a:rPr lang="en-CA" sz="2800" smtClean="0"/>
              <a:t>Multidisciplinary Case Conferences</a:t>
            </a:r>
          </a:p>
          <a:p>
            <a:pPr lvl="1"/>
            <a:r>
              <a:rPr lang="en-CA" sz="2400" smtClean="0"/>
              <a:t>Tumour Boards</a:t>
            </a:r>
          </a:p>
        </p:txBody>
      </p:sp>
      <p:sp>
        <p:nvSpPr>
          <p:cNvPr id="39940" name="Line 4"/>
          <p:cNvSpPr>
            <a:spLocks noChangeShapeType="1"/>
          </p:cNvSpPr>
          <p:nvPr/>
        </p:nvSpPr>
        <p:spPr bwMode="auto">
          <a:xfrm>
            <a:off x="381000" y="1981200"/>
            <a:ext cx="8458200" cy="0"/>
          </a:xfrm>
          <a:prstGeom prst="line">
            <a:avLst/>
          </a:prstGeom>
          <a:noFill/>
          <a:ln w="57150">
            <a:solidFill>
              <a:srgbClr val="FF0000"/>
            </a:solidFill>
            <a:round/>
            <a:headEnd/>
            <a:tailEnd/>
          </a:ln>
        </p:spPr>
        <p:txBody>
          <a:bodyPr/>
          <a:lstStyle/>
          <a:p>
            <a:endParaRPr lang="en-US"/>
          </a:p>
        </p:txBody>
      </p:sp>
      <p:pic>
        <p:nvPicPr>
          <p:cNvPr id="39941" name="Picture 6" descr="610x"/>
          <p:cNvPicPr>
            <a:picLocks noChangeAspect="1" noChangeArrowheads="1"/>
          </p:cNvPicPr>
          <p:nvPr>
            <p:ph sz="half" idx="2"/>
          </p:nvPr>
        </p:nvPicPr>
        <p:blipFill>
          <a:blip r:embed="rId2" cstate="print"/>
          <a:srcRect/>
          <a:stretch>
            <a:fillRect/>
          </a:stretch>
        </p:blipFill>
        <p:spPr>
          <a:xfrm>
            <a:off x="4648200" y="2819400"/>
            <a:ext cx="4495800" cy="288925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646238"/>
            <a:ext cx="7467600" cy="4108450"/>
          </a:xfrm>
          <a:prstGeom prst="rect">
            <a:avLst/>
          </a:prstGeom>
          <a:noFill/>
          <a:ln w="9525">
            <a:noFill/>
            <a:miter lim="800000"/>
            <a:headEnd/>
            <a:tailEnd/>
          </a:ln>
        </p:spPr>
        <p:txBody>
          <a:bodyPr anchor="ctr">
            <a:spAutoFit/>
          </a:bodyPr>
          <a:lstStyle/>
          <a:p>
            <a:r>
              <a:rPr lang="en-CA" b="1">
                <a:latin typeface="Tahoma" pitchFamily="34" charset="0"/>
              </a:rPr>
              <a:t>Optimization of surgical and pathological quality performance </a:t>
            </a:r>
            <a:endParaRPr lang="en-US">
              <a:latin typeface="Tahoma" pitchFamily="34" charset="0"/>
            </a:endParaRPr>
          </a:p>
          <a:p>
            <a:r>
              <a:rPr lang="en-CA" b="1">
                <a:latin typeface="Tahoma" pitchFamily="34" charset="0"/>
              </a:rPr>
              <a:t>in radical surgery for colon and rectal cancer: </a:t>
            </a:r>
            <a:endParaRPr lang="en-US">
              <a:latin typeface="Tahoma" pitchFamily="34" charset="0"/>
            </a:endParaRPr>
          </a:p>
          <a:p>
            <a:r>
              <a:rPr lang="en-CA" b="1">
                <a:latin typeface="Tahoma" pitchFamily="34" charset="0"/>
              </a:rPr>
              <a:t>Lymph nodes and margins </a:t>
            </a:r>
            <a:endParaRPr lang="en-US">
              <a:latin typeface="Tahoma" pitchFamily="34" charset="0"/>
            </a:endParaRPr>
          </a:p>
          <a:p>
            <a:endParaRPr lang="en-CA" i="1">
              <a:latin typeface="Tahoma" pitchFamily="34" charset="0"/>
            </a:endParaRPr>
          </a:p>
          <a:p>
            <a:r>
              <a:rPr lang="en-CA" i="1">
                <a:latin typeface="Tahoma" pitchFamily="34" charset="0"/>
              </a:rPr>
              <a:t>Smith AJ, Driman DK, Spithoff K, McLeod R, Hunter A, Rumble RB, Langer B, and the Expert Panel on Colon and Rectal Cancer Surgery and Pathology</a:t>
            </a:r>
            <a:endParaRPr lang="en-US">
              <a:latin typeface="Tahoma" pitchFamily="34" charset="0"/>
            </a:endParaRPr>
          </a:p>
          <a:p>
            <a:r>
              <a:rPr lang="en-CA">
                <a:latin typeface="Tahoma" pitchFamily="34" charset="0"/>
              </a:rPr>
              <a:t>A Quality Initiative of the</a:t>
            </a:r>
            <a:endParaRPr lang="en-US">
              <a:latin typeface="Tahoma" pitchFamily="34" charset="0"/>
            </a:endParaRPr>
          </a:p>
          <a:p>
            <a:r>
              <a:rPr lang="en-CA">
                <a:latin typeface="Tahoma" pitchFamily="34" charset="0"/>
              </a:rPr>
              <a:t>Program in Evidence-Based Care (PEBC), Cancer Care Ontario (CCO)</a:t>
            </a:r>
          </a:p>
        </p:txBody>
      </p:sp>
      <p:pic>
        <p:nvPicPr>
          <p:cNvPr id="40963" name="Picture 3" descr="pebc_bili_h_blk"/>
          <p:cNvPicPr>
            <a:picLocks noChangeAspect="1" noChangeArrowheads="1"/>
          </p:cNvPicPr>
          <p:nvPr/>
        </p:nvPicPr>
        <p:blipFill>
          <a:blip r:embed="rId2" cstate="print"/>
          <a:srcRect/>
          <a:stretch>
            <a:fillRect/>
          </a:stretch>
        </p:blipFill>
        <p:spPr bwMode="auto">
          <a:xfrm>
            <a:off x="1465263" y="304800"/>
            <a:ext cx="621347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04800"/>
            <a:ext cx="7772400" cy="1143000"/>
          </a:xfrm>
        </p:spPr>
        <p:txBody>
          <a:bodyPr/>
          <a:lstStyle/>
          <a:p>
            <a:r>
              <a:rPr lang="en-US" smtClean="0">
                <a:latin typeface="Book Antiqua" pitchFamily="18" charset="0"/>
              </a:rPr>
              <a:t>Colorectal Cancer</a:t>
            </a:r>
          </a:p>
        </p:txBody>
      </p:sp>
      <p:sp>
        <p:nvSpPr>
          <p:cNvPr id="7171" name="Rectangle 3"/>
          <p:cNvSpPr>
            <a:spLocks noGrp="1" noChangeArrowheads="1"/>
          </p:cNvSpPr>
          <p:nvPr>
            <p:ph type="body" sz="half" idx="2"/>
          </p:nvPr>
        </p:nvSpPr>
        <p:spPr>
          <a:xfrm>
            <a:off x="3352800" y="1371600"/>
            <a:ext cx="5791200" cy="4267200"/>
          </a:xfrm>
        </p:spPr>
        <p:txBody>
          <a:bodyPr/>
          <a:lstStyle/>
          <a:p>
            <a:r>
              <a:rPr lang="en-US" sz="2800" smtClean="0">
                <a:latin typeface="Book Antiqua" pitchFamily="18" charset="0"/>
              </a:rPr>
              <a:t>#2 cancer killer in Canada</a:t>
            </a:r>
          </a:p>
          <a:p>
            <a:r>
              <a:rPr lang="en-CA" sz="2800" smtClean="0">
                <a:latin typeface="Book Antiqua" pitchFamily="18" charset="0"/>
              </a:rPr>
              <a:t>Nearly all CRC patients see a surgeon </a:t>
            </a:r>
          </a:p>
          <a:p>
            <a:pPr lvl="1"/>
            <a:r>
              <a:rPr lang="en-CA" sz="2400" smtClean="0">
                <a:latin typeface="Book Antiqua" pitchFamily="18" charset="0"/>
              </a:rPr>
              <a:t>4/5 patients present with “curable” disease</a:t>
            </a:r>
          </a:p>
          <a:p>
            <a:pPr lvl="1"/>
            <a:r>
              <a:rPr lang="en-CA" sz="2400" smtClean="0">
                <a:latin typeface="Book Antiqua" pitchFamily="18" charset="0"/>
              </a:rPr>
              <a:t>1/3 will develop metastatic disease</a:t>
            </a:r>
          </a:p>
          <a:p>
            <a:r>
              <a:rPr lang="en-CA" sz="2800" smtClean="0">
                <a:latin typeface="Book Antiqua" pitchFamily="18" charset="0"/>
              </a:rPr>
              <a:t>Optimal care happens only when there is coordinated involvement of multiple professionals</a:t>
            </a:r>
          </a:p>
          <a:p>
            <a:pPr lvl="1"/>
            <a:r>
              <a:rPr lang="en-CA" sz="2400" smtClean="0">
                <a:latin typeface="Book Antiqua" pitchFamily="18" charset="0"/>
              </a:rPr>
              <a:t>including radiology  </a:t>
            </a:r>
            <a:endParaRPr lang="en-US" sz="2400" smtClean="0">
              <a:latin typeface="Book Antiqua" pitchFamily="18" charset="0"/>
            </a:endParaRPr>
          </a:p>
          <a:p>
            <a:pPr lvl="1">
              <a:buFontTx/>
              <a:buNone/>
            </a:pPr>
            <a:endParaRPr lang="en-US" sz="2400" smtClean="0"/>
          </a:p>
        </p:txBody>
      </p:sp>
      <p:sp>
        <p:nvSpPr>
          <p:cNvPr id="7172" name="Line 4"/>
          <p:cNvSpPr>
            <a:spLocks noChangeShapeType="1"/>
          </p:cNvSpPr>
          <p:nvPr/>
        </p:nvSpPr>
        <p:spPr bwMode="auto">
          <a:xfrm>
            <a:off x="685800" y="1295400"/>
            <a:ext cx="7848600" cy="0"/>
          </a:xfrm>
          <a:prstGeom prst="line">
            <a:avLst/>
          </a:prstGeom>
          <a:noFill/>
          <a:ln w="38100">
            <a:solidFill>
              <a:srgbClr val="FF0000"/>
            </a:solidFill>
            <a:round/>
            <a:headEnd/>
            <a:tailEnd/>
          </a:ln>
        </p:spPr>
        <p:txBody>
          <a:bodyPr/>
          <a:lstStyle/>
          <a:p>
            <a:endParaRPr lang="en-US"/>
          </a:p>
        </p:txBody>
      </p:sp>
      <p:pic>
        <p:nvPicPr>
          <p:cNvPr id="7173" name="Picture 5" descr="chart1"/>
          <p:cNvPicPr>
            <a:picLocks noChangeAspect="1" noChangeArrowheads="1"/>
          </p:cNvPicPr>
          <p:nvPr>
            <p:ph sz="half" idx="1"/>
          </p:nvPr>
        </p:nvPicPr>
        <p:blipFill>
          <a:blip r:embed="rId2" cstate="print"/>
          <a:srcRect/>
          <a:stretch>
            <a:fillRect/>
          </a:stretch>
        </p:blipFill>
        <p:spPr>
          <a:xfrm>
            <a:off x="381000" y="1447800"/>
            <a:ext cx="2924175" cy="4953000"/>
          </a:xfrm>
          <a:noFill/>
        </p:spPr>
      </p:pic>
      <p:sp>
        <p:nvSpPr>
          <p:cNvPr id="7174" name="Rectangle 6"/>
          <p:cNvSpPr>
            <a:spLocks noChangeArrowheads="1"/>
          </p:cNvSpPr>
          <p:nvPr/>
        </p:nvSpPr>
        <p:spPr bwMode="auto">
          <a:xfrm>
            <a:off x="1905000" y="2057400"/>
            <a:ext cx="1371600" cy="838200"/>
          </a:xfrm>
          <a:prstGeom prst="rect">
            <a:avLst/>
          </a:prstGeom>
          <a:solidFill>
            <a:schemeClr val="bg1"/>
          </a:solidFill>
          <a:ln w="9525">
            <a:noFill/>
            <a:miter lim="800000"/>
            <a:headEnd/>
            <a:tailEnd/>
          </a:ln>
        </p:spPr>
        <p:txBody>
          <a:bodyPr wrap="none" anchor="ctr"/>
          <a:lstStyle/>
          <a:p>
            <a:endParaRPr lang="en-US"/>
          </a:p>
        </p:txBody>
      </p:sp>
      <p:sp>
        <p:nvSpPr>
          <p:cNvPr id="7175" name="Rectangle 7"/>
          <p:cNvSpPr>
            <a:spLocks noChangeArrowheads="1"/>
          </p:cNvSpPr>
          <p:nvPr/>
        </p:nvSpPr>
        <p:spPr bwMode="auto">
          <a:xfrm>
            <a:off x="685800" y="5867400"/>
            <a:ext cx="381000" cy="457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latin typeface="Book Antiqua" pitchFamily="18" charset="0"/>
              </a:rPr>
              <a:t>CRC cure requires R0 excision</a:t>
            </a:r>
            <a:r>
              <a:rPr lang="en-US" smtClean="0"/>
              <a:t>  </a:t>
            </a:r>
          </a:p>
        </p:txBody>
      </p:sp>
      <p:sp>
        <p:nvSpPr>
          <p:cNvPr id="41987" name="Rectangle 3"/>
          <p:cNvSpPr>
            <a:spLocks noGrp="1" noChangeArrowheads="1"/>
          </p:cNvSpPr>
          <p:nvPr>
            <p:ph type="body" sz="half" idx="1"/>
          </p:nvPr>
        </p:nvSpPr>
        <p:spPr>
          <a:xfrm>
            <a:off x="152400" y="1981200"/>
            <a:ext cx="3810000" cy="4114800"/>
          </a:xfrm>
        </p:spPr>
        <p:txBody>
          <a:bodyPr/>
          <a:lstStyle/>
          <a:p>
            <a:r>
              <a:rPr lang="en-US" sz="2400" smtClean="0">
                <a:latin typeface="Book Antiqua" pitchFamily="18" charset="0"/>
                <a:cs typeface="Times New Roman" pitchFamily="18" charset="0"/>
              </a:rPr>
              <a:t>In-continuity multivisceral resection is required to achieve R0 (negative margin) resection</a:t>
            </a:r>
            <a:r>
              <a:rPr lang="en-US" sz="2400" baseline="30000" smtClean="0">
                <a:latin typeface="Book Antiqua" pitchFamily="18" charset="0"/>
                <a:cs typeface="Times New Roman" pitchFamily="18" charset="0"/>
              </a:rPr>
              <a:t>1</a:t>
            </a:r>
            <a:endParaRPr lang="en-US" sz="2400" smtClean="0">
              <a:latin typeface="Book Antiqua" pitchFamily="18" charset="0"/>
              <a:cs typeface="Times New Roman" pitchFamily="18" charset="0"/>
            </a:endParaRPr>
          </a:p>
          <a:p>
            <a:pPr>
              <a:lnSpc>
                <a:spcPct val="110000"/>
              </a:lnSpc>
            </a:pPr>
            <a:r>
              <a:rPr lang="en-US" sz="2400" smtClean="0">
                <a:latin typeface="Book Antiqua" pitchFamily="18" charset="0"/>
                <a:cs typeface="Times New Roman" pitchFamily="18" charset="0"/>
              </a:rPr>
              <a:t>Poor results if adherent organs “chipped off”</a:t>
            </a:r>
            <a:r>
              <a:rPr lang="en-US" sz="2400" baseline="30000" smtClean="0">
                <a:latin typeface="Book Antiqua" pitchFamily="18" charset="0"/>
                <a:cs typeface="Times New Roman" pitchFamily="18" charset="0"/>
              </a:rPr>
              <a:t>2,3</a:t>
            </a:r>
            <a:endParaRPr lang="en-US" sz="2400" smtClean="0">
              <a:latin typeface="Book Antiqua" pitchFamily="18" charset="0"/>
              <a:cs typeface="Times New Roman" pitchFamily="18" charset="0"/>
            </a:endParaRPr>
          </a:p>
          <a:p>
            <a:pPr lvl="1">
              <a:lnSpc>
                <a:spcPct val="110000"/>
              </a:lnSpc>
            </a:pPr>
            <a:r>
              <a:rPr lang="en-US" sz="2400" smtClean="0">
                <a:latin typeface="Book Antiqua" pitchFamily="18" charset="0"/>
                <a:cs typeface="Times New Roman" pitchFamily="18" charset="0"/>
              </a:rPr>
              <a:t>local recurrence: 69% vs. 18%</a:t>
            </a:r>
          </a:p>
          <a:p>
            <a:pPr lvl="1">
              <a:lnSpc>
                <a:spcPct val="110000"/>
              </a:lnSpc>
            </a:pPr>
            <a:r>
              <a:rPr lang="en-US" sz="2400" smtClean="0">
                <a:latin typeface="Book Antiqua" pitchFamily="18" charset="0"/>
                <a:cs typeface="Times New Roman" pitchFamily="18" charset="0"/>
              </a:rPr>
              <a:t>5 yr survival: 17% vs. 49%</a:t>
            </a:r>
          </a:p>
          <a:p>
            <a:endParaRPr lang="en-US" sz="2000" smtClean="0">
              <a:cs typeface="Times New Roman" pitchFamily="18" charset="0"/>
            </a:endParaRPr>
          </a:p>
        </p:txBody>
      </p:sp>
      <p:pic>
        <p:nvPicPr>
          <p:cNvPr id="41988" name="Picture 4" descr="ovidweb"/>
          <p:cNvPicPr>
            <a:picLocks noChangeAspect="1" noChangeArrowheads="1"/>
          </p:cNvPicPr>
          <p:nvPr>
            <p:ph type="chart" sz="half" idx="2"/>
          </p:nvPr>
        </p:nvPicPr>
        <p:blipFill>
          <a:blip r:embed="rId2" cstate="print"/>
          <a:srcRect/>
          <a:stretch>
            <a:fillRect/>
          </a:stretch>
        </p:blipFill>
        <p:spPr>
          <a:xfrm>
            <a:off x="4114800" y="2109788"/>
            <a:ext cx="4800600" cy="3741737"/>
          </a:xfrm>
          <a:noFill/>
        </p:spPr>
      </p:pic>
      <p:sp>
        <p:nvSpPr>
          <p:cNvPr id="41989" name="Text Box 5"/>
          <p:cNvSpPr txBox="1">
            <a:spLocks noChangeArrowheads="1"/>
          </p:cNvSpPr>
          <p:nvPr/>
        </p:nvSpPr>
        <p:spPr bwMode="auto">
          <a:xfrm>
            <a:off x="4800600" y="5410200"/>
            <a:ext cx="2590800" cy="457200"/>
          </a:xfrm>
          <a:prstGeom prst="rect">
            <a:avLst/>
          </a:prstGeom>
          <a:noFill/>
          <a:ln w="9525">
            <a:noFill/>
            <a:miter lim="800000"/>
            <a:headEnd/>
            <a:tailEnd/>
          </a:ln>
        </p:spPr>
        <p:txBody>
          <a:bodyPr>
            <a:spAutoFit/>
          </a:bodyPr>
          <a:lstStyle/>
          <a:p>
            <a:pPr algn="l">
              <a:spcBef>
                <a:spcPct val="50000"/>
              </a:spcBef>
            </a:pPr>
            <a:endParaRPr lang="en-CA"/>
          </a:p>
        </p:txBody>
      </p:sp>
      <p:sp>
        <p:nvSpPr>
          <p:cNvPr id="41990" name="Text Box 6"/>
          <p:cNvSpPr txBox="1">
            <a:spLocks noChangeArrowheads="1"/>
          </p:cNvSpPr>
          <p:nvPr/>
        </p:nvSpPr>
        <p:spPr bwMode="auto">
          <a:xfrm>
            <a:off x="4648200" y="5715000"/>
            <a:ext cx="3581400" cy="996950"/>
          </a:xfrm>
          <a:prstGeom prst="rect">
            <a:avLst/>
          </a:prstGeom>
          <a:solidFill>
            <a:srgbClr val="F3F909"/>
          </a:solidFill>
          <a:ln w="9525">
            <a:noFill/>
            <a:miter lim="800000"/>
            <a:headEnd/>
            <a:tailEnd/>
          </a:ln>
        </p:spPr>
        <p:txBody>
          <a:bodyPr>
            <a:spAutoFit/>
          </a:bodyPr>
          <a:lstStyle/>
          <a:p>
            <a:pPr algn="l" eaLnBrk="1" hangingPunct="1">
              <a:spcBef>
                <a:spcPct val="50000"/>
              </a:spcBef>
            </a:pPr>
            <a:r>
              <a:rPr lang="en-CA" sz="1600" b="1" i="1">
                <a:latin typeface="Garamond" pitchFamily="18" charset="0"/>
                <a:cs typeface="Times New Roman" pitchFamily="18" charset="0"/>
              </a:rPr>
              <a:t>1.Lehnert et al. Annals of Surgery. 2002</a:t>
            </a:r>
          </a:p>
          <a:p>
            <a:pPr algn="l" eaLnBrk="1" hangingPunct="1">
              <a:spcBef>
                <a:spcPct val="50000"/>
              </a:spcBef>
            </a:pPr>
            <a:r>
              <a:rPr lang="en-CA" sz="1600" b="1" i="1">
                <a:latin typeface="Garamond" pitchFamily="18" charset="0"/>
                <a:cs typeface="Times New Roman" pitchFamily="18" charset="0"/>
              </a:rPr>
              <a:t> 2.</a:t>
            </a:r>
            <a:r>
              <a:rPr lang="en-US" sz="1600" b="1" i="1">
                <a:latin typeface="Garamond" pitchFamily="18" charset="0"/>
              </a:rPr>
              <a:t>Hunter et al. Am J Surg. 1987</a:t>
            </a:r>
          </a:p>
          <a:p>
            <a:pPr algn="l">
              <a:lnSpc>
                <a:spcPct val="70000"/>
              </a:lnSpc>
              <a:spcBef>
                <a:spcPct val="50000"/>
              </a:spcBef>
            </a:pPr>
            <a:r>
              <a:rPr lang="en-US" sz="1600" b="1" i="1">
                <a:latin typeface="Garamond" pitchFamily="18" charset="0"/>
              </a:rPr>
              <a:t>3.Gall et al. DCR. 1987</a:t>
            </a:r>
            <a:endParaRPr lang="en-US" sz="1800" i="1">
              <a:solidFill>
                <a:schemeClr val="bg1"/>
              </a:solidFill>
              <a:latin typeface="Arial" charset="0"/>
            </a:endParaRPr>
          </a:p>
        </p:txBody>
      </p:sp>
      <p:sp>
        <p:nvSpPr>
          <p:cNvPr id="41991" name="Line 7"/>
          <p:cNvSpPr>
            <a:spLocks noChangeShapeType="1"/>
          </p:cNvSpPr>
          <p:nvPr/>
        </p:nvSpPr>
        <p:spPr bwMode="auto">
          <a:xfrm>
            <a:off x="838200" y="1524000"/>
            <a:ext cx="75438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8600" y="1905000"/>
            <a:ext cx="4724400" cy="4108450"/>
          </a:xfrm>
          <a:prstGeom prst="rect">
            <a:avLst/>
          </a:prstGeom>
          <a:noFill/>
          <a:ln w="9525">
            <a:noFill/>
            <a:miter lim="800000"/>
            <a:headEnd/>
            <a:tailEnd/>
          </a:ln>
        </p:spPr>
        <p:txBody>
          <a:bodyPr anchor="ctr">
            <a:spAutoFit/>
          </a:bodyPr>
          <a:lstStyle/>
          <a:p>
            <a:r>
              <a:rPr lang="en-CA" b="1">
                <a:latin typeface="Tahoma" pitchFamily="34" charset="0"/>
              </a:rPr>
              <a:t>Optimization of surgical and pathological quality performance </a:t>
            </a:r>
            <a:endParaRPr lang="en-US">
              <a:latin typeface="Tahoma" pitchFamily="34" charset="0"/>
            </a:endParaRPr>
          </a:p>
          <a:p>
            <a:r>
              <a:rPr lang="en-CA" b="1">
                <a:latin typeface="Tahoma" pitchFamily="34" charset="0"/>
              </a:rPr>
              <a:t>in radical surgery for colon and rectal cancer: </a:t>
            </a:r>
            <a:endParaRPr lang="en-US">
              <a:latin typeface="Tahoma" pitchFamily="34" charset="0"/>
            </a:endParaRPr>
          </a:p>
          <a:p>
            <a:r>
              <a:rPr lang="en-CA" b="1">
                <a:latin typeface="Tahoma" pitchFamily="34" charset="0"/>
              </a:rPr>
              <a:t>Lymph nodes and margins </a:t>
            </a:r>
            <a:endParaRPr lang="en-US">
              <a:latin typeface="Tahoma" pitchFamily="34" charset="0"/>
            </a:endParaRPr>
          </a:p>
          <a:p>
            <a:endParaRPr lang="en-CA" i="1">
              <a:latin typeface="Tahoma" pitchFamily="34" charset="0"/>
            </a:endParaRPr>
          </a:p>
          <a:p>
            <a:r>
              <a:rPr lang="en-CA">
                <a:latin typeface="Tahoma" pitchFamily="34" charset="0"/>
              </a:rPr>
              <a:t>A Quality Initiative of the</a:t>
            </a:r>
            <a:endParaRPr lang="en-US">
              <a:latin typeface="Tahoma" pitchFamily="34" charset="0"/>
            </a:endParaRPr>
          </a:p>
          <a:p>
            <a:r>
              <a:rPr lang="en-CA">
                <a:latin typeface="Tahoma" pitchFamily="34" charset="0"/>
              </a:rPr>
              <a:t>Program in Evidence-Based Care (PEBC), Cancer Care Ontario (CCO)</a:t>
            </a:r>
          </a:p>
        </p:txBody>
      </p:sp>
      <p:pic>
        <p:nvPicPr>
          <p:cNvPr id="43011" name="Picture 3" descr="pebc_bili_h_blk"/>
          <p:cNvPicPr>
            <a:picLocks noChangeAspect="1" noChangeArrowheads="1"/>
          </p:cNvPicPr>
          <p:nvPr/>
        </p:nvPicPr>
        <p:blipFill>
          <a:blip r:embed="rId2" cstate="print"/>
          <a:srcRect/>
          <a:stretch>
            <a:fillRect/>
          </a:stretch>
        </p:blipFill>
        <p:spPr bwMode="auto">
          <a:xfrm>
            <a:off x="1465263" y="304800"/>
            <a:ext cx="6213475" cy="1143000"/>
          </a:xfrm>
          <a:prstGeom prst="rect">
            <a:avLst/>
          </a:prstGeom>
          <a:noFill/>
          <a:ln w="9525">
            <a:noFill/>
            <a:miter lim="800000"/>
            <a:headEnd/>
            <a:tailEnd/>
          </a:ln>
        </p:spPr>
      </p:pic>
      <p:sp>
        <p:nvSpPr>
          <p:cNvPr id="43012" name="WordArt 4"/>
          <p:cNvSpPr>
            <a:spLocks noChangeArrowheads="1" noChangeShapeType="1" noTextEdit="1"/>
          </p:cNvSpPr>
          <p:nvPr/>
        </p:nvSpPr>
        <p:spPr bwMode="auto">
          <a:xfrm>
            <a:off x="5334000" y="1676400"/>
            <a:ext cx="3352800" cy="396240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CRM should</a:t>
            </a:r>
          </a:p>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be &gt;1mm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JNCI"/>
          <p:cNvPicPr>
            <a:picLocks noChangeAspect="1" noChangeArrowheads="1"/>
          </p:cNvPicPr>
          <p:nvPr/>
        </p:nvPicPr>
        <p:blipFill>
          <a:blip r:embed="rId2" cstate="print"/>
          <a:srcRect/>
          <a:stretch>
            <a:fillRect/>
          </a:stretch>
        </p:blipFill>
        <p:spPr bwMode="auto">
          <a:xfrm>
            <a:off x="1295400" y="609600"/>
            <a:ext cx="6550025" cy="800100"/>
          </a:xfrm>
          <a:prstGeom prst="rect">
            <a:avLst/>
          </a:prstGeom>
          <a:noFill/>
          <a:ln w="9525">
            <a:noFill/>
            <a:miter lim="800000"/>
            <a:headEnd/>
            <a:tailEnd/>
          </a:ln>
        </p:spPr>
      </p:pic>
      <p:sp>
        <p:nvSpPr>
          <p:cNvPr id="44035" name="Rectangle 3"/>
          <p:cNvSpPr>
            <a:spLocks noChangeArrowheads="1"/>
          </p:cNvSpPr>
          <p:nvPr/>
        </p:nvSpPr>
        <p:spPr bwMode="auto">
          <a:xfrm>
            <a:off x="0" y="2514600"/>
            <a:ext cx="9144000" cy="1739900"/>
          </a:xfrm>
          <a:prstGeom prst="rect">
            <a:avLst/>
          </a:prstGeom>
          <a:noFill/>
          <a:ln w="9525">
            <a:noFill/>
            <a:miter lim="800000"/>
            <a:headEnd/>
            <a:tailEnd/>
          </a:ln>
        </p:spPr>
        <p:txBody>
          <a:bodyPr>
            <a:spAutoFit/>
          </a:bodyPr>
          <a:lstStyle/>
          <a:p>
            <a:r>
              <a:rPr lang="en-US" sz="3600">
                <a:latin typeface="Book Antiqua" pitchFamily="18" charset="0"/>
                <a:cs typeface="Times New Roman" pitchFamily="18" charset="0"/>
              </a:rPr>
              <a:t>Population-based Assessment of the Surgical Management of Locally Advanced Colorectal Cancer</a:t>
            </a:r>
            <a:r>
              <a:rPr lang="en-GB" sz="3600">
                <a:solidFill>
                  <a:schemeClr val="bg1"/>
                </a:solidFill>
                <a:latin typeface="Book Antiqua" pitchFamily="18" charset="0"/>
              </a:rPr>
              <a:t> </a:t>
            </a:r>
          </a:p>
        </p:txBody>
      </p:sp>
      <p:sp>
        <p:nvSpPr>
          <p:cNvPr id="44036" name="Rectangle 4"/>
          <p:cNvSpPr>
            <a:spLocks noChangeArrowheads="1"/>
          </p:cNvSpPr>
          <p:nvPr/>
        </p:nvSpPr>
        <p:spPr bwMode="auto">
          <a:xfrm>
            <a:off x="0" y="4572000"/>
            <a:ext cx="9144000" cy="1066800"/>
          </a:xfrm>
          <a:prstGeom prst="rect">
            <a:avLst/>
          </a:prstGeom>
          <a:noFill/>
          <a:ln w="9525">
            <a:noFill/>
            <a:miter lim="800000"/>
            <a:headEnd/>
            <a:tailEnd/>
          </a:ln>
        </p:spPr>
        <p:txBody>
          <a:bodyPr>
            <a:spAutoFit/>
          </a:bodyPr>
          <a:lstStyle/>
          <a:p>
            <a:r>
              <a:rPr lang="en-US" sz="3200" i="1">
                <a:latin typeface="Book Antiqua" pitchFamily="18" charset="0"/>
                <a:cs typeface="Times New Roman" pitchFamily="18" charset="0"/>
              </a:rPr>
              <a:t>Govindarajan A, Coburn N, Kiss A,</a:t>
            </a:r>
          </a:p>
          <a:p>
            <a:r>
              <a:rPr lang="en-US" sz="3200" i="1">
                <a:latin typeface="Book Antiqua" pitchFamily="18" charset="0"/>
                <a:cs typeface="Times New Roman" pitchFamily="18" charset="0"/>
              </a:rPr>
              <a:t>Rabeneck L, Smith AJ, Law CHL</a:t>
            </a:r>
            <a:endParaRPr lang="en-GB" sz="3200" i="1">
              <a:latin typeface="Book Antiqua" pitchFamily="18" charset="0"/>
            </a:endParaRPr>
          </a:p>
        </p:txBody>
      </p:sp>
      <p:sp>
        <p:nvSpPr>
          <p:cNvPr id="44037" name="Text Box 5"/>
          <p:cNvSpPr txBox="1">
            <a:spLocks noChangeArrowheads="1"/>
          </p:cNvSpPr>
          <p:nvPr/>
        </p:nvSpPr>
        <p:spPr bwMode="auto">
          <a:xfrm>
            <a:off x="4038600" y="5867400"/>
            <a:ext cx="4252913" cy="457200"/>
          </a:xfrm>
          <a:prstGeom prst="rect">
            <a:avLst/>
          </a:prstGeom>
          <a:noFill/>
          <a:ln w="9525">
            <a:noFill/>
            <a:miter lim="800000"/>
            <a:headEnd/>
            <a:tailEnd/>
          </a:ln>
        </p:spPr>
        <p:txBody>
          <a:bodyPr>
            <a:spAutoFit/>
          </a:bodyPr>
          <a:lstStyle/>
          <a:p>
            <a:pPr algn="l"/>
            <a:endParaRPr lang="en-CA" i="1">
              <a:solidFill>
                <a:schemeClr val="bg1"/>
              </a:solidFill>
            </a:endParaRPr>
          </a:p>
        </p:txBody>
      </p:sp>
      <p:sp>
        <p:nvSpPr>
          <p:cNvPr id="44038" name="Line 6"/>
          <p:cNvSpPr>
            <a:spLocks noChangeShapeType="1"/>
          </p:cNvSpPr>
          <p:nvPr/>
        </p:nvSpPr>
        <p:spPr bwMode="auto">
          <a:xfrm flipV="1">
            <a:off x="152400" y="1905000"/>
            <a:ext cx="8786813" cy="0"/>
          </a:xfrm>
          <a:prstGeom prst="line">
            <a:avLst/>
          </a:prstGeom>
          <a:noFill/>
          <a:ln w="57150">
            <a:solidFill>
              <a:srgbClr val="FF0000"/>
            </a:solidFill>
            <a:round/>
            <a:headEnd/>
            <a:tailEnd/>
          </a:ln>
        </p:spPr>
        <p:txBody>
          <a:bodyPr wrap="none" anchor="ctr"/>
          <a:lstStyle/>
          <a:p>
            <a:endParaRPr lang="en-US"/>
          </a:p>
        </p:txBody>
      </p:sp>
      <p:sp>
        <p:nvSpPr>
          <p:cNvPr id="44039" name="Text Box 7"/>
          <p:cNvSpPr txBox="1">
            <a:spLocks noChangeArrowheads="1"/>
          </p:cNvSpPr>
          <p:nvPr/>
        </p:nvSpPr>
        <p:spPr bwMode="auto">
          <a:xfrm>
            <a:off x="7072313" y="5802313"/>
            <a:ext cx="1544637" cy="457200"/>
          </a:xfrm>
          <a:prstGeom prst="rect">
            <a:avLst/>
          </a:prstGeom>
          <a:noFill/>
          <a:ln w="9525">
            <a:noFill/>
            <a:miter lim="800000"/>
            <a:headEnd/>
            <a:tailEnd/>
          </a:ln>
        </p:spPr>
        <p:txBody>
          <a:bodyPr wrap="none">
            <a:spAutoFit/>
          </a:bodyPr>
          <a:lstStyle/>
          <a:p>
            <a:r>
              <a:rPr lang="en-US">
                <a:latin typeface="Book Antiqua" pitchFamily="18" charset="0"/>
              </a:rPr>
              <a:t>JNCI 2006</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286000"/>
            <a:ext cx="9144000" cy="533400"/>
          </a:xfrm>
        </p:spPr>
        <p:txBody>
          <a:bodyPr/>
          <a:lstStyle/>
          <a:p>
            <a:r>
              <a:rPr lang="en-US" smtClean="0">
                <a:latin typeface="Book Antiqua" pitchFamily="18" charset="0"/>
              </a:rPr>
              <a:t/>
            </a:r>
            <a:br>
              <a:rPr lang="en-US" smtClean="0">
                <a:latin typeface="Book Antiqua" pitchFamily="18" charset="0"/>
              </a:rPr>
            </a:br>
            <a:r>
              <a:rPr lang="en-US" smtClean="0">
                <a:latin typeface="Book Antiqua" pitchFamily="18" charset="0"/>
              </a:rPr>
              <a:t>Multidisciplinary Cancer Conferences:</a:t>
            </a:r>
            <a:br>
              <a:rPr lang="en-US" smtClean="0">
                <a:latin typeface="Book Antiqua" pitchFamily="18" charset="0"/>
              </a:rPr>
            </a:br>
            <a:r>
              <a:rPr lang="en-US" smtClean="0">
                <a:latin typeface="Book Antiqua" pitchFamily="18" charset="0"/>
              </a:rPr>
              <a:t/>
            </a:r>
            <a:br>
              <a:rPr lang="en-US" smtClean="0">
                <a:latin typeface="Book Antiqua" pitchFamily="18" charset="0"/>
              </a:rPr>
            </a:br>
            <a:r>
              <a:rPr lang="en-US" smtClean="0">
                <a:latin typeface="Book Antiqua" pitchFamily="18" charset="0"/>
              </a:rPr>
              <a:t>Implications for rectal cancer management</a:t>
            </a:r>
          </a:p>
        </p:txBody>
      </p:sp>
      <p:sp>
        <p:nvSpPr>
          <p:cNvPr id="45059" name="Rectangle 3"/>
          <p:cNvSpPr>
            <a:spLocks noGrp="1" noChangeArrowheads="1"/>
          </p:cNvSpPr>
          <p:nvPr>
            <p:ph type="body" idx="1"/>
          </p:nvPr>
        </p:nvSpPr>
        <p:spPr>
          <a:xfrm>
            <a:off x="228600" y="1981200"/>
            <a:ext cx="8686800" cy="4648200"/>
          </a:xfrm>
        </p:spPr>
        <p:txBody>
          <a:bodyPr/>
          <a:lstStyle/>
          <a:p>
            <a:pPr>
              <a:lnSpc>
                <a:spcPct val="90000"/>
              </a:lnSpc>
            </a:pPr>
            <a:endParaRPr lang="en-US" sz="2800" smtClean="0"/>
          </a:p>
          <a:p>
            <a:pPr>
              <a:lnSpc>
                <a:spcPct val="90000"/>
              </a:lnSpc>
            </a:pPr>
            <a:endParaRPr lang="en-US" sz="2800" smtClean="0"/>
          </a:p>
          <a:p>
            <a:pPr>
              <a:lnSpc>
                <a:spcPct val="90000"/>
              </a:lnSpc>
            </a:pPr>
            <a:endParaRPr lang="en-US" sz="2800" smtClean="0"/>
          </a:p>
          <a:p>
            <a:pPr algn="ctr">
              <a:lnSpc>
                <a:spcPct val="90000"/>
              </a:lnSpc>
              <a:buFontTx/>
              <a:buNone/>
            </a:pPr>
            <a:endParaRPr lang="en-US" sz="2800" smtClean="0"/>
          </a:p>
          <a:p>
            <a:pPr algn="ctr">
              <a:lnSpc>
                <a:spcPct val="90000"/>
              </a:lnSpc>
              <a:buFontTx/>
              <a:buNone/>
            </a:pPr>
            <a:endParaRPr lang="en-US" sz="2800" smtClean="0"/>
          </a:p>
          <a:p>
            <a:pPr algn="ctr">
              <a:lnSpc>
                <a:spcPct val="90000"/>
              </a:lnSpc>
              <a:buFontTx/>
              <a:buNone/>
            </a:pPr>
            <a:endParaRPr lang="en-US" sz="2800" smtClean="0"/>
          </a:p>
          <a:p>
            <a:pPr algn="ctr">
              <a:lnSpc>
                <a:spcPct val="90000"/>
              </a:lnSpc>
              <a:buFontTx/>
              <a:buNone/>
            </a:pPr>
            <a:endParaRPr lang="en-US" sz="2800" smtClean="0"/>
          </a:p>
          <a:p>
            <a:pPr algn="ctr">
              <a:lnSpc>
                <a:spcPct val="90000"/>
              </a:lnSpc>
              <a:buFontTx/>
              <a:buNone/>
            </a:pPr>
            <a:endParaRPr lang="en-US" sz="2800" smtClean="0">
              <a:latin typeface="Tahoma" pitchFamily="34" charset="0"/>
            </a:endParaRPr>
          </a:p>
          <a:p>
            <a:pPr algn="ctr">
              <a:lnSpc>
                <a:spcPct val="90000"/>
              </a:lnSpc>
              <a:buFontTx/>
              <a:buNone/>
            </a:pPr>
            <a:r>
              <a:rPr lang="en-US" sz="2800" smtClean="0">
                <a:latin typeface="Tahoma" pitchFamily="34" charset="0"/>
              </a:rPr>
              <a:t>				</a:t>
            </a:r>
            <a:endParaRPr lang="en-US" sz="2000" smtClean="0">
              <a:latin typeface="Tahom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152400" y="1981200"/>
            <a:ext cx="4495800" cy="4114800"/>
          </a:xfrm>
        </p:spPr>
        <p:txBody>
          <a:bodyPr/>
          <a:lstStyle/>
          <a:p>
            <a:pPr algn="ctr">
              <a:lnSpc>
                <a:spcPct val="90000"/>
              </a:lnSpc>
              <a:buFontTx/>
              <a:buNone/>
            </a:pPr>
            <a:r>
              <a:rPr lang="en-US" sz="2400" u="sng" smtClean="0">
                <a:latin typeface="Book Antiqua" pitchFamily="18" charset="0"/>
              </a:rPr>
              <a:t>Multidisciplinary Cancer Conference (MCC)</a:t>
            </a:r>
          </a:p>
          <a:p>
            <a:pPr lvl="1">
              <a:lnSpc>
                <a:spcPct val="90000"/>
              </a:lnSpc>
              <a:buFontTx/>
              <a:buNone/>
            </a:pPr>
            <a:endParaRPr lang="en-US" sz="2000" smtClean="0">
              <a:latin typeface="Book Antiqua" pitchFamily="18" charset="0"/>
            </a:endParaRPr>
          </a:p>
          <a:p>
            <a:pPr lvl="1">
              <a:lnSpc>
                <a:spcPct val="90000"/>
              </a:lnSpc>
              <a:buFontTx/>
              <a:buNone/>
            </a:pPr>
            <a:r>
              <a:rPr lang="en-US" sz="2000" smtClean="0">
                <a:latin typeface="Book Antiqua" pitchFamily="18" charset="0"/>
              </a:rPr>
              <a:t>Regularly scheduled meeting where representatives from surgery, medical oncology, radiation oncology, nursing, pathology, and diagnostic imaging discuss all appropriate diagnostic tests and suitable treatment options for an individual cancer patient </a:t>
            </a:r>
            <a:r>
              <a:rPr lang="en-US" sz="1800" smtClean="0">
                <a:latin typeface="Book Antiqua" pitchFamily="18" charset="0"/>
              </a:rPr>
              <a:t>(CCO 2006)</a:t>
            </a:r>
            <a:endParaRPr lang="en-US" sz="2000" smtClean="0">
              <a:latin typeface="Book Antiqua" pitchFamily="18" charset="0"/>
            </a:endParaRPr>
          </a:p>
          <a:p>
            <a:pPr>
              <a:lnSpc>
                <a:spcPct val="90000"/>
              </a:lnSpc>
            </a:pPr>
            <a:endParaRPr lang="en-US" sz="2400" smtClean="0">
              <a:latin typeface="Book Antiqua" pitchFamily="18" charset="0"/>
            </a:endParaRPr>
          </a:p>
          <a:p>
            <a:pPr>
              <a:lnSpc>
                <a:spcPct val="90000"/>
              </a:lnSpc>
            </a:pPr>
            <a:endParaRPr lang="en-US" sz="2400" smtClean="0"/>
          </a:p>
          <a:p>
            <a:pPr lvl="1">
              <a:lnSpc>
                <a:spcPct val="90000"/>
              </a:lnSpc>
            </a:pPr>
            <a:endParaRPr lang="en-US" sz="2000" smtClean="0"/>
          </a:p>
        </p:txBody>
      </p:sp>
      <p:sp>
        <p:nvSpPr>
          <p:cNvPr id="46083" name="Rectangle 3"/>
          <p:cNvSpPr>
            <a:spLocks noGrp="1" noChangeArrowheads="1"/>
          </p:cNvSpPr>
          <p:nvPr>
            <p:ph type="title"/>
          </p:nvPr>
        </p:nvSpPr>
        <p:spPr/>
        <p:txBody>
          <a:bodyPr/>
          <a:lstStyle/>
          <a:p>
            <a:r>
              <a:rPr lang="en-US" smtClean="0"/>
              <a:t>Definitions</a:t>
            </a:r>
          </a:p>
        </p:txBody>
      </p:sp>
      <p:sp>
        <p:nvSpPr>
          <p:cNvPr id="46084" name="Line 4"/>
          <p:cNvSpPr>
            <a:spLocks noChangeShapeType="1"/>
          </p:cNvSpPr>
          <p:nvPr/>
        </p:nvSpPr>
        <p:spPr bwMode="auto">
          <a:xfrm>
            <a:off x="3124200" y="1524000"/>
            <a:ext cx="2819400" cy="0"/>
          </a:xfrm>
          <a:prstGeom prst="line">
            <a:avLst/>
          </a:prstGeom>
          <a:noFill/>
          <a:ln w="38100">
            <a:solidFill>
              <a:srgbClr val="FF0000"/>
            </a:solidFill>
            <a:round/>
            <a:headEnd/>
            <a:tailEnd/>
          </a:ln>
        </p:spPr>
        <p:txBody>
          <a:bodyPr/>
          <a:lstStyle/>
          <a:p>
            <a:endParaRPr lang="en-US"/>
          </a:p>
        </p:txBody>
      </p:sp>
      <p:pic>
        <p:nvPicPr>
          <p:cNvPr id="46085" name="Picture 7"/>
          <p:cNvPicPr>
            <a:picLocks noChangeAspect="1" noChangeArrowheads="1"/>
          </p:cNvPicPr>
          <p:nvPr/>
        </p:nvPicPr>
        <p:blipFill>
          <a:blip r:embed="rId3" cstate="print"/>
          <a:srcRect/>
          <a:stretch>
            <a:fillRect/>
          </a:stretch>
        </p:blipFill>
        <p:spPr bwMode="auto">
          <a:xfrm>
            <a:off x="4267200" y="2311400"/>
            <a:ext cx="5181600" cy="3455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304800"/>
            <a:ext cx="7772400" cy="1143000"/>
          </a:xfrm>
        </p:spPr>
        <p:txBody>
          <a:bodyPr/>
          <a:lstStyle/>
          <a:p>
            <a:r>
              <a:rPr lang="en-US" sz="4000" smtClean="0">
                <a:latin typeface="Book Antiqua" pitchFamily="18" charset="0"/>
              </a:rPr>
              <a:t>“Shouldn’t you use Chemotherapy first?”</a:t>
            </a:r>
          </a:p>
        </p:txBody>
      </p:sp>
      <p:pic>
        <p:nvPicPr>
          <p:cNvPr id="47107" name="Picture 3"/>
          <p:cNvPicPr>
            <a:picLocks noChangeAspect="1" noChangeArrowheads="1"/>
          </p:cNvPicPr>
          <p:nvPr>
            <p:ph type="body" idx="1"/>
          </p:nvPr>
        </p:nvPicPr>
        <p:blipFill>
          <a:blip r:embed="rId2" cstate="print"/>
          <a:srcRect/>
          <a:stretch>
            <a:fillRect/>
          </a:stretch>
        </p:blipFill>
        <p:spPr>
          <a:xfrm>
            <a:off x="304800" y="1828800"/>
            <a:ext cx="8839200" cy="4678363"/>
          </a:xfrm>
        </p:spPr>
      </p:pic>
      <p:sp>
        <p:nvSpPr>
          <p:cNvPr id="47108" name="Line 4"/>
          <p:cNvSpPr>
            <a:spLocks noChangeShapeType="1"/>
          </p:cNvSpPr>
          <p:nvPr/>
        </p:nvSpPr>
        <p:spPr bwMode="auto">
          <a:xfrm>
            <a:off x="914400" y="1600200"/>
            <a:ext cx="73152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09600"/>
            <a:ext cx="9144000" cy="1143000"/>
          </a:xfrm>
        </p:spPr>
        <p:txBody>
          <a:bodyPr/>
          <a:lstStyle/>
          <a:p>
            <a:r>
              <a:rPr lang="en-GB" sz="4000" smtClean="0">
                <a:latin typeface="Book Antiqua" pitchFamily="18" charset="0"/>
              </a:rPr>
              <a:t>Multidisciplinary Cancer Conferences</a:t>
            </a:r>
          </a:p>
        </p:txBody>
      </p:sp>
      <p:sp>
        <p:nvSpPr>
          <p:cNvPr id="48131" name="Rectangle 3"/>
          <p:cNvSpPr>
            <a:spLocks noGrp="1" noChangeArrowheads="1"/>
          </p:cNvSpPr>
          <p:nvPr>
            <p:ph type="body" sz="half" idx="2"/>
          </p:nvPr>
        </p:nvSpPr>
        <p:spPr>
          <a:xfrm>
            <a:off x="4953000" y="2057400"/>
            <a:ext cx="3810000" cy="4114800"/>
          </a:xfrm>
        </p:spPr>
        <p:txBody>
          <a:bodyPr/>
          <a:lstStyle/>
          <a:p>
            <a:r>
              <a:rPr lang="en-GB" smtClean="0">
                <a:latin typeface="Book Antiqua" pitchFamily="18" charset="0"/>
              </a:rPr>
              <a:t>7-43% of the time after a patient’s case is discussed at MCC - the treatment plan will change </a:t>
            </a:r>
            <a:r>
              <a:rPr lang="en-GB" sz="1600" smtClean="0">
                <a:latin typeface="Book Antiqua" pitchFamily="18" charset="0"/>
              </a:rPr>
              <a:t>(Chang 2001, Santoso 2004)</a:t>
            </a:r>
            <a:r>
              <a:rPr lang="en-GB" smtClean="0">
                <a:latin typeface="Book Antiqua" pitchFamily="18" charset="0"/>
              </a:rPr>
              <a:t> </a:t>
            </a:r>
          </a:p>
          <a:p>
            <a:endParaRPr lang="en-GB" smtClean="0">
              <a:latin typeface="Book Antiqua" pitchFamily="18" charset="0"/>
            </a:endParaRPr>
          </a:p>
          <a:p>
            <a:r>
              <a:rPr lang="en-GB" smtClean="0">
                <a:latin typeface="Book Antiqua" pitchFamily="18" charset="0"/>
              </a:rPr>
              <a:t>66-95% of all MCC recommendations are followed   </a:t>
            </a:r>
            <a:r>
              <a:rPr lang="en-GB" sz="1600" smtClean="0">
                <a:latin typeface="Book Antiqua" pitchFamily="18" charset="0"/>
              </a:rPr>
              <a:t>(Scholnik 1986, Petty 2002, Lutterbach 2005)</a:t>
            </a:r>
            <a:endParaRPr lang="en-GB" smtClean="0">
              <a:latin typeface="Book Antiqua" pitchFamily="18" charset="0"/>
            </a:endParaRPr>
          </a:p>
          <a:p>
            <a:endParaRPr lang="en-GB" smtClean="0"/>
          </a:p>
        </p:txBody>
      </p:sp>
      <p:sp>
        <p:nvSpPr>
          <p:cNvPr id="48132" name="Rectangle 4"/>
          <p:cNvSpPr>
            <a:spLocks noGrp="1" noChangeArrowheads="1"/>
          </p:cNvSpPr>
          <p:nvPr>
            <p:ph type="body" sz="half" idx="1"/>
          </p:nvPr>
        </p:nvSpPr>
        <p:spPr/>
        <p:txBody>
          <a:bodyPr/>
          <a:lstStyle/>
          <a:p>
            <a:endParaRPr lang="en-CA" smtClean="0"/>
          </a:p>
        </p:txBody>
      </p:sp>
      <p:pic>
        <p:nvPicPr>
          <p:cNvPr id="48133" name="Picture 5" descr="conference"/>
          <p:cNvPicPr>
            <a:picLocks noChangeAspect="1" noChangeArrowheads="1"/>
          </p:cNvPicPr>
          <p:nvPr/>
        </p:nvPicPr>
        <p:blipFill>
          <a:blip r:embed="rId2" cstate="print"/>
          <a:srcRect/>
          <a:stretch>
            <a:fillRect/>
          </a:stretch>
        </p:blipFill>
        <p:spPr bwMode="auto">
          <a:xfrm>
            <a:off x="685800" y="2057400"/>
            <a:ext cx="3810000" cy="3810000"/>
          </a:xfrm>
          <a:prstGeom prst="rect">
            <a:avLst/>
          </a:prstGeom>
          <a:noFill/>
          <a:ln w="9525">
            <a:noFill/>
            <a:miter lim="800000"/>
            <a:headEnd/>
            <a:tailEnd/>
          </a:ln>
        </p:spPr>
      </p:pic>
      <p:sp>
        <p:nvSpPr>
          <p:cNvPr id="48134" name="Line 6"/>
          <p:cNvSpPr>
            <a:spLocks noChangeShapeType="1"/>
          </p:cNvSpPr>
          <p:nvPr/>
        </p:nvSpPr>
        <p:spPr bwMode="auto">
          <a:xfrm flipV="1">
            <a:off x="0" y="1524000"/>
            <a:ext cx="9144000" cy="7620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1143000"/>
          </a:xfrm>
        </p:spPr>
        <p:txBody>
          <a:bodyPr/>
          <a:lstStyle/>
          <a:p>
            <a:r>
              <a:rPr lang="en-GB" smtClean="0">
                <a:latin typeface="Book Antiqua" pitchFamily="18" charset="0"/>
              </a:rPr>
              <a:t>MCC - Where in the world?</a:t>
            </a:r>
          </a:p>
        </p:txBody>
      </p:sp>
      <p:sp>
        <p:nvSpPr>
          <p:cNvPr id="49155" name="Rectangle 4"/>
          <p:cNvSpPr>
            <a:spLocks noGrp="1" noChangeArrowheads="1"/>
          </p:cNvSpPr>
          <p:nvPr>
            <p:ph type="body" sz="half" idx="2"/>
          </p:nvPr>
        </p:nvSpPr>
        <p:spPr>
          <a:xfrm>
            <a:off x="4343400" y="1219200"/>
            <a:ext cx="4800600" cy="4343400"/>
          </a:xfrm>
        </p:spPr>
        <p:txBody>
          <a:bodyPr/>
          <a:lstStyle/>
          <a:p>
            <a:r>
              <a:rPr lang="en-GB" smtClean="0">
                <a:latin typeface="Book Antiqua" pitchFamily="18" charset="0"/>
              </a:rPr>
              <a:t>UK</a:t>
            </a:r>
          </a:p>
          <a:p>
            <a:pPr lvl="1"/>
            <a:r>
              <a:rPr lang="en-GB" smtClean="0">
                <a:latin typeface="Book Antiqua" pitchFamily="18" charset="0"/>
              </a:rPr>
              <a:t>After 1995 Calman-Hine report advocating MD care</a:t>
            </a:r>
          </a:p>
          <a:p>
            <a:pPr lvl="1"/>
            <a:endParaRPr lang="en-GB" smtClean="0">
              <a:latin typeface="Book Antiqua" pitchFamily="18" charset="0"/>
            </a:endParaRPr>
          </a:p>
          <a:p>
            <a:r>
              <a:rPr lang="en-GB" smtClean="0">
                <a:latin typeface="Book Antiqua" pitchFamily="18" charset="0"/>
              </a:rPr>
              <a:t>US</a:t>
            </a:r>
          </a:p>
          <a:p>
            <a:pPr lvl="1"/>
            <a:r>
              <a:rPr lang="en-GB" smtClean="0">
                <a:latin typeface="Book Antiqua" pitchFamily="18" charset="0"/>
              </a:rPr>
              <a:t>Required for accreditation by ACS, Commission on Cancer (50 years)</a:t>
            </a:r>
          </a:p>
          <a:p>
            <a:pPr lvl="1"/>
            <a:endParaRPr lang="en-GB" smtClean="0">
              <a:latin typeface="Book Antiqua" pitchFamily="18" charset="0"/>
            </a:endParaRPr>
          </a:p>
          <a:p>
            <a:r>
              <a:rPr lang="en-GB" smtClean="0">
                <a:latin typeface="Book Antiqua" pitchFamily="18" charset="0"/>
              </a:rPr>
              <a:t>Australia</a:t>
            </a:r>
          </a:p>
          <a:p>
            <a:pPr lvl="1"/>
            <a:r>
              <a:rPr lang="en-GB" smtClean="0">
                <a:latin typeface="Book Antiqua" pitchFamily="18" charset="0"/>
              </a:rPr>
              <a:t>2000 - National Demonstration Project using breast cancer</a:t>
            </a:r>
            <a:r>
              <a:rPr lang="en-GB" smtClean="0"/>
              <a:t> </a:t>
            </a:r>
          </a:p>
          <a:p>
            <a:pPr lvl="1"/>
            <a:endParaRPr lang="en-GB" smtClean="0"/>
          </a:p>
          <a:p>
            <a:pPr lvl="1"/>
            <a:endParaRPr lang="en-GB" smtClean="0"/>
          </a:p>
          <a:p>
            <a:endParaRPr lang="en-GB" smtClean="0"/>
          </a:p>
        </p:txBody>
      </p:sp>
      <p:pic>
        <p:nvPicPr>
          <p:cNvPr id="49156" name="Picture 5" descr="Australia_flag"/>
          <p:cNvPicPr>
            <a:picLocks noChangeAspect="1" noChangeArrowheads="1"/>
          </p:cNvPicPr>
          <p:nvPr/>
        </p:nvPicPr>
        <p:blipFill>
          <a:blip r:embed="rId2" cstate="print"/>
          <a:srcRect/>
          <a:stretch>
            <a:fillRect/>
          </a:stretch>
        </p:blipFill>
        <p:spPr bwMode="auto">
          <a:xfrm>
            <a:off x="2438400" y="4953000"/>
            <a:ext cx="2209800" cy="1625600"/>
          </a:xfrm>
          <a:prstGeom prst="rect">
            <a:avLst/>
          </a:prstGeom>
          <a:noFill/>
          <a:ln w="9525">
            <a:noFill/>
            <a:miter lim="800000"/>
            <a:headEnd/>
            <a:tailEnd/>
          </a:ln>
        </p:spPr>
      </p:pic>
      <p:pic>
        <p:nvPicPr>
          <p:cNvPr id="49157" name="Picture 6" descr="FLAG-UK"/>
          <p:cNvPicPr>
            <a:picLocks noChangeAspect="1" noChangeArrowheads="1"/>
          </p:cNvPicPr>
          <p:nvPr/>
        </p:nvPicPr>
        <p:blipFill>
          <a:blip r:embed="rId3" cstate="print"/>
          <a:srcRect/>
          <a:stretch>
            <a:fillRect/>
          </a:stretch>
        </p:blipFill>
        <p:spPr bwMode="auto">
          <a:xfrm>
            <a:off x="0" y="1524000"/>
            <a:ext cx="2286000" cy="1514475"/>
          </a:xfrm>
          <a:prstGeom prst="rect">
            <a:avLst/>
          </a:prstGeom>
          <a:noFill/>
          <a:ln w="9525">
            <a:noFill/>
            <a:miter lim="800000"/>
            <a:headEnd/>
            <a:tailEnd/>
          </a:ln>
        </p:spPr>
      </p:pic>
      <p:pic>
        <p:nvPicPr>
          <p:cNvPr id="49158" name="Picture 7" descr="US Flag"/>
          <p:cNvPicPr>
            <a:picLocks noChangeAspect="1" noChangeArrowheads="1"/>
          </p:cNvPicPr>
          <p:nvPr/>
        </p:nvPicPr>
        <p:blipFill>
          <a:blip r:embed="rId4" cstate="print"/>
          <a:srcRect/>
          <a:stretch>
            <a:fillRect/>
          </a:stretch>
        </p:blipFill>
        <p:spPr bwMode="auto">
          <a:xfrm>
            <a:off x="1066800" y="3276600"/>
            <a:ext cx="2590800" cy="1484313"/>
          </a:xfrm>
          <a:prstGeom prst="rect">
            <a:avLst/>
          </a:prstGeom>
          <a:noFill/>
          <a:ln w="9525">
            <a:noFill/>
            <a:miter lim="800000"/>
            <a:headEnd/>
            <a:tailEnd/>
          </a:ln>
        </p:spPr>
      </p:pic>
      <p:pic>
        <p:nvPicPr>
          <p:cNvPr id="49159" name="Picture 8" descr="WheresWaldo"/>
          <p:cNvPicPr>
            <a:picLocks noChangeAspect="1" noChangeArrowheads="1"/>
          </p:cNvPicPr>
          <p:nvPr/>
        </p:nvPicPr>
        <p:blipFill>
          <a:blip r:embed="rId5" cstate="print"/>
          <a:srcRect/>
          <a:stretch>
            <a:fillRect/>
          </a:stretch>
        </p:blipFill>
        <p:spPr bwMode="auto">
          <a:xfrm>
            <a:off x="0" y="5108575"/>
            <a:ext cx="931863" cy="1749425"/>
          </a:xfrm>
          <a:prstGeom prst="rect">
            <a:avLst/>
          </a:prstGeom>
          <a:noFill/>
          <a:ln w="9525">
            <a:noFill/>
            <a:miter lim="800000"/>
            <a:headEnd/>
            <a:tailEnd/>
          </a:ln>
        </p:spPr>
      </p:pic>
      <p:sp>
        <p:nvSpPr>
          <p:cNvPr id="49160" name="Line 9"/>
          <p:cNvSpPr>
            <a:spLocks noChangeShapeType="1"/>
          </p:cNvSpPr>
          <p:nvPr/>
        </p:nvSpPr>
        <p:spPr bwMode="auto">
          <a:xfrm flipV="1">
            <a:off x="1066800" y="1219200"/>
            <a:ext cx="7086600"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81000" y="612775"/>
            <a:ext cx="8229600" cy="1139825"/>
          </a:xfrm>
        </p:spPr>
        <p:txBody>
          <a:bodyPr/>
          <a:lstStyle/>
          <a:p>
            <a:r>
              <a:rPr lang="en-US" sz="4000" smtClean="0">
                <a:solidFill>
                  <a:srgbClr val="7E1C08"/>
                </a:solidFill>
              </a:rPr>
              <a:t>Ontario Tumor Boards: Standards</a:t>
            </a:r>
          </a:p>
        </p:txBody>
      </p:sp>
      <p:sp>
        <p:nvSpPr>
          <p:cNvPr id="50179" name="Rectangle 3"/>
          <p:cNvSpPr>
            <a:spLocks noGrp="1" noChangeArrowheads="1"/>
          </p:cNvSpPr>
          <p:nvPr>
            <p:ph idx="4294967295"/>
          </p:nvPr>
        </p:nvSpPr>
        <p:spPr>
          <a:xfrm>
            <a:off x="685800" y="1870075"/>
            <a:ext cx="8229600" cy="4835525"/>
          </a:xfrm>
        </p:spPr>
        <p:txBody>
          <a:bodyPr/>
          <a:lstStyle/>
          <a:p>
            <a:pPr>
              <a:lnSpc>
                <a:spcPct val="80000"/>
              </a:lnSpc>
            </a:pPr>
            <a:r>
              <a:rPr lang="en-US" sz="2400" smtClean="0"/>
              <a:t>A working conference: </a:t>
            </a:r>
          </a:p>
          <a:p>
            <a:pPr lvl="1">
              <a:lnSpc>
                <a:spcPct val="80000"/>
              </a:lnSpc>
            </a:pPr>
            <a:r>
              <a:rPr lang="en-US" sz="2000" smtClean="0"/>
              <a:t>usually weekly; ≥ 2/month</a:t>
            </a:r>
          </a:p>
          <a:p>
            <a:pPr lvl="1">
              <a:lnSpc>
                <a:spcPct val="80000"/>
              </a:lnSpc>
            </a:pPr>
            <a:r>
              <a:rPr lang="en-US" sz="2000" smtClean="0"/>
              <a:t>≥ 1 hour</a:t>
            </a:r>
          </a:p>
          <a:p>
            <a:pPr lvl="1">
              <a:lnSpc>
                <a:spcPct val="80000"/>
              </a:lnSpc>
            </a:pPr>
            <a:r>
              <a:rPr lang="en-US" sz="2000" smtClean="0"/>
              <a:t>All new and recurrent cancer cases referred</a:t>
            </a:r>
          </a:p>
          <a:p>
            <a:pPr>
              <a:lnSpc>
                <a:spcPct val="80000"/>
              </a:lnSpc>
            </a:pPr>
            <a:r>
              <a:rPr lang="en-US" sz="2400" smtClean="0"/>
              <a:t>Disciplines (in person or video-link): </a:t>
            </a:r>
          </a:p>
          <a:p>
            <a:pPr lvl="1">
              <a:lnSpc>
                <a:spcPct val="80000"/>
              </a:lnSpc>
            </a:pPr>
            <a:r>
              <a:rPr lang="en-US" sz="2000" smtClean="0"/>
              <a:t>surgery, rad onc, med onc, pathology, radiology, nursing, (± pharmacist, social services, genetics, nutrition, pastoral care…)</a:t>
            </a:r>
          </a:p>
          <a:p>
            <a:pPr>
              <a:lnSpc>
                <a:spcPct val="80000"/>
              </a:lnSpc>
            </a:pPr>
            <a:r>
              <a:rPr lang="en-US" sz="2400" smtClean="0"/>
              <a:t>Chair (coordinator):</a:t>
            </a:r>
          </a:p>
          <a:p>
            <a:pPr lvl="1">
              <a:lnSpc>
                <a:spcPct val="80000"/>
              </a:lnSpc>
            </a:pPr>
            <a:r>
              <a:rPr lang="en-US" sz="2000" smtClean="0"/>
              <a:t>Selects cases for detailed discussion</a:t>
            </a:r>
          </a:p>
          <a:p>
            <a:pPr lvl="1">
              <a:lnSpc>
                <a:spcPct val="80000"/>
              </a:lnSpc>
            </a:pPr>
            <a:r>
              <a:rPr lang="en-US" sz="2000" smtClean="0"/>
              <a:t>Reports to the head of the Cancer program</a:t>
            </a:r>
          </a:p>
          <a:p>
            <a:pPr>
              <a:lnSpc>
                <a:spcPct val="80000"/>
              </a:lnSpc>
            </a:pPr>
            <a:r>
              <a:rPr lang="en-US" sz="2400" smtClean="0"/>
              <a:t>Physicians:</a:t>
            </a:r>
          </a:p>
          <a:p>
            <a:pPr lvl="1">
              <a:lnSpc>
                <a:spcPct val="80000"/>
              </a:lnSpc>
            </a:pPr>
            <a:r>
              <a:rPr lang="en-US" sz="2000" smtClean="0"/>
              <a:t>Commit to attend and send cases </a:t>
            </a:r>
          </a:p>
          <a:p>
            <a:pPr lvl="1">
              <a:lnSpc>
                <a:spcPct val="80000"/>
              </a:lnSpc>
            </a:pPr>
            <a:r>
              <a:rPr lang="en-US" sz="2000" smtClean="0"/>
              <a:t>Responsible for discussing with the patient, making the recommendations and documenting in the medical record</a:t>
            </a:r>
          </a:p>
          <a:p>
            <a:pPr>
              <a:lnSpc>
                <a:spcPct val="80000"/>
              </a:lnSpc>
            </a:pPr>
            <a:endParaRPr lang="en-US" sz="2400" smtClean="0"/>
          </a:p>
        </p:txBody>
      </p:sp>
      <p:sp>
        <p:nvSpPr>
          <p:cNvPr id="50180" name="Text Box 4"/>
          <p:cNvSpPr txBox="1">
            <a:spLocks noChangeArrowheads="1"/>
          </p:cNvSpPr>
          <p:nvPr/>
        </p:nvSpPr>
        <p:spPr bwMode="auto">
          <a:xfrm>
            <a:off x="5791200" y="6445250"/>
            <a:ext cx="3200400" cy="336550"/>
          </a:xfrm>
          <a:prstGeom prst="rect">
            <a:avLst/>
          </a:prstGeom>
          <a:noFill/>
          <a:ln w="9525">
            <a:noFill/>
            <a:miter lim="800000"/>
            <a:headEnd/>
            <a:tailEnd/>
          </a:ln>
        </p:spPr>
        <p:txBody>
          <a:bodyPr>
            <a:spAutoFit/>
          </a:bodyPr>
          <a:lstStyle/>
          <a:p>
            <a:pPr algn="l">
              <a:spcBef>
                <a:spcPct val="50000"/>
              </a:spcBef>
            </a:pPr>
            <a:r>
              <a:rPr lang="en-US" sz="1600">
                <a:solidFill>
                  <a:schemeClr val="tx2"/>
                </a:solidFill>
                <a:latin typeface="Verdana" pitchFamily="34" charset="0"/>
              </a:rPr>
              <a:t>Wright FC, et al. 2007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381000"/>
            <a:ext cx="7848600" cy="1143000"/>
          </a:xfrm>
        </p:spPr>
        <p:txBody>
          <a:bodyPr/>
          <a:lstStyle/>
          <a:p>
            <a:r>
              <a:rPr lang="en-GB" smtClean="0">
                <a:latin typeface="Book Antiqua" pitchFamily="18" charset="0"/>
              </a:rPr>
              <a:t>CCO Standards</a:t>
            </a:r>
          </a:p>
        </p:txBody>
      </p:sp>
      <p:sp>
        <p:nvSpPr>
          <p:cNvPr id="51203" name="Rectangle 3"/>
          <p:cNvSpPr>
            <a:spLocks noGrp="1" noChangeArrowheads="1"/>
          </p:cNvSpPr>
          <p:nvPr>
            <p:ph type="body" idx="1"/>
          </p:nvPr>
        </p:nvSpPr>
        <p:spPr>
          <a:xfrm>
            <a:off x="0" y="1600200"/>
            <a:ext cx="8839200" cy="4114800"/>
          </a:xfrm>
        </p:spPr>
        <p:txBody>
          <a:bodyPr/>
          <a:lstStyle/>
          <a:p>
            <a:r>
              <a:rPr lang="en-GB" smtClean="0"/>
              <a:t> </a:t>
            </a:r>
            <a:r>
              <a:rPr lang="en-GB" smtClean="0">
                <a:latin typeface="Book Antiqua" pitchFamily="18" charset="0"/>
              </a:rPr>
              <a:t>Primary Function</a:t>
            </a:r>
          </a:p>
          <a:p>
            <a:pPr lvl="1"/>
            <a:r>
              <a:rPr lang="en-GB" smtClean="0">
                <a:latin typeface="Book Antiqua" pitchFamily="18" charset="0"/>
              </a:rPr>
              <a:t> Ensure all appropriate tests, treatment options and most appropriate treatment recommendations are generated for each cancer patient</a:t>
            </a:r>
          </a:p>
          <a:p>
            <a:r>
              <a:rPr lang="en-GB" smtClean="0">
                <a:latin typeface="Book Antiqua" pitchFamily="18" charset="0"/>
              </a:rPr>
              <a:t>MCC Cases</a:t>
            </a:r>
          </a:p>
          <a:p>
            <a:pPr lvl="1"/>
            <a:r>
              <a:rPr lang="en-GB" smtClean="0">
                <a:latin typeface="Book Antiqua" pitchFamily="18" charset="0"/>
              </a:rPr>
              <a:t>Discussion at discretion of presenting physician, MCC chair</a:t>
            </a:r>
          </a:p>
          <a:p>
            <a:pPr lvl="1"/>
            <a:endParaRPr lang="en-GB" smtClean="0">
              <a:latin typeface="Book Antiqua" pitchFamily="18" charset="0"/>
            </a:endParaRPr>
          </a:p>
        </p:txBody>
      </p:sp>
      <p:pic>
        <p:nvPicPr>
          <p:cNvPr id="51204" name="Picture 4" descr="people talking"/>
          <p:cNvPicPr>
            <a:picLocks noChangeAspect="1" noChangeArrowheads="1"/>
          </p:cNvPicPr>
          <p:nvPr/>
        </p:nvPicPr>
        <p:blipFill>
          <a:blip r:embed="rId2" cstate="print"/>
          <a:srcRect/>
          <a:stretch>
            <a:fillRect/>
          </a:stretch>
        </p:blipFill>
        <p:spPr bwMode="auto">
          <a:xfrm>
            <a:off x="7239000" y="609600"/>
            <a:ext cx="1428750" cy="990600"/>
          </a:xfrm>
          <a:prstGeom prst="rect">
            <a:avLst/>
          </a:prstGeom>
          <a:noFill/>
          <a:ln w="9525">
            <a:noFill/>
            <a:miter lim="800000"/>
            <a:headEnd/>
            <a:tailEnd/>
          </a:ln>
        </p:spPr>
      </p:pic>
      <p:sp>
        <p:nvSpPr>
          <p:cNvPr id="51205" name="Line 5"/>
          <p:cNvSpPr>
            <a:spLocks noChangeShapeType="1"/>
          </p:cNvSpPr>
          <p:nvPr/>
        </p:nvSpPr>
        <p:spPr bwMode="auto">
          <a:xfrm>
            <a:off x="1447800" y="1447800"/>
            <a:ext cx="4114800"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447800" y="457200"/>
            <a:ext cx="6705600" cy="1143000"/>
          </a:xfrm>
        </p:spPr>
        <p:txBody>
          <a:bodyPr/>
          <a:lstStyle/>
          <a:p>
            <a:r>
              <a:rPr lang="en-US" sz="4000" smtClean="0">
                <a:solidFill>
                  <a:srgbClr val="843F06"/>
                </a:solidFill>
              </a:rPr>
              <a:t>How does rectal cancer attack?</a:t>
            </a:r>
          </a:p>
        </p:txBody>
      </p:sp>
      <p:sp>
        <p:nvSpPr>
          <p:cNvPr id="8195" name="Rectangle 3"/>
          <p:cNvSpPr>
            <a:spLocks noGrp="1" noChangeArrowheads="1"/>
          </p:cNvSpPr>
          <p:nvPr>
            <p:ph type="body" sz="half" idx="4294967295"/>
          </p:nvPr>
        </p:nvSpPr>
        <p:spPr>
          <a:xfrm>
            <a:off x="0" y="1946275"/>
            <a:ext cx="4495800" cy="4530725"/>
          </a:xfrm>
        </p:spPr>
        <p:txBody>
          <a:bodyPr/>
          <a:lstStyle/>
          <a:p>
            <a:pPr marL="609600" indent="-609600">
              <a:buFontTx/>
              <a:buAutoNum type="arabicPeriod"/>
            </a:pPr>
            <a:r>
              <a:rPr lang="en-US" sz="2800" smtClean="0"/>
              <a:t>Longitudinal growth</a:t>
            </a:r>
          </a:p>
          <a:p>
            <a:pPr marL="609600" indent="-609600">
              <a:buFontTx/>
              <a:buAutoNum type="arabicPeriod"/>
            </a:pPr>
            <a:r>
              <a:rPr lang="en-US" sz="2800" smtClean="0"/>
              <a:t>Circumferential growth</a:t>
            </a:r>
          </a:p>
          <a:p>
            <a:pPr marL="609600" indent="-609600">
              <a:buFontTx/>
              <a:buAutoNum type="arabicPeriod"/>
            </a:pPr>
            <a:r>
              <a:rPr lang="en-US" sz="2800" smtClean="0"/>
              <a:t>Focus on the “tube” and the surrounding “fat packet” (mesorectum)</a:t>
            </a:r>
          </a:p>
          <a:p>
            <a:pPr marL="609600" indent="-609600">
              <a:buFontTx/>
              <a:buAutoNum type="arabicPeriod"/>
            </a:pPr>
            <a:r>
              <a:rPr lang="en-US" sz="2800" smtClean="0"/>
              <a:t>Suboptimal management can happen in or out of the OR </a:t>
            </a:r>
          </a:p>
        </p:txBody>
      </p:sp>
      <p:pic>
        <p:nvPicPr>
          <p:cNvPr id="8196" name="Picture 6"/>
          <p:cNvPicPr>
            <a:picLocks noGrp="1" noChangeAspect="1" noChangeArrowheads="1"/>
          </p:cNvPicPr>
          <p:nvPr>
            <p:ph sz="half" idx="4294967295"/>
          </p:nvPr>
        </p:nvPicPr>
        <p:blipFill>
          <a:blip r:embed="rId2" cstate="print"/>
          <a:srcRect/>
          <a:stretch>
            <a:fillRect/>
          </a:stretch>
        </p:blipFill>
        <p:spPr>
          <a:xfrm>
            <a:off x="4859338" y="2354263"/>
            <a:ext cx="3311525" cy="3502025"/>
          </a:xfrm>
          <a:noFill/>
        </p:spPr>
      </p:pic>
      <p:sp>
        <p:nvSpPr>
          <p:cNvPr id="8197" name="Line 5"/>
          <p:cNvSpPr>
            <a:spLocks noChangeShapeType="1"/>
          </p:cNvSpPr>
          <p:nvPr/>
        </p:nvSpPr>
        <p:spPr bwMode="auto">
          <a:xfrm>
            <a:off x="1447800" y="1447800"/>
            <a:ext cx="6858000" cy="0"/>
          </a:xfrm>
          <a:prstGeom prst="line">
            <a:avLst/>
          </a:prstGeom>
          <a:noFill/>
          <a:ln w="381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72400" cy="1143000"/>
          </a:xfrm>
        </p:spPr>
        <p:txBody>
          <a:bodyPr/>
          <a:lstStyle/>
          <a:p>
            <a:r>
              <a:rPr lang="en-GB" smtClean="0">
                <a:latin typeface="Book Antiqua" pitchFamily="18" charset="0"/>
              </a:rPr>
              <a:t>Conclusions</a:t>
            </a:r>
          </a:p>
        </p:txBody>
      </p:sp>
      <p:sp>
        <p:nvSpPr>
          <p:cNvPr id="52227" name="Rectangle 3"/>
          <p:cNvSpPr>
            <a:spLocks noGrp="1" noChangeArrowheads="1"/>
          </p:cNvSpPr>
          <p:nvPr>
            <p:ph type="body" idx="1"/>
          </p:nvPr>
        </p:nvSpPr>
        <p:spPr>
          <a:xfrm>
            <a:off x="304800" y="1981200"/>
            <a:ext cx="8610600" cy="4114800"/>
          </a:xfrm>
        </p:spPr>
        <p:txBody>
          <a:bodyPr/>
          <a:lstStyle/>
          <a:p>
            <a:pPr>
              <a:lnSpc>
                <a:spcPct val="90000"/>
              </a:lnSpc>
            </a:pPr>
            <a:r>
              <a:rPr lang="en-GB" smtClean="0">
                <a:latin typeface="Book Antiqua" pitchFamily="18" charset="0"/>
              </a:rPr>
              <a:t>The idea that the process and structure of health care can improve patient outcomes is tantalizing </a:t>
            </a:r>
          </a:p>
          <a:p>
            <a:pPr>
              <a:lnSpc>
                <a:spcPct val="90000"/>
              </a:lnSpc>
            </a:pPr>
            <a:endParaRPr lang="en-GB" smtClean="0">
              <a:latin typeface="Book Antiqua" pitchFamily="18" charset="0"/>
            </a:endParaRPr>
          </a:p>
          <a:p>
            <a:pPr>
              <a:lnSpc>
                <a:spcPct val="90000"/>
              </a:lnSpc>
            </a:pPr>
            <a:r>
              <a:rPr lang="en-GB" smtClean="0">
                <a:latin typeface="Book Antiqua" pitchFamily="18" charset="0"/>
              </a:rPr>
              <a:t>Very suggestive evidence of benefit</a:t>
            </a:r>
          </a:p>
          <a:p>
            <a:pPr>
              <a:lnSpc>
                <a:spcPct val="90000"/>
              </a:lnSpc>
            </a:pPr>
            <a:endParaRPr lang="en-GB" smtClean="0">
              <a:latin typeface="Book Antiqua" pitchFamily="18" charset="0"/>
            </a:endParaRPr>
          </a:p>
          <a:p>
            <a:pPr>
              <a:lnSpc>
                <a:spcPct val="90000"/>
              </a:lnSpc>
            </a:pPr>
            <a:r>
              <a:rPr lang="en-GB" smtClean="0">
                <a:latin typeface="Book Antiqua" pitchFamily="18" charset="0"/>
              </a:rPr>
              <a:t>Optimal care - certainly to discuss a patient’s treatment plan in a multidisciplinary forum </a:t>
            </a:r>
          </a:p>
        </p:txBody>
      </p:sp>
      <p:sp>
        <p:nvSpPr>
          <p:cNvPr id="52228" name="Line 4"/>
          <p:cNvSpPr>
            <a:spLocks noChangeShapeType="1"/>
          </p:cNvSpPr>
          <p:nvPr/>
        </p:nvSpPr>
        <p:spPr bwMode="auto">
          <a:xfrm>
            <a:off x="2895600" y="1371600"/>
            <a:ext cx="3581400" cy="0"/>
          </a:xfrm>
          <a:prstGeom prst="line">
            <a:avLst/>
          </a:prstGeom>
          <a:noFill/>
          <a:ln w="3810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joke"/>
          <p:cNvPicPr>
            <a:picLocks noChangeAspect="1" noChangeArrowheads="1"/>
          </p:cNvPicPr>
          <p:nvPr/>
        </p:nvPicPr>
        <p:blipFill>
          <a:blip r:embed="rId2" cstate="print"/>
          <a:srcRect/>
          <a:stretch>
            <a:fillRect/>
          </a:stretch>
        </p:blipFill>
        <p:spPr bwMode="auto">
          <a:xfrm>
            <a:off x="609600" y="0"/>
            <a:ext cx="5029200" cy="6858000"/>
          </a:xfrm>
          <a:prstGeom prst="rect">
            <a:avLst/>
          </a:prstGeom>
          <a:noFill/>
          <a:ln w="9525">
            <a:noFill/>
            <a:miter lim="800000"/>
            <a:headEnd/>
            <a:tailEnd/>
          </a:ln>
        </p:spPr>
      </p:pic>
      <p:sp>
        <p:nvSpPr>
          <p:cNvPr id="53251" name="Text Box 3"/>
          <p:cNvSpPr txBox="1">
            <a:spLocks noChangeArrowheads="1"/>
          </p:cNvSpPr>
          <p:nvPr/>
        </p:nvSpPr>
        <p:spPr bwMode="auto">
          <a:xfrm>
            <a:off x="5791200" y="2514600"/>
            <a:ext cx="2890838" cy="1189038"/>
          </a:xfrm>
          <a:prstGeom prst="rect">
            <a:avLst/>
          </a:prstGeom>
          <a:noFill/>
          <a:ln w="9525">
            <a:noFill/>
            <a:miter lim="800000"/>
            <a:headEnd/>
            <a:tailEnd/>
          </a:ln>
        </p:spPr>
        <p:txBody>
          <a:bodyPr wrap="none">
            <a:spAutoFit/>
          </a:bodyPr>
          <a:lstStyle/>
          <a:p>
            <a:r>
              <a:rPr lang="en-CA" sz="4800"/>
              <a:t>Questions?</a:t>
            </a:r>
          </a:p>
          <a:p>
            <a:endParaRPr lang="en-CA"/>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1143000"/>
          </a:xfrm>
        </p:spPr>
        <p:txBody>
          <a:bodyPr/>
          <a:lstStyle/>
          <a:p>
            <a:r>
              <a:rPr lang="en-US" sz="4000" smtClean="0">
                <a:latin typeface="Book Antiqua" pitchFamily="18" charset="0"/>
              </a:rPr>
              <a:t>Rectal Cancer Cure Requires…..</a:t>
            </a:r>
          </a:p>
        </p:txBody>
      </p:sp>
      <p:pic>
        <p:nvPicPr>
          <p:cNvPr id="9219" name="Picture 3" descr="Graph-1"/>
          <p:cNvPicPr>
            <a:picLocks noChangeAspect="1" noChangeArrowheads="1"/>
          </p:cNvPicPr>
          <p:nvPr>
            <p:ph sz="half" idx="2"/>
          </p:nvPr>
        </p:nvPicPr>
        <p:blipFill>
          <a:blip r:embed="rId2" cstate="print"/>
          <a:srcRect/>
          <a:stretch>
            <a:fillRect/>
          </a:stretch>
        </p:blipFill>
        <p:spPr>
          <a:xfrm>
            <a:off x="4648200" y="1981200"/>
            <a:ext cx="4305300" cy="4419600"/>
          </a:xfrm>
          <a:noFill/>
        </p:spPr>
      </p:pic>
      <p:sp>
        <p:nvSpPr>
          <p:cNvPr id="423940" name="WordArt 4"/>
          <p:cNvSpPr>
            <a:spLocks noChangeArrowheads="1" noChangeShapeType="1" noTextEdit="1"/>
          </p:cNvSpPr>
          <p:nvPr/>
        </p:nvSpPr>
        <p:spPr bwMode="auto">
          <a:xfrm>
            <a:off x="609600" y="1676400"/>
            <a:ext cx="2971800" cy="3200400"/>
          </a:xfrm>
          <a:prstGeom prst="rect">
            <a:avLst/>
          </a:prstGeom>
        </p:spPr>
        <p:txBody>
          <a:bodyPr wrap="none" fromWordArt="1">
            <a:prstTxWarp prst="textDeflateBottom">
              <a:avLst>
                <a:gd name="adj" fmla="val 83907"/>
              </a:avLst>
            </a:prstTxWarp>
            <a:scene3d>
              <a:camera prst="legacyPerspectiveFront">
                <a:rot lat="19799998" lon="19439996" rev="0"/>
              </a:camera>
              <a:lightRig rig="legacyNormal2" dir="t"/>
            </a:scene3d>
            <a:sp3d extrusionH="354000" prstMaterial="legacyMatte">
              <a:extrusionClr>
                <a:srgbClr val="939676"/>
              </a:extrusionClr>
            </a:sp3d>
          </a:bodyPr>
          <a:lstStyle/>
          <a:p>
            <a:r>
              <a:rPr lang="en-US" sz="9600" b="1" kern="10">
                <a:ln w="9525">
                  <a:round/>
                  <a:headEnd/>
                  <a:tailEnd/>
                </a:ln>
                <a:gradFill rotWithShape="1">
                  <a:gsLst>
                    <a:gs pos="0">
                      <a:srgbClr val="FF3300"/>
                    </a:gs>
                    <a:gs pos="50000">
                      <a:srgbClr val="D12A00"/>
                    </a:gs>
                    <a:gs pos="100000">
                      <a:srgbClr val="FF3300"/>
                    </a:gs>
                  </a:gsLst>
                  <a:lin ang="2700000" scaled="1"/>
                </a:gradFill>
                <a:latin typeface="Impact"/>
              </a:rPr>
              <a:t>R0</a:t>
            </a:r>
          </a:p>
        </p:txBody>
      </p:sp>
      <p:sp>
        <p:nvSpPr>
          <p:cNvPr id="9221" name="Rectangle 5"/>
          <p:cNvSpPr>
            <a:spLocks noChangeArrowheads="1"/>
          </p:cNvSpPr>
          <p:nvPr/>
        </p:nvSpPr>
        <p:spPr bwMode="auto">
          <a:xfrm>
            <a:off x="228600" y="4953000"/>
            <a:ext cx="4800600" cy="1616075"/>
          </a:xfrm>
          <a:prstGeom prst="rect">
            <a:avLst/>
          </a:prstGeom>
          <a:noFill/>
          <a:ln w="9525">
            <a:noFill/>
            <a:miter lim="800000"/>
            <a:headEnd/>
            <a:tailEnd/>
          </a:ln>
        </p:spPr>
        <p:txBody>
          <a:bodyPr>
            <a:spAutoFit/>
          </a:bodyPr>
          <a:lstStyle/>
          <a:p>
            <a:pPr algn="l"/>
            <a:r>
              <a:rPr lang="en-US" sz="2000" b="1">
                <a:latin typeface="Book Antiqua" pitchFamily="18" charset="0"/>
              </a:rPr>
              <a:t>Adam et al</a:t>
            </a:r>
          </a:p>
          <a:p>
            <a:pPr algn="l"/>
            <a:r>
              <a:rPr lang="en-US" sz="2000" b="1">
                <a:latin typeface="Book Antiqua" pitchFamily="18" charset="0"/>
              </a:rPr>
              <a:t>Role of circumferential margin involvement in</a:t>
            </a:r>
          </a:p>
          <a:p>
            <a:pPr algn="l"/>
            <a:r>
              <a:rPr lang="en-US" sz="2000" b="1">
                <a:latin typeface="Book Antiqua" pitchFamily="18" charset="0"/>
              </a:rPr>
              <a:t>local recurrence of rectal cancer. </a:t>
            </a:r>
          </a:p>
          <a:p>
            <a:pPr algn="l"/>
            <a:r>
              <a:rPr lang="en-US" sz="2000" b="1">
                <a:latin typeface="Book Antiqua" pitchFamily="18" charset="0"/>
              </a:rPr>
              <a:t>Lancet 1994; 344:707-11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23940"/>
                                        </p:tgtEl>
                                        <p:attrNameLst>
                                          <p:attrName>style.visibility</p:attrName>
                                        </p:attrNameLst>
                                      </p:cBhvr>
                                      <p:to>
                                        <p:strVal val="visible"/>
                                      </p:to>
                                    </p:set>
                                    <p:anim calcmode="lin" valueType="num">
                                      <p:cBhvr>
                                        <p:cTn id="7" dur="1000" fill="hold"/>
                                        <p:tgtEl>
                                          <p:spTgt spid="423940"/>
                                        </p:tgtEl>
                                        <p:attrNameLst>
                                          <p:attrName>ppt_w</p:attrName>
                                        </p:attrNameLst>
                                      </p:cBhvr>
                                      <p:tavLst>
                                        <p:tav tm="0">
                                          <p:val>
                                            <p:fltVal val="0"/>
                                          </p:val>
                                        </p:tav>
                                        <p:tav tm="100000">
                                          <p:val>
                                            <p:strVal val="#ppt_w"/>
                                          </p:val>
                                        </p:tav>
                                      </p:tavLst>
                                    </p:anim>
                                    <p:anim calcmode="lin" valueType="num">
                                      <p:cBhvr>
                                        <p:cTn id="8" dur="1000" fill="hold"/>
                                        <p:tgtEl>
                                          <p:spTgt spid="423940"/>
                                        </p:tgtEl>
                                        <p:attrNameLst>
                                          <p:attrName>ppt_h</p:attrName>
                                        </p:attrNameLst>
                                      </p:cBhvr>
                                      <p:tavLst>
                                        <p:tav tm="0">
                                          <p:val>
                                            <p:fltVal val="0"/>
                                          </p:val>
                                        </p:tav>
                                        <p:tav tm="100000">
                                          <p:val>
                                            <p:strVal val="#ppt_h"/>
                                          </p:val>
                                        </p:tav>
                                      </p:tavLst>
                                    </p:anim>
                                    <p:anim calcmode="lin" valueType="num">
                                      <p:cBhvr>
                                        <p:cTn id="9" dur="1000" fill="hold"/>
                                        <p:tgtEl>
                                          <p:spTgt spid="4239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39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304800"/>
            <a:ext cx="8305800" cy="1143000"/>
          </a:xfrm>
        </p:spPr>
        <p:txBody>
          <a:bodyPr/>
          <a:lstStyle/>
          <a:p>
            <a:r>
              <a:rPr lang="en-US" sz="3600" smtClean="0">
                <a:solidFill>
                  <a:srgbClr val="984807"/>
                </a:solidFill>
              </a:rPr>
              <a:t>How do we get R0? </a:t>
            </a:r>
          </a:p>
        </p:txBody>
      </p:sp>
      <p:sp>
        <p:nvSpPr>
          <p:cNvPr id="10243" name="Rectangle 3"/>
          <p:cNvSpPr>
            <a:spLocks noGrp="1" noChangeArrowheads="1"/>
          </p:cNvSpPr>
          <p:nvPr>
            <p:ph type="body" sz="half" idx="4294967295"/>
          </p:nvPr>
        </p:nvSpPr>
        <p:spPr>
          <a:xfrm>
            <a:off x="457200" y="1600200"/>
            <a:ext cx="4648200" cy="5334000"/>
          </a:xfrm>
        </p:spPr>
        <p:txBody>
          <a:bodyPr/>
          <a:lstStyle/>
          <a:p>
            <a:pPr>
              <a:lnSpc>
                <a:spcPct val="90000"/>
              </a:lnSpc>
            </a:pPr>
            <a:r>
              <a:rPr lang="en-US" sz="2400" smtClean="0"/>
              <a:t>Accurate staging (MRI, ERUS)</a:t>
            </a:r>
          </a:p>
          <a:p>
            <a:pPr>
              <a:lnSpc>
                <a:spcPct val="90000"/>
              </a:lnSpc>
            </a:pPr>
            <a:r>
              <a:rPr lang="en-US" sz="2400" smtClean="0"/>
              <a:t>Appropriate application of preoperative chemotherapy and radiotherapy</a:t>
            </a:r>
          </a:p>
          <a:p>
            <a:pPr>
              <a:lnSpc>
                <a:spcPct val="90000"/>
              </a:lnSpc>
            </a:pPr>
            <a:r>
              <a:rPr lang="en-US" sz="2400" smtClean="0"/>
              <a:t>Precision surgery</a:t>
            </a:r>
          </a:p>
          <a:p>
            <a:pPr lvl="1">
              <a:lnSpc>
                <a:spcPct val="90000"/>
              </a:lnSpc>
            </a:pPr>
            <a:r>
              <a:rPr lang="en-US" sz="2400" smtClean="0"/>
              <a:t>Sharp anatomic dissection</a:t>
            </a:r>
          </a:p>
          <a:p>
            <a:pPr>
              <a:lnSpc>
                <a:spcPct val="90000"/>
              </a:lnSpc>
            </a:pPr>
            <a:r>
              <a:rPr lang="en-US" sz="2400" smtClean="0"/>
              <a:t>Assessment of the quality of the excision and patient outcomes</a:t>
            </a:r>
          </a:p>
          <a:p>
            <a:pPr lvl="1">
              <a:lnSpc>
                <a:spcPct val="90000"/>
              </a:lnSpc>
            </a:pPr>
            <a:r>
              <a:rPr lang="en-US" sz="2400" smtClean="0"/>
              <a:t>Pathological audit and feedback</a:t>
            </a:r>
          </a:p>
          <a:p>
            <a:pPr lvl="1">
              <a:lnSpc>
                <a:spcPct val="90000"/>
              </a:lnSpc>
            </a:pPr>
            <a:r>
              <a:rPr lang="en-US" sz="2400" smtClean="0"/>
              <a:t>Oncologic &amp; Functional outcomes</a:t>
            </a:r>
          </a:p>
          <a:p>
            <a:pPr lvl="1">
              <a:lnSpc>
                <a:spcPct val="90000"/>
              </a:lnSpc>
              <a:buFont typeface="Wingdings" pitchFamily="2" charset="2"/>
              <a:buNone/>
            </a:pPr>
            <a:endParaRPr lang="en-US" sz="2400" smtClean="0"/>
          </a:p>
        </p:txBody>
      </p:sp>
      <p:pic>
        <p:nvPicPr>
          <p:cNvPr id="10244" name="Picture 10" descr="hockey"/>
          <p:cNvPicPr>
            <a:picLocks noChangeAspect="1" noChangeArrowheads="1"/>
          </p:cNvPicPr>
          <p:nvPr/>
        </p:nvPicPr>
        <p:blipFill>
          <a:blip r:embed="rId2" cstate="print"/>
          <a:srcRect/>
          <a:stretch>
            <a:fillRect/>
          </a:stretch>
        </p:blipFill>
        <p:spPr bwMode="auto">
          <a:xfrm>
            <a:off x="5334000" y="21336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smtClean="0"/>
              <a:t>Pre-operative Staging and Treatment Planning</a:t>
            </a:r>
          </a:p>
        </p:txBody>
      </p:sp>
      <p:sp>
        <p:nvSpPr>
          <p:cNvPr id="11267" name="Rectangle 3"/>
          <p:cNvSpPr>
            <a:spLocks noGrp="1" noChangeArrowheads="1"/>
          </p:cNvSpPr>
          <p:nvPr>
            <p:ph type="body" sz="half" idx="1"/>
          </p:nvPr>
        </p:nvSpPr>
        <p:spPr>
          <a:xfrm>
            <a:off x="762000" y="2743200"/>
            <a:ext cx="3810000" cy="4114800"/>
          </a:xfrm>
        </p:spPr>
        <p:txBody>
          <a:bodyPr/>
          <a:lstStyle/>
          <a:p>
            <a:pPr>
              <a:buFontTx/>
              <a:buNone/>
            </a:pPr>
            <a:r>
              <a:rPr lang="en-US" sz="4000" smtClean="0"/>
              <a:t>	The radiologist</a:t>
            </a:r>
            <a:r>
              <a:rPr lang="en-US" sz="2800" smtClean="0"/>
              <a:t> </a:t>
            </a:r>
          </a:p>
        </p:txBody>
      </p:sp>
      <p:pic>
        <p:nvPicPr>
          <p:cNvPr id="11268" name="Picture 6" descr="Pavel-Datsuk-the-nhl-159127_300_441"/>
          <p:cNvPicPr>
            <a:picLocks noGrp="1" noChangeAspect="1" noChangeArrowheads="1"/>
          </p:cNvPicPr>
          <p:nvPr>
            <p:ph type="clipArt" sz="half" idx="2"/>
          </p:nvPr>
        </p:nvPicPr>
        <p:blipFill>
          <a:blip r:embed="rId2" cstate="print"/>
          <a:srcRect/>
          <a:stretch>
            <a:fillRect/>
          </a:stretch>
        </p:blipFill>
        <p:spPr>
          <a:xfrm>
            <a:off x="5181600" y="2022475"/>
            <a:ext cx="2743200" cy="40322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smtClean="0"/>
              <a:t>Is the tumour locally advanced?</a:t>
            </a:r>
          </a:p>
        </p:txBody>
      </p:sp>
      <p:sp>
        <p:nvSpPr>
          <p:cNvPr id="12291" name="Rectangle 3"/>
          <p:cNvSpPr>
            <a:spLocks noGrp="1" noChangeArrowheads="1"/>
          </p:cNvSpPr>
          <p:nvPr>
            <p:ph type="body" sz="half" idx="1"/>
          </p:nvPr>
        </p:nvSpPr>
        <p:spPr>
          <a:xfrm>
            <a:off x="762000" y="1752600"/>
            <a:ext cx="3733800" cy="4114800"/>
          </a:xfrm>
        </p:spPr>
        <p:txBody>
          <a:bodyPr/>
          <a:lstStyle/>
          <a:p>
            <a:pPr>
              <a:buFontTx/>
              <a:buNone/>
            </a:pPr>
            <a:r>
              <a:rPr lang="en-US" sz="1800" smtClean="0"/>
              <a:t>There is a large mass measuring 8.7 x 7.2 cm, which invades the hepatic flexure, the pylorus, and the first and second portions of the duodenum. The epicenter appears to be the colon. There is no sign of bowel or gastric obstruction. There are small lymph nodes in the mesentery adjacent to the ascending colon measuring up to 1 cm. There are multiple small mesenteric lymph nodes measuring up to 9 mm. No definite invasion of the pancreas. The mass abuts the liver at the porta and the undersurface of segment 5, no definite invasion. </a:t>
            </a:r>
          </a:p>
        </p:txBody>
      </p:sp>
      <p:pic>
        <p:nvPicPr>
          <p:cNvPr id="12292" name="Picture 4" descr="negin_35"/>
          <p:cNvPicPr>
            <a:picLocks noChangeAspect="1" noChangeArrowheads="1"/>
          </p:cNvPicPr>
          <p:nvPr>
            <p:ph type="clipArt" sz="half" idx="2"/>
          </p:nvPr>
        </p:nvPicPr>
        <p:blipFill>
          <a:blip r:embed="rId2" cstate="print"/>
          <a:srcRect t="6927" b="15543"/>
          <a:stretch>
            <a:fillRect/>
          </a:stretch>
        </p:blipFill>
        <p:spPr>
          <a:xfrm>
            <a:off x="4648200" y="2560638"/>
            <a:ext cx="3810000" cy="2952750"/>
          </a:xfrm>
          <a:noFill/>
        </p:spPr>
      </p:pic>
      <p:sp>
        <p:nvSpPr>
          <p:cNvPr id="12293" name="Text Box 5"/>
          <p:cNvSpPr txBox="1">
            <a:spLocks noChangeArrowheads="1"/>
          </p:cNvSpPr>
          <p:nvPr/>
        </p:nvSpPr>
        <p:spPr bwMode="auto">
          <a:xfrm>
            <a:off x="5029200" y="5867400"/>
            <a:ext cx="3200400" cy="457200"/>
          </a:xfrm>
          <a:prstGeom prst="rect">
            <a:avLst/>
          </a:prstGeom>
          <a:solidFill>
            <a:schemeClr val="bg1"/>
          </a:solidFill>
          <a:ln w="9525">
            <a:noFill/>
            <a:miter lim="800000"/>
            <a:headEnd/>
            <a:tailEnd/>
          </a:ln>
        </p:spPr>
        <p:txBody>
          <a:bodyPr>
            <a:spAutoFit/>
          </a:bodyPr>
          <a:lstStyle/>
          <a:p>
            <a:pPr>
              <a:spcBef>
                <a:spcPct val="50000"/>
              </a:spcBef>
            </a:pPr>
            <a:endParaRPr lang="en-CA">
              <a:ea typeface="Osaka" pitchFamily="-64" charset="-128"/>
            </a:endParaRPr>
          </a:p>
        </p:txBody>
      </p:sp>
      <p:sp>
        <p:nvSpPr>
          <p:cNvPr id="12294" name="Line 6"/>
          <p:cNvSpPr>
            <a:spLocks noChangeShapeType="1"/>
          </p:cNvSpPr>
          <p:nvPr/>
        </p:nvSpPr>
        <p:spPr bwMode="auto">
          <a:xfrm>
            <a:off x="1371600" y="1600200"/>
            <a:ext cx="6400800" cy="0"/>
          </a:xfrm>
          <a:prstGeom prst="line">
            <a:avLst/>
          </a:prstGeom>
          <a:noFill/>
          <a:ln w="38100">
            <a:solidFill>
              <a:srgbClr val="FF0000"/>
            </a:solidFill>
            <a:round/>
            <a:headEnd/>
            <a:tailEnd/>
          </a:ln>
        </p:spPr>
        <p:txBody>
          <a:bodyPr/>
          <a:lstStyle/>
          <a:p>
            <a:endParaRPr lang="en-US"/>
          </a:p>
        </p:txBody>
      </p:sp>
    </p:spTree>
  </p:cSld>
  <p:clrMapOvr>
    <a:masterClrMapping/>
  </p:clrMapOvr>
  <p:transition spd="slow">
    <p:zoom dir="in"/>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3063</TotalTime>
  <Words>1775</Words>
  <Application>Microsoft Office PowerPoint</Application>
  <PresentationFormat>On-screen Show (4:3)</PresentationFormat>
  <Paragraphs>287</Paragraphs>
  <Slides>51</Slides>
  <Notes>4</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4" baseType="lpstr">
      <vt:lpstr>Times New Roman</vt:lpstr>
      <vt:lpstr>Arial</vt:lpstr>
      <vt:lpstr>Book Antiqua</vt:lpstr>
      <vt:lpstr>Wingdings</vt:lpstr>
      <vt:lpstr>Osaka</vt:lpstr>
      <vt:lpstr>Verdana</vt:lpstr>
      <vt:lpstr>Times</vt:lpstr>
      <vt:lpstr>ＭＳ Ｐゴシック</vt:lpstr>
      <vt:lpstr>Tahoma</vt:lpstr>
      <vt:lpstr>Garamond</vt:lpstr>
      <vt:lpstr>Default Design</vt:lpstr>
      <vt:lpstr>Microsoft Office Excel Chart</vt:lpstr>
      <vt:lpstr>Microsoft Excel Chart</vt:lpstr>
      <vt:lpstr>Multimodality Therapy of Cancer: Solid Tumour Treatment is a Team Sport!</vt:lpstr>
      <vt:lpstr>Slide 2</vt:lpstr>
      <vt:lpstr>Overview</vt:lpstr>
      <vt:lpstr>Colorectal Cancer</vt:lpstr>
      <vt:lpstr>How does rectal cancer attack?</vt:lpstr>
      <vt:lpstr>Rectal Cancer Cure Requires…..</vt:lpstr>
      <vt:lpstr>How do we get R0? </vt:lpstr>
      <vt:lpstr>Pre-operative Staging and Treatment Planning</vt:lpstr>
      <vt:lpstr>Is the tumour locally advanced?</vt:lpstr>
      <vt:lpstr>Conundrum</vt:lpstr>
      <vt:lpstr>Does the CRC invade the adjacent organ?</vt:lpstr>
      <vt:lpstr>Principle of Surgery</vt:lpstr>
      <vt:lpstr>Is it a T3/T4 or node positive? </vt:lpstr>
      <vt:lpstr>Appropriate Preoperative Therapy</vt:lpstr>
      <vt:lpstr>Case example</vt:lpstr>
      <vt:lpstr>CT and MRI</vt:lpstr>
      <vt:lpstr>Principle of Surgery</vt:lpstr>
      <vt:lpstr>Key excerpt from the CCO guideline </vt:lpstr>
      <vt:lpstr>Precision Surgery</vt:lpstr>
      <vt:lpstr>Total Mesorectal Excision (TME)</vt:lpstr>
      <vt:lpstr>  </vt:lpstr>
      <vt:lpstr>Validation of Quality Operation</vt:lpstr>
      <vt:lpstr>  Principle of Surgery </vt:lpstr>
      <vt:lpstr>Specimen quality is related to outcome</vt:lpstr>
      <vt:lpstr>Staging and Adjuvant Therapy Decisions</vt:lpstr>
      <vt:lpstr>Staging CRC is important</vt:lpstr>
      <vt:lpstr>Lymph Nodes and Treatment</vt:lpstr>
      <vt:lpstr>What “benefits” are we talking about?</vt:lpstr>
      <vt:lpstr>The minimum number of lymph nodes that should be assessed is:</vt:lpstr>
      <vt:lpstr>Lymph Node Assessment and Patient Survival </vt:lpstr>
      <vt:lpstr>CRC Lymph Node Assessment is important! JNCI 2007</vt:lpstr>
      <vt:lpstr>The “Gap”</vt:lpstr>
      <vt:lpstr> </vt:lpstr>
      <vt:lpstr>Compliance with Lymph Node Retrieval Guideline – Ontario Data</vt:lpstr>
      <vt:lpstr>Slide 35</vt:lpstr>
      <vt:lpstr>Slide 36</vt:lpstr>
      <vt:lpstr>Main Message</vt:lpstr>
      <vt:lpstr>How do we “do” multidisciplinary care in Ontario?</vt:lpstr>
      <vt:lpstr>Slide 39</vt:lpstr>
      <vt:lpstr>CRC cure requires R0 excision  </vt:lpstr>
      <vt:lpstr>Slide 41</vt:lpstr>
      <vt:lpstr>Slide 42</vt:lpstr>
      <vt:lpstr> Multidisciplinary Cancer Conferences:  Implications for rectal cancer management</vt:lpstr>
      <vt:lpstr>Definitions</vt:lpstr>
      <vt:lpstr>“Shouldn’t you use Chemotherapy first?”</vt:lpstr>
      <vt:lpstr>Multidisciplinary Cancer Conferences</vt:lpstr>
      <vt:lpstr>MCC - Where in the world?</vt:lpstr>
      <vt:lpstr>Ontario Tumor Boards: Standards</vt:lpstr>
      <vt:lpstr>CCO Standards</vt:lpstr>
      <vt:lpstr>Conclusions</vt:lpstr>
      <vt:lpstr>Slide 51</vt:lpstr>
    </vt:vector>
  </TitlesOfParts>
  <Company>TSRCC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Oncologic, surgical, and patient-focused outcomes of combined urologic and gastrointestinal  pelvic tumor resections</dc:title>
  <dc:creator>IS</dc:creator>
  <cp:lastModifiedBy>Dr. Andy Smith</cp:lastModifiedBy>
  <cp:revision>257</cp:revision>
  <dcterms:created xsi:type="dcterms:W3CDTF">2003-03-25T23:25:15Z</dcterms:created>
  <dcterms:modified xsi:type="dcterms:W3CDTF">2011-09-13T03:57:09Z</dcterms:modified>
</cp:coreProperties>
</file>