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4" r:id="rId1"/>
  </p:sldMasterIdLst>
  <p:notesMasterIdLst>
    <p:notesMasterId r:id="rId80"/>
  </p:notesMasterIdLst>
  <p:handoutMasterIdLst>
    <p:handoutMasterId r:id="rId81"/>
  </p:handoutMasterIdLst>
  <p:sldIdLst>
    <p:sldId id="365" r:id="rId2"/>
    <p:sldId id="366" r:id="rId3"/>
    <p:sldId id="256" r:id="rId4"/>
    <p:sldId id="412" r:id="rId5"/>
    <p:sldId id="286" r:id="rId6"/>
    <p:sldId id="288" r:id="rId7"/>
    <p:sldId id="367" r:id="rId8"/>
    <p:sldId id="357" r:id="rId9"/>
    <p:sldId id="358" r:id="rId10"/>
    <p:sldId id="313" r:id="rId11"/>
    <p:sldId id="314" r:id="rId12"/>
    <p:sldId id="321" r:id="rId13"/>
    <p:sldId id="326" r:id="rId14"/>
    <p:sldId id="416" r:id="rId15"/>
    <p:sldId id="335" r:id="rId16"/>
    <p:sldId id="342" r:id="rId17"/>
    <p:sldId id="343" r:id="rId18"/>
    <p:sldId id="344" r:id="rId19"/>
    <p:sldId id="345" r:id="rId20"/>
    <p:sldId id="346" r:id="rId21"/>
    <p:sldId id="331" r:id="rId22"/>
    <p:sldId id="347" r:id="rId23"/>
    <p:sldId id="348" r:id="rId24"/>
    <p:sldId id="368" r:id="rId25"/>
    <p:sldId id="307" r:id="rId26"/>
    <p:sldId id="282" r:id="rId27"/>
    <p:sldId id="351" r:id="rId28"/>
    <p:sldId id="352" r:id="rId29"/>
    <p:sldId id="353" r:id="rId30"/>
    <p:sldId id="354" r:id="rId31"/>
    <p:sldId id="359" r:id="rId32"/>
    <p:sldId id="360" r:id="rId33"/>
    <p:sldId id="361" r:id="rId34"/>
    <p:sldId id="349" r:id="rId35"/>
    <p:sldId id="363" r:id="rId36"/>
    <p:sldId id="350" r:id="rId37"/>
    <p:sldId id="364" r:id="rId38"/>
    <p:sldId id="415" r:id="rId39"/>
    <p:sldId id="369" r:id="rId40"/>
    <p:sldId id="370" r:id="rId41"/>
    <p:sldId id="371" r:id="rId42"/>
    <p:sldId id="372" r:id="rId43"/>
    <p:sldId id="373" r:id="rId44"/>
    <p:sldId id="374" r:id="rId45"/>
    <p:sldId id="375" r:id="rId46"/>
    <p:sldId id="376" r:id="rId47"/>
    <p:sldId id="377" r:id="rId48"/>
    <p:sldId id="378" r:id="rId49"/>
    <p:sldId id="379" r:id="rId50"/>
    <p:sldId id="380" r:id="rId51"/>
    <p:sldId id="382" r:id="rId52"/>
    <p:sldId id="383" r:id="rId53"/>
    <p:sldId id="384" r:id="rId54"/>
    <p:sldId id="385" r:id="rId55"/>
    <p:sldId id="386" r:id="rId56"/>
    <p:sldId id="387" r:id="rId57"/>
    <p:sldId id="388" r:id="rId58"/>
    <p:sldId id="413" r:id="rId59"/>
    <p:sldId id="391" r:id="rId60"/>
    <p:sldId id="392" r:id="rId61"/>
    <p:sldId id="393" r:id="rId62"/>
    <p:sldId id="394" r:id="rId63"/>
    <p:sldId id="395" r:id="rId64"/>
    <p:sldId id="396" r:id="rId65"/>
    <p:sldId id="397" r:id="rId66"/>
    <p:sldId id="399" r:id="rId67"/>
    <p:sldId id="400" r:id="rId68"/>
    <p:sldId id="401" r:id="rId69"/>
    <p:sldId id="402" r:id="rId70"/>
    <p:sldId id="403" r:id="rId71"/>
    <p:sldId id="404" r:id="rId72"/>
    <p:sldId id="405" r:id="rId73"/>
    <p:sldId id="406" r:id="rId74"/>
    <p:sldId id="407" r:id="rId75"/>
    <p:sldId id="408" r:id="rId76"/>
    <p:sldId id="409" r:id="rId77"/>
    <p:sldId id="410" r:id="rId78"/>
    <p:sldId id="411" r:id="rId79"/>
  </p:sldIdLst>
  <p:sldSz cx="9144000" cy="6858000" type="screen4x3"/>
  <p:notesSz cx="6858000" cy="9144000"/>
  <p:custDataLst>
    <p:tags r:id="rId82"/>
  </p:custDataLst>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0000"/>
    <a:srgbClr val="990000"/>
    <a:srgbClr val="CCFF99"/>
    <a:srgbClr val="CC6600"/>
    <a:srgbClr val="0066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0" autoAdjust="0"/>
    <p:restoredTop sz="94693" autoAdjust="0"/>
  </p:normalViewPr>
  <p:slideViewPr>
    <p:cSldViewPr snapToObjects="1">
      <p:cViewPr varScale="1">
        <p:scale>
          <a:sx n="61" d="100"/>
          <a:sy n="61"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25" d="100"/>
          <a:sy n="25" d="100"/>
        </p:scale>
        <p:origin x="-1332"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gs" Target="tags/tag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eaLnBrk="0" hangingPunct="0">
              <a:defRPr sz="1200" b="1">
                <a:latin typeface="Arial" charset="0"/>
              </a:defRPr>
            </a:lvl1pPr>
          </a:lstStyle>
          <a:p>
            <a:pPr>
              <a:defRPr/>
            </a:pPr>
            <a:endParaRPr lang="en-US"/>
          </a:p>
        </p:txBody>
      </p:sp>
      <p:sp>
        <p:nvSpPr>
          <p:cNvPr id="4403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r" eaLnBrk="0" hangingPunct="0">
              <a:defRPr sz="1200" b="1">
                <a:latin typeface="Arial" charset="0"/>
              </a:defRPr>
            </a:lvl1pPr>
          </a:lstStyle>
          <a:p>
            <a:pPr>
              <a:defRPr/>
            </a:pPr>
            <a:endParaRPr lang="en-US"/>
          </a:p>
        </p:txBody>
      </p:sp>
      <p:sp>
        <p:nvSpPr>
          <p:cNvPr id="4403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eaLnBrk="0" hangingPunct="0">
              <a:defRPr sz="1200" b="1">
                <a:latin typeface="Arial" charset="0"/>
              </a:defRPr>
            </a:lvl1pPr>
          </a:lstStyle>
          <a:p>
            <a:pPr>
              <a:defRPr/>
            </a:pPr>
            <a:endParaRPr lang="en-US"/>
          </a:p>
        </p:txBody>
      </p:sp>
      <p:sp>
        <p:nvSpPr>
          <p:cNvPr id="4403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eaLnBrk="0" hangingPunct="0">
              <a:defRPr sz="1200" b="1">
                <a:latin typeface="Arial" charset="0"/>
              </a:defRPr>
            </a:lvl1pPr>
          </a:lstStyle>
          <a:p>
            <a:pPr>
              <a:defRPr/>
            </a:pPr>
            <a:fld id="{88DC6B03-01EF-446C-9958-0E009EA86BD5}" type="slidenum">
              <a:rPr lang="en-US"/>
              <a:pPr>
                <a:defRPr/>
              </a:pPr>
              <a:t>‹#›</a:t>
            </a:fld>
            <a:endParaRPr lang="en-US"/>
          </a:p>
        </p:txBody>
      </p:sp>
    </p:spTree>
    <p:extLst>
      <p:ext uri="{BB962C8B-B14F-4D97-AF65-F5344CB8AC3E}">
        <p14:creationId xmlns:p14="http://schemas.microsoft.com/office/powerpoint/2010/main" xmlns="" val="560610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eaLnBrk="0" hangingPunct="0">
              <a:defRPr sz="1200" b="1">
                <a:latin typeface="Arial" charset="0"/>
              </a:defRPr>
            </a:lvl1pPr>
          </a:lstStyle>
          <a:p>
            <a:pPr>
              <a:defRPr/>
            </a:pPr>
            <a:endParaRPr lang="en-US"/>
          </a:p>
        </p:txBody>
      </p:sp>
      <p:sp>
        <p:nvSpPr>
          <p:cNvPr id="4096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r" eaLnBrk="0" hangingPunct="0">
              <a:defRPr sz="1200" b="1">
                <a:latin typeface="Arial"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096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096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eaLnBrk="0" hangingPunct="0">
              <a:defRPr sz="1200" b="1">
                <a:latin typeface="Arial" charset="0"/>
              </a:defRPr>
            </a:lvl1pPr>
          </a:lstStyle>
          <a:p>
            <a:pPr>
              <a:defRPr/>
            </a:pPr>
            <a:endParaRPr lang="en-US"/>
          </a:p>
        </p:txBody>
      </p:sp>
      <p:sp>
        <p:nvSpPr>
          <p:cNvPr id="4096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eaLnBrk="0" hangingPunct="0">
              <a:defRPr sz="1200" b="1">
                <a:latin typeface="Arial" charset="0"/>
              </a:defRPr>
            </a:lvl1pPr>
          </a:lstStyle>
          <a:p>
            <a:pPr>
              <a:defRPr/>
            </a:pPr>
            <a:fld id="{9FAF7FA1-7EE4-4DAA-8196-0F3663474296}" type="slidenum">
              <a:rPr lang="en-US"/>
              <a:pPr>
                <a:defRPr/>
              </a:pPr>
              <a:t>‹#›</a:t>
            </a:fld>
            <a:endParaRPr lang="en-US"/>
          </a:p>
        </p:txBody>
      </p:sp>
    </p:spTree>
    <p:extLst>
      <p:ext uri="{BB962C8B-B14F-4D97-AF65-F5344CB8AC3E}">
        <p14:creationId xmlns:p14="http://schemas.microsoft.com/office/powerpoint/2010/main" xmlns="" val="3667734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7D475FFF-A246-4F8C-9482-1DE99BE6E434}" type="slidenum">
              <a:rPr lang="en-US" smtClean="0"/>
              <a:pPr/>
              <a:t>3</a:t>
            </a:fld>
            <a:endParaRPr lang="en-US" smtClean="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endParaRPr lang="en-US" smtClean="0"/>
          </a:p>
          <a:p>
            <a:pPr eaLnBrk="1" hangingPunct="1"/>
            <a:endParaRPr lang="en-US" smtClean="0"/>
          </a:p>
        </p:txBody>
      </p:sp>
    </p:spTree>
    <p:extLst>
      <p:ext uri="{BB962C8B-B14F-4D97-AF65-F5344CB8AC3E}">
        <p14:creationId xmlns:p14="http://schemas.microsoft.com/office/powerpoint/2010/main" xmlns="" val="1338036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7"/>
          <p:cNvSpPr>
            <a:spLocks noGrp="1" noChangeArrowheads="1"/>
          </p:cNvSpPr>
          <p:nvPr>
            <p:ph type="sldNum" sz="quarter" idx="5"/>
          </p:nvPr>
        </p:nvSpPr>
        <p:spPr>
          <a:noFill/>
        </p:spPr>
        <p:txBody>
          <a:bodyPr/>
          <a:lstStyle/>
          <a:p>
            <a:fld id="{1448034D-D225-493C-9C0E-5E6DE44342D6}" type="slidenum">
              <a:rPr lang="en-US" smtClean="0"/>
              <a:pPr/>
              <a:t>17</a:t>
            </a:fld>
            <a:endParaRPr lang="en-US" smtClean="0"/>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a:noFill/>
          <a:ln/>
        </p:spPr>
        <p:txBody>
          <a:bodyPr/>
          <a:lstStyle/>
          <a:p>
            <a:pPr eaLnBrk="1" hangingPunct="1"/>
            <a:endParaRPr lang="en-CA" smtClean="0"/>
          </a:p>
        </p:txBody>
      </p:sp>
    </p:spTree>
    <p:extLst>
      <p:ext uri="{BB962C8B-B14F-4D97-AF65-F5344CB8AC3E}">
        <p14:creationId xmlns:p14="http://schemas.microsoft.com/office/powerpoint/2010/main" xmlns="" val="54491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7"/>
          <p:cNvSpPr>
            <a:spLocks noGrp="1" noChangeArrowheads="1"/>
          </p:cNvSpPr>
          <p:nvPr>
            <p:ph type="sldNum" sz="quarter" idx="5"/>
          </p:nvPr>
        </p:nvSpPr>
        <p:spPr>
          <a:noFill/>
        </p:spPr>
        <p:txBody>
          <a:bodyPr/>
          <a:lstStyle/>
          <a:p>
            <a:fld id="{42A0C3E4-329B-47F6-B561-D7C51625EFD9}" type="slidenum">
              <a:rPr lang="en-US" smtClean="0"/>
              <a:pPr/>
              <a:t>18</a:t>
            </a:fld>
            <a:endParaRPr lang="en-US" smtClean="0"/>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a:noFill/>
          <a:ln/>
        </p:spPr>
        <p:txBody>
          <a:bodyPr/>
          <a:lstStyle/>
          <a:p>
            <a:pPr eaLnBrk="1" hangingPunct="1"/>
            <a:endParaRPr lang="en-CA" smtClean="0"/>
          </a:p>
        </p:txBody>
      </p:sp>
    </p:spTree>
    <p:extLst>
      <p:ext uri="{BB962C8B-B14F-4D97-AF65-F5344CB8AC3E}">
        <p14:creationId xmlns:p14="http://schemas.microsoft.com/office/powerpoint/2010/main" xmlns="" val="1443615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7"/>
          <p:cNvSpPr>
            <a:spLocks noGrp="1" noChangeArrowheads="1"/>
          </p:cNvSpPr>
          <p:nvPr>
            <p:ph type="sldNum" sz="quarter" idx="5"/>
          </p:nvPr>
        </p:nvSpPr>
        <p:spPr>
          <a:noFill/>
        </p:spPr>
        <p:txBody>
          <a:bodyPr/>
          <a:lstStyle/>
          <a:p>
            <a:fld id="{64185829-4767-4ABB-9D9D-68EC36685DA9}" type="slidenum">
              <a:rPr lang="en-US" smtClean="0"/>
              <a:pPr/>
              <a:t>19</a:t>
            </a:fld>
            <a:endParaRPr lang="en-US" smtClean="0"/>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a:noFill/>
          <a:ln/>
        </p:spPr>
        <p:txBody>
          <a:bodyPr/>
          <a:lstStyle/>
          <a:p>
            <a:pPr eaLnBrk="1" hangingPunct="1"/>
            <a:endParaRPr lang="en-CA" smtClean="0"/>
          </a:p>
        </p:txBody>
      </p:sp>
    </p:spTree>
    <p:extLst>
      <p:ext uri="{BB962C8B-B14F-4D97-AF65-F5344CB8AC3E}">
        <p14:creationId xmlns:p14="http://schemas.microsoft.com/office/powerpoint/2010/main" xmlns="" val="3311511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7"/>
          <p:cNvSpPr>
            <a:spLocks noGrp="1" noChangeArrowheads="1"/>
          </p:cNvSpPr>
          <p:nvPr>
            <p:ph type="sldNum" sz="quarter" idx="5"/>
          </p:nvPr>
        </p:nvSpPr>
        <p:spPr>
          <a:noFill/>
        </p:spPr>
        <p:txBody>
          <a:bodyPr/>
          <a:lstStyle/>
          <a:p>
            <a:fld id="{3F12CF21-E576-48F4-B40C-D29F26CDE0EE}" type="slidenum">
              <a:rPr lang="en-US" smtClean="0"/>
              <a:pPr/>
              <a:t>20</a:t>
            </a:fld>
            <a:endParaRPr lang="en-US" smtClean="0"/>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noFill/>
          <a:ln/>
        </p:spPr>
        <p:txBody>
          <a:bodyPr/>
          <a:lstStyle/>
          <a:p>
            <a:pPr eaLnBrk="1" hangingPunct="1"/>
            <a:endParaRPr lang="en-CA" smtClean="0"/>
          </a:p>
        </p:txBody>
      </p:sp>
    </p:spTree>
    <p:extLst>
      <p:ext uri="{BB962C8B-B14F-4D97-AF65-F5344CB8AC3E}">
        <p14:creationId xmlns:p14="http://schemas.microsoft.com/office/powerpoint/2010/main" xmlns="" val="724916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7"/>
          <p:cNvSpPr>
            <a:spLocks noGrp="1" noChangeArrowheads="1"/>
          </p:cNvSpPr>
          <p:nvPr>
            <p:ph type="sldNum" sz="quarter" idx="5"/>
          </p:nvPr>
        </p:nvSpPr>
        <p:spPr>
          <a:noFill/>
        </p:spPr>
        <p:txBody>
          <a:bodyPr/>
          <a:lstStyle/>
          <a:p>
            <a:fld id="{9F4F102B-E065-474B-BEE4-C56775D68248}" type="slidenum">
              <a:rPr lang="en-US" smtClean="0"/>
              <a:pPr/>
              <a:t>21</a:t>
            </a:fld>
            <a:endParaRPr lang="en-US" smtClean="0"/>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pPr eaLnBrk="1" hangingPunct="1"/>
            <a:endParaRPr lang="en-CA" smtClean="0"/>
          </a:p>
        </p:txBody>
      </p:sp>
    </p:spTree>
    <p:extLst>
      <p:ext uri="{BB962C8B-B14F-4D97-AF65-F5344CB8AC3E}">
        <p14:creationId xmlns:p14="http://schemas.microsoft.com/office/powerpoint/2010/main" xmlns="" val="263693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7"/>
          <p:cNvSpPr>
            <a:spLocks noGrp="1" noChangeArrowheads="1"/>
          </p:cNvSpPr>
          <p:nvPr>
            <p:ph type="sldNum" sz="quarter" idx="5"/>
          </p:nvPr>
        </p:nvSpPr>
        <p:spPr>
          <a:noFill/>
        </p:spPr>
        <p:txBody>
          <a:bodyPr/>
          <a:lstStyle/>
          <a:p>
            <a:fld id="{1B345B6F-6F33-47A8-AB74-138B043E5BF0}" type="slidenum">
              <a:rPr lang="en-US" smtClean="0"/>
              <a:pPr/>
              <a:t>22</a:t>
            </a:fld>
            <a:endParaRPr lang="en-US" smtClean="0"/>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a:noFill/>
          <a:ln/>
        </p:spPr>
        <p:txBody>
          <a:bodyPr/>
          <a:lstStyle/>
          <a:p>
            <a:pPr eaLnBrk="1" hangingPunct="1"/>
            <a:endParaRPr lang="en-CA" smtClean="0"/>
          </a:p>
        </p:txBody>
      </p:sp>
    </p:spTree>
    <p:extLst>
      <p:ext uri="{BB962C8B-B14F-4D97-AF65-F5344CB8AC3E}">
        <p14:creationId xmlns:p14="http://schemas.microsoft.com/office/powerpoint/2010/main" xmlns="" val="2595860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7"/>
          <p:cNvSpPr>
            <a:spLocks noGrp="1" noChangeArrowheads="1"/>
          </p:cNvSpPr>
          <p:nvPr>
            <p:ph type="sldNum" sz="quarter" idx="5"/>
          </p:nvPr>
        </p:nvSpPr>
        <p:spPr>
          <a:noFill/>
        </p:spPr>
        <p:txBody>
          <a:bodyPr/>
          <a:lstStyle/>
          <a:p>
            <a:fld id="{F93398B5-F384-41C3-9397-C27129A28287}" type="slidenum">
              <a:rPr lang="en-US" smtClean="0"/>
              <a:pPr/>
              <a:t>23</a:t>
            </a:fld>
            <a:endParaRPr lang="en-US" smtClean="0"/>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pPr eaLnBrk="1" hangingPunct="1"/>
            <a:endParaRPr lang="en-CA" smtClean="0"/>
          </a:p>
        </p:txBody>
      </p:sp>
    </p:spTree>
    <p:extLst>
      <p:ext uri="{BB962C8B-B14F-4D97-AF65-F5344CB8AC3E}">
        <p14:creationId xmlns:p14="http://schemas.microsoft.com/office/powerpoint/2010/main" xmlns="" val="2729582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7"/>
          <p:cNvSpPr>
            <a:spLocks noGrp="1" noChangeArrowheads="1"/>
          </p:cNvSpPr>
          <p:nvPr>
            <p:ph type="sldNum" sz="quarter" idx="5"/>
          </p:nvPr>
        </p:nvSpPr>
        <p:spPr>
          <a:noFill/>
        </p:spPr>
        <p:txBody>
          <a:bodyPr/>
          <a:lstStyle/>
          <a:p>
            <a:fld id="{C355C694-1B62-43F3-A301-AA7F8C994F06}" type="slidenum">
              <a:rPr lang="en-US" smtClean="0"/>
              <a:pPr/>
              <a:t>25</a:t>
            </a:fld>
            <a:endParaRPr lang="en-US" smtClean="0"/>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ln/>
        </p:spPr>
        <p:txBody>
          <a:bodyPr/>
          <a:lstStyle/>
          <a:p>
            <a:pPr eaLnBrk="1" hangingPunct="1"/>
            <a:endParaRPr lang="en-CA" smtClean="0"/>
          </a:p>
        </p:txBody>
      </p:sp>
    </p:spTree>
    <p:extLst>
      <p:ext uri="{BB962C8B-B14F-4D97-AF65-F5344CB8AC3E}">
        <p14:creationId xmlns:p14="http://schemas.microsoft.com/office/powerpoint/2010/main" xmlns="" val="1948575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7"/>
          <p:cNvSpPr>
            <a:spLocks noGrp="1" noChangeArrowheads="1"/>
          </p:cNvSpPr>
          <p:nvPr>
            <p:ph type="sldNum" sz="quarter" idx="5"/>
          </p:nvPr>
        </p:nvSpPr>
        <p:spPr>
          <a:noFill/>
        </p:spPr>
        <p:txBody>
          <a:bodyPr/>
          <a:lstStyle/>
          <a:p>
            <a:fld id="{D34BF975-1648-4072-97C4-E7443A780A48}" type="slidenum">
              <a:rPr lang="en-US" smtClean="0"/>
              <a:pPr/>
              <a:t>26</a:t>
            </a:fld>
            <a:endParaRPr lang="en-US" smtClean="0"/>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a:noFill/>
          <a:ln/>
        </p:spPr>
        <p:txBody>
          <a:bodyPr/>
          <a:lstStyle/>
          <a:p>
            <a:pPr eaLnBrk="1" hangingPunct="1"/>
            <a:endParaRPr lang="en-CA" smtClean="0"/>
          </a:p>
        </p:txBody>
      </p:sp>
    </p:spTree>
    <p:extLst>
      <p:ext uri="{BB962C8B-B14F-4D97-AF65-F5344CB8AC3E}">
        <p14:creationId xmlns:p14="http://schemas.microsoft.com/office/powerpoint/2010/main" xmlns="" val="2307313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7"/>
          <p:cNvSpPr>
            <a:spLocks noGrp="1" noChangeArrowheads="1"/>
          </p:cNvSpPr>
          <p:nvPr>
            <p:ph type="sldNum" sz="quarter" idx="5"/>
          </p:nvPr>
        </p:nvSpPr>
        <p:spPr>
          <a:noFill/>
        </p:spPr>
        <p:txBody>
          <a:bodyPr/>
          <a:lstStyle/>
          <a:p>
            <a:fld id="{754011AF-0EC4-4C0C-9B95-A86C9D15E648}" type="slidenum">
              <a:rPr lang="en-US" smtClean="0"/>
              <a:pPr/>
              <a:t>27</a:t>
            </a:fld>
            <a:endParaRPr lang="en-US" smtClean="0"/>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a:noFill/>
          <a:ln/>
        </p:spPr>
        <p:txBody>
          <a:bodyPr/>
          <a:lstStyle/>
          <a:p>
            <a:pPr eaLnBrk="1" hangingPunct="1"/>
            <a:endParaRPr lang="en-CA" smtClean="0"/>
          </a:p>
        </p:txBody>
      </p:sp>
    </p:spTree>
    <p:extLst>
      <p:ext uri="{BB962C8B-B14F-4D97-AF65-F5344CB8AC3E}">
        <p14:creationId xmlns:p14="http://schemas.microsoft.com/office/powerpoint/2010/main" xmlns="" val="3766608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36AE6BD2-02EC-4761-83EA-8DF891BD1064}" type="slidenum">
              <a:rPr lang="en-US" smtClean="0"/>
              <a:pPr/>
              <a:t>5</a:t>
            </a:fld>
            <a:endParaRPr lang="en-US" smtClean="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r>
              <a:rPr lang="en-US" smtClean="0"/>
              <a:t>This patient has 15 points by the modified Index.</a:t>
            </a:r>
          </a:p>
          <a:p>
            <a:pPr eaLnBrk="1" hangingPunct="1"/>
            <a:r>
              <a:rPr lang="en-US" smtClean="0"/>
              <a:t> 5 for prev. MI</a:t>
            </a:r>
          </a:p>
          <a:p>
            <a:pPr eaLnBrk="1" hangingPunct="1"/>
            <a:r>
              <a:rPr lang="en-US" smtClean="0"/>
              <a:t>5 forA. Fib.</a:t>
            </a:r>
          </a:p>
          <a:p>
            <a:pPr eaLnBrk="1" hangingPunct="1"/>
            <a:r>
              <a:rPr lang="en-US" smtClean="0"/>
              <a:t>5 for age.</a:t>
            </a:r>
          </a:p>
        </p:txBody>
      </p:sp>
    </p:spTree>
    <p:extLst>
      <p:ext uri="{BB962C8B-B14F-4D97-AF65-F5344CB8AC3E}">
        <p14:creationId xmlns:p14="http://schemas.microsoft.com/office/powerpoint/2010/main" xmlns="" val="3585183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7"/>
          <p:cNvSpPr>
            <a:spLocks noGrp="1" noChangeArrowheads="1"/>
          </p:cNvSpPr>
          <p:nvPr>
            <p:ph type="sldNum" sz="quarter" idx="5"/>
          </p:nvPr>
        </p:nvSpPr>
        <p:spPr>
          <a:noFill/>
        </p:spPr>
        <p:txBody>
          <a:bodyPr/>
          <a:lstStyle/>
          <a:p>
            <a:fld id="{66F1FC9B-D02A-4F5C-A61E-ACBBA9A90538}" type="slidenum">
              <a:rPr lang="en-US" smtClean="0"/>
              <a:pPr/>
              <a:t>28</a:t>
            </a:fld>
            <a:endParaRPr lang="en-US" smtClean="0"/>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a:noFill/>
          <a:ln/>
        </p:spPr>
        <p:txBody>
          <a:bodyPr/>
          <a:lstStyle/>
          <a:p>
            <a:pPr eaLnBrk="1" hangingPunct="1"/>
            <a:endParaRPr lang="en-CA" smtClean="0"/>
          </a:p>
        </p:txBody>
      </p:sp>
    </p:spTree>
    <p:extLst>
      <p:ext uri="{BB962C8B-B14F-4D97-AF65-F5344CB8AC3E}">
        <p14:creationId xmlns:p14="http://schemas.microsoft.com/office/powerpoint/2010/main" xmlns="" val="161731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7"/>
          <p:cNvSpPr>
            <a:spLocks noGrp="1" noChangeArrowheads="1"/>
          </p:cNvSpPr>
          <p:nvPr>
            <p:ph type="sldNum" sz="quarter" idx="5"/>
          </p:nvPr>
        </p:nvSpPr>
        <p:spPr>
          <a:noFill/>
        </p:spPr>
        <p:txBody>
          <a:bodyPr/>
          <a:lstStyle/>
          <a:p>
            <a:fld id="{F4A61406-2A99-4676-B4A6-2D644A0A274D}" type="slidenum">
              <a:rPr lang="en-US" smtClean="0"/>
              <a:pPr/>
              <a:t>29</a:t>
            </a:fld>
            <a:endParaRPr lang="en-US" smtClean="0"/>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a:noFill/>
          <a:ln/>
        </p:spPr>
        <p:txBody>
          <a:bodyPr/>
          <a:lstStyle/>
          <a:p>
            <a:pPr eaLnBrk="1" hangingPunct="1"/>
            <a:endParaRPr lang="en-CA" smtClean="0"/>
          </a:p>
        </p:txBody>
      </p:sp>
    </p:spTree>
    <p:extLst>
      <p:ext uri="{BB962C8B-B14F-4D97-AF65-F5344CB8AC3E}">
        <p14:creationId xmlns:p14="http://schemas.microsoft.com/office/powerpoint/2010/main" xmlns="" val="3198707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7"/>
          <p:cNvSpPr>
            <a:spLocks noGrp="1" noChangeArrowheads="1"/>
          </p:cNvSpPr>
          <p:nvPr>
            <p:ph type="sldNum" sz="quarter" idx="5"/>
          </p:nvPr>
        </p:nvSpPr>
        <p:spPr>
          <a:noFill/>
        </p:spPr>
        <p:txBody>
          <a:bodyPr/>
          <a:lstStyle/>
          <a:p>
            <a:fld id="{CA3A02E1-B3F9-4C1F-898F-CF311728306E}" type="slidenum">
              <a:rPr lang="en-US" smtClean="0"/>
              <a:pPr/>
              <a:t>30</a:t>
            </a:fld>
            <a:endParaRPr lang="en-US" smtClean="0"/>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a:noFill/>
          <a:ln/>
        </p:spPr>
        <p:txBody>
          <a:bodyPr/>
          <a:lstStyle/>
          <a:p>
            <a:pPr eaLnBrk="1" hangingPunct="1"/>
            <a:endParaRPr lang="en-CA" smtClean="0"/>
          </a:p>
        </p:txBody>
      </p:sp>
    </p:spTree>
    <p:extLst>
      <p:ext uri="{BB962C8B-B14F-4D97-AF65-F5344CB8AC3E}">
        <p14:creationId xmlns:p14="http://schemas.microsoft.com/office/powerpoint/2010/main" xmlns="" val="264843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7"/>
          <p:cNvSpPr>
            <a:spLocks noGrp="1" noChangeArrowheads="1"/>
          </p:cNvSpPr>
          <p:nvPr>
            <p:ph type="sldNum" sz="quarter" idx="5"/>
          </p:nvPr>
        </p:nvSpPr>
        <p:spPr>
          <a:noFill/>
        </p:spPr>
        <p:txBody>
          <a:bodyPr/>
          <a:lstStyle/>
          <a:p>
            <a:fld id="{59B3F3E1-83B5-49C7-875E-7C7D9F81269D}" type="slidenum">
              <a:rPr lang="en-US" smtClean="0"/>
              <a:pPr/>
              <a:t>33</a:t>
            </a:fld>
            <a:endParaRPr lang="en-US" smtClean="0"/>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pPr eaLnBrk="1" hangingPunct="1"/>
            <a:endParaRPr lang="en-CA" smtClean="0"/>
          </a:p>
        </p:txBody>
      </p:sp>
    </p:spTree>
    <p:extLst>
      <p:ext uri="{BB962C8B-B14F-4D97-AF65-F5344CB8AC3E}">
        <p14:creationId xmlns:p14="http://schemas.microsoft.com/office/powerpoint/2010/main" xmlns="" val="1689797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7"/>
          <p:cNvSpPr>
            <a:spLocks noGrp="1" noChangeArrowheads="1"/>
          </p:cNvSpPr>
          <p:nvPr>
            <p:ph type="sldNum" sz="quarter" idx="5"/>
          </p:nvPr>
        </p:nvSpPr>
        <p:spPr>
          <a:noFill/>
        </p:spPr>
        <p:txBody>
          <a:bodyPr/>
          <a:lstStyle/>
          <a:p>
            <a:fld id="{ED21BE1C-BE15-4345-8B7D-33D35271FC22}" type="slidenum">
              <a:rPr lang="en-US" smtClean="0"/>
              <a:pPr/>
              <a:t>34</a:t>
            </a:fld>
            <a:endParaRPr lang="en-US" smtClean="0"/>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a:noFill/>
          <a:ln/>
        </p:spPr>
        <p:txBody>
          <a:bodyPr/>
          <a:lstStyle/>
          <a:p>
            <a:pPr eaLnBrk="1" hangingPunct="1"/>
            <a:endParaRPr lang="en-CA" smtClean="0"/>
          </a:p>
        </p:txBody>
      </p:sp>
    </p:spTree>
    <p:extLst>
      <p:ext uri="{BB962C8B-B14F-4D97-AF65-F5344CB8AC3E}">
        <p14:creationId xmlns:p14="http://schemas.microsoft.com/office/powerpoint/2010/main" xmlns="" val="3338158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7"/>
          <p:cNvSpPr>
            <a:spLocks noGrp="1" noChangeArrowheads="1"/>
          </p:cNvSpPr>
          <p:nvPr>
            <p:ph type="sldNum" sz="quarter" idx="5"/>
          </p:nvPr>
        </p:nvSpPr>
        <p:spPr>
          <a:noFill/>
        </p:spPr>
        <p:txBody>
          <a:bodyPr/>
          <a:lstStyle/>
          <a:p>
            <a:fld id="{E6524A12-202A-4813-A1A0-049FE076943A}" type="slidenum">
              <a:rPr lang="en-US" smtClean="0"/>
              <a:pPr/>
              <a:t>36</a:t>
            </a:fld>
            <a:endParaRPr lang="en-US" smtClean="0"/>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a:noFill/>
          <a:ln/>
        </p:spPr>
        <p:txBody>
          <a:bodyPr/>
          <a:lstStyle/>
          <a:p>
            <a:pPr eaLnBrk="1" hangingPunct="1"/>
            <a:endParaRPr lang="en-CA" smtClean="0"/>
          </a:p>
        </p:txBody>
      </p:sp>
    </p:spTree>
    <p:extLst>
      <p:ext uri="{BB962C8B-B14F-4D97-AF65-F5344CB8AC3E}">
        <p14:creationId xmlns:p14="http://schemas.microsoft.com/office/powerpoint/2010/main" xmlns="" val="36432187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7"/>
          <p:cNvSpPr>
            <a:spLocks noGrp="1" noChangeArrowheads="1"/>
          </p:cNvSpPr>
          <p:nvPr>
            <p:ph type="sldNum" sz="quarter" idx="5"/>
          </p:nvPr>
        </p:nvSpPr>
        <p:spPr>
          <a:noFill/>
        </p:spPr>
        <p:txBody>
          <a:bodyPr/>
          <a:lstStyle/>
          <a:p>
            <a:fld id="{F370732F-C2B8-4593-8F81-E9C99BB602DC}" type="slidenum">
              <a:rPr lang="en-US" smtClean="0"/>
              <a:pPr/>
              <a:t>37</a:t>
            </a:fld>
            <a:endParaRPr lang="en-US" smtClean="0"/>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a:noFill/>
          <a:ln/>
        </p:spPr>
        <p:txBody>
          <a:bodyPr/>
          <a:lstStyle/>
          <a:p>
            <a:pPr eaLnBrk="1" hangingPunct="1"/>
            <a:endParaRPr lang="en-CA" smtClean="0"/>
          </a:p>
        </p:txBody>
      </p:sp>
    </p:spTree>
    <p:extLst>
      <p:ext uri="{BB962C8B-B14F-4D97-AF65-F5344CB8AC3E}">
        <p14:creationId xmlns:p14="http://schemas.microsoft.com/office/powerpoint/2010/main" xmlns="" val="28473096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7"/>
          <p:cNvSpPr>
            <a:spLocks noGrp="1" noChangeArrowheads="1"/>
          </p:cNvSpPr>
          <p:nvPr>
            <p:ph type="sldNum" sz="quarter" idx="5"/>
          </p:nvPr>
        </p:nvSpPr>
        <p:spPr>
          <a:noFill/>
        </p:spPr>
        <p:txBody>
          <a:bodyPr/>
          <a:lstStyle/>
          <a:p>
            <a:fld id="{6E5D918D-39BE-442E-9897-FAB5FA5266F7}" type="slidenum">
              <a:rPr lang="en-US" smtClean="0"/>
              <a:pPr/>
              <a:t>59</a:t>
            </a:fld>
            <a:endParaRPr lang="en-US" smtClean="0"/>
          </a:p>
        </p:txBody>
      </p:sp>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a:noFill/>
          <a:ln/>
        </p:spPr>
        <p:txBody>
          <a:bodyPr/>
          <a:lstStyle/>
          <a:p>
            <a:pPr eaLnBrk="1" hangingPunct="1"/>
            <a:endParaRPr lang="en-CA" smtClean="0"/>
          </a:p>
        </p:txBody>
      </p:sp>
    </p:spTree>
    <p:extLst>
      <p:ext uri="{BB962C8B-B14F-4D97-AF65-F5344CB8AC3E}">
        <p14:creationId xmlns:p14="http://schemas.microsoft.com/office/powerpoint/2010/main" xmlns="" val="3820429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Rectangle 7"/>
          <p:cNvSpPr>
            <a:spLocks noGrp="1" noChangeArrowheads="1"/>
          </p:cNvSpPr>
          <p:nvPr>
            <p:ph type="sldNum" sz="quarter" idx="5"/>
          </p:nvPr>
        </p:nvSpPr>
        <p:spPr>
          <a:noFill/>
        </p:spPr>
        <p:txBody>
          <a:bodyPr/>
          <a:lstStyle/>
          <a:p>
            <a:fld id="{96BB3082-0FD3-4424-892A-A45961ED19B4}" type="slidenum">
              <a:rPr lang="en-US" smtClean="0"/>
              <a:pPr/>
              <a:t>60</a:t>
            </a:fld>
            <a:endParaRPr lang="en-US" smtClean="0"/>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a:noFill/>
          <a:ln/>
        </p:spPr>
        <p:txBody>
          <a:bodyPr/>
          <a:lstStyle/>
          <a:p>
            <a:pPr eaLnBrk="1" hangingPunct="1"/>
            <a:r>
              <a:rPr lang="en-US" smtClean="0"/>
              <a:t>Overview.</a:t>
            </a:r>
          </a:p>
          <a:p>
            <a:pPr eaLnBrk="1" hangingPunct="1"/>
            <a:r>
              <a:rPr lang="en-US" smtClean="0"/>
              <a:t>Questions?</a:t>
            </a:r>
          </a:p>
        </p:txBody>
      </p:sp>
    </p:spTree>
    <p:extLst>
      <p:ext uri="{BB962C8B-B14F-4D97-AF65-F5344CB8AC3E}">
        <p14:creationId xmlns:p14="http://schemas.microsoft.com/office/powerpoint/2010/main" xmlns="" val="34848256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7"/>
          <p:cNvSpPr>
            <a:spLocks noGrp="1" noChangeArrowheads="1"/>
          </p:cNvSpPr>
          <p:nvPr>
            <p:ph type="sldNum" sz="quarter" idx="5"/>
          </p:nvPr>
        </p:nvSpPr>
        <p:spPr>
          <a:noFill/>
        </p:spPr>
        <p:txBody>
          <a:bodyPr/>
          <a:lstStyle/>
          <a:p>
            <a:fld id="{1D6B092D-DB09-4ECE-9424-72BDE4BE3A55}" type="slidenum">
              <a:rPr lang="en-US" smtClean="0"/>
              <a:pPr/>
              <a:t>61</a:t>
            </a:fld>
            <a:endParaRPr lang="en-US" smtClean="0"/>
          </a:p>
        </p:txBody>
      </p:sp>
      <p:sp>
        <p:nvSpPr>
          <p:cNvPr id="269314" name="Rectangle 2"/>
          <p:cNvSpPr>
            <a:spLocks noGrp="1" noRot="1" noChangeAspect="1" noChangeArrowheads="1"/>
          </p:cNvSpPr>
          <p:nvPr>
            <p:ph type="sldImg"/>
          </p:nvPr>
        </p:nvSpPr>
        <p:spPr>
          <a:solidFill>
            <a:srgbClr val="FFFFFF"/>
          </a:solidFill>
          <a:ln/>
        </p:spPr>
      </p:sp>
      <p:sp>
        <p:nvSpPr>
          <p:cNvPr id="26931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CA" smtClean="0"/>
          </a:p>
        </p:txBody>
      </p:sp>
    </p:spTree>
    <p:extLst>
      <p:ext uri="{BB962C8B-B14F-4D97-AF65-F5344CB8AC3E}">
        <p14:creationId xmlns:p14="http://schemas.microsoft.com/office/powerpoint/2010/main" xmlns="" val="2766716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D9E6EA58-8A0C-4056-A829-49CBE0E9724C}" type="slidenum">
              <a:rPr lang="en-US" smtClean="0"/>
              <a:pPr/>
              <a:t>6</a:t>
            </a:fld>
            <a:endParaRPr lang="en-US" smtClean="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endParaRPr lang="en-CA" smtClean="0"/>
          </a:p>
        </p:txBody>
      </p:sp>
    </p:spTree>
    <p:extLst>
      <p:ext uri="{BB962C8B-B14F-4D97-AF65-F5344CB8AC3E}">
        <p14:creationId xmlns:p14="http://schemas.microsoft.com/office/powerpoint/2010/main" xmlns="" val="31614974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7"/>
          <p:cNvSpPr>
            <a:spLocks noGrp="1" noChangeArrowheads="1"/>
          </p:cNvSpPr>
          <p:nvPr>
            <p:ph type="sldNum" sz="quarter" idx="5"/>
          </p:nvPr>
        </p:nvSpPr>
        <p:spPr>
          <a:noFill/>
        </p:spPr>
        <p:txBody>
          <a:bodyPr/>
          <a:lstStyle/>
          <a:p>
            <a:fld id="{A683CD2D-490D-4B36-A15D-FA2657D1C2CD}" type="slidenum">
              <a:rPr lang="en-US" smtClean="0"/>
              <a:pPr/>
              <a:t>62</a:t>
            </a:fld>
            <a:endParaRPr lang="en-US" smtClean="0"/>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pPr eaLnBrk="1" hangingPunct="1"/>
            <a:endParaRPr lang="en-US" smtClean="0"/>
          </a:p>
          <a:p>
            <a:pPr eaLnBrk="1" hangingPunct="1"/>
            <a:r>
              <a:rPr lang="en-US" smtClean="0"/>
              <a:t>Overall, 26·4% (95% CI 26·0–26·8%) of the adult population in 2000 had hypertension (26·6% of men [26·0–27·2%] and 26·1% of women [25·5–26·6%]), and 29·2% (28·8–29·7%) were projected to have this condition by 2025 (29·0% of men [28·6–29·4%] and 29·5% of women [29·1–29·9%]). The estimated total number of adults with hypertension in 2000 was 972 million (957–987 million); 333 million (329–336 million) in economically developed countries and 639 million (625–654 million) in economically developing countries. The number of adults with hypertension in 2025 was predicted to increase by about 60% to a total of 1·56 billion (1·54–1·58 billion).</a:t>
            </a:r>
          </a:p>
          <a:p>
            <a:pPr eaLnBrk="1" hangingPunct="1"/>
            <a:endParaRPr lang="en-US" smtClean="0"/>
          </a:p>
          <a:p>
            <a:pPr eaLnBrk="1" hangingPunct="1"/>
            <a:r>
              <a:rPr lang="en-US" smtClean="0"/>
              <a:t>Global burden of hypertension: analysis of worldwide data</a:t>
            </a:r>
          </a:p>
          <a:p>
            <a:pPr eaLnBrk="1" hangingPunct="1"/>
            <a:endParaRPr lang="en-US" smtClean="0"/>
          </a:p>
          <a:p>
            <a:pPr eaLnBrk="1" hangingPunct="1"/>
            <a:r>
              <a:rPr lang="en-US" smtClean="0"/>
              <a:t>Patricia M Kearney MDa, d, Megan Whelton BSa, Kristi Reynolds PhDa, Paul Muntner PhDa, b, c, ProfPaul K Whelton MDa, b, c and Prof, DrJiang He MDa, </a:t>
            </a:r>
          </a:p>
          <a:p>
            <a:pPr eaLnBrk="1" hangingPunct="1"/>
            <a:r>
              <a:rPr lang="en-US" smtClean="0"/>
              <a:t>Volume 365, Issue 9455, 15 January 2005, Pages 217-223 </a:t>
            </a:r>
          </a:p>
        </p:txBody>
      </p:sp>
    </p:spTree>
    <p:extLst>
      <p:ext uri="{BB962C8B-B14F-4D97-AF65-F5344CB8AC3E}">
        <p14:creationId xmlns:p14="http://schemas.microsoft.com/office/powerpoint/2010/main" xmlns="" val="33242956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7"/>
          <p:cNvSpPr>
            <a:spLocks noGrp="1" noChangeArrowheads="1"/>
          </p:cNvSpPr>
          <p:nvPr>
            <p:ph type="sldNum" sz="quarter" idx="5"/>
          </p:nvPr>
        </p:nvSpPr>
        <p:spPr>
          <a:noFill/>
        </p:spPr>
        <p:txBody>
          <a:bodyPr/>
          <a:lstStyle/>
          <a:p>
            <a:fld id="{999F57C7-153A-43D7-A8D2-9027E061B978}" type="slidenum">
              <a:rPr lang="en-US" smtClean="0"/>
              <a:pPr/>
              <a:t>63</a:t>
            </a:fld>
            <a:endParaRPr lang="en-US" smtClean="0"/>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a:noFill/>
          <a:ln/>
        </p:spPr>
        <p:txBody>
          <a:bodyPr/>
          <a:lstStyle/>
          <a:p>
            <a:pPr eaLnBrk="1" hangingPunct="1"/>
            <a:r>
              <a:rPr lang="en-US" smtClean="0"/>
              <a:t>Figure 1: Prevalence of hypertension in the province of Ontario from 1995 to 2005. We used a logistic regression model to adjust for age, sex, residence location (urban v. rural), socioeconomic status, presence of diabetes, 5-year history of cardiovascular disease, Charlson Comorbidity Index score, and interaction terms between age and sex. Yearly rates are based on prevalence as of Mar. 31 of each year. Results of the Pearson correlation test p &lt; 0.001.</a:t>
            </a:r>
          </a:p>
          <a:p>
            <a:pPr eaLnBrk="1" hangingPunct="1"/>
            <a:r>
              <a:rPr lang="en-GB" b="1" smtClean="0"/>
              <a:t>Tu, K. et al. CMAJ 2008;178:1429-1435</a:t>
            </a:r>
            <a:endParaRPr lang="en-US" smtClean="0"/>
          </a:p>
          <a:p>
            <a:pPr eaLnBrk="1" hangingPunct="1"/>
            <a:endParaRPr lang="en-US" smtClean="0"/>
          </a:p>
        </p:txBody>
      </p:sp>
    </p:spTree>
    <p:extLst>
      <p:ext uri="{BB962C8B-B14F-4D97-AF65-F5344CB8AC3E}">
        <p14:creationId xmlns:p14="http://schemas.microsoft.com/office/powerpoint/2010/main" xmlns="" val="13540748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7"/>
          <p:cNvSpPr>
            <a:spLocks noGrp="1" noChangeArrowheads="1"/>
          </p:cNvSpPr>
          <p:nvPr>
            <p:ph type="sldNum" sz="quarter" idx="5"/>
          </p:nvPr>
        </p:nvSpPr>
        <p:spPr>
          <a:noFill/>
        </p:spPr>
        <p:txBody>
          <a:bodyPr/>
          <a:lstStyle/>
          <a:p>
            <a:fld id="{D83B3B81-6BBE-47A7-BF7D-73BB182D5050}" type="slidenum">
              <a:rPr lang="en-US" smtClean="0"/>
              <a:pPr/>
              <a:t>64</a:t>
            </a:fld>
            <a:endParaRPr lang="en-US" smtClean="0"/>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a:noFill/>
          <a:ln/>
        </p:spPr>
        <p:txBody>
          <a:bodyPr/>
          <a:lstStyle/>
          <a:p>
            <a:pPr eaLnBrk="1" hangingPunct="1"/>
            <a:endParaRPr lang="en-US" smtClean="0"/>
          </a:p>
          <a:p>
            <a:pPr eaLnBrk="1" hangingPunct="1"/>
            <a:endParaRPr lang="en-US" smtClean="0"/>
          </a:p>
          <a:p>
            <a:pPr eaLnBrk="1" hangingPunct="1"/>
            <a:r>
              <a:rPr lang="en-US" sz="700" smtClean="0">
                <a:latin typeface="Trebuchet MS" pitchFamily="34" charset="0"/>
              </a:rPr>
              <a:t>Figure 1. Cumulative incidence of congestive heart failure in men and women aged 50 to 59 years according to hypertension status at baseline. Stage 1 hypertension was defined as systolic blood pressure of 140 to 159 mm Hg or diastolic blood pressure of 90 to 99 mm Hg in subjects not receiving antihypertensive treatment, and stage 2 or greater hypertension (stage 2+) was defined as systolic blood pressure greater than 160 mm Hg, diastolic blood pressure greater than 100 mm Hg, or the current use of antihypertensive treatment</a:t>
            </a:r>
            <a:r>
              <a:rPr lang="en-US" sz="700" smtClean="0">
                <a:solidFill>
                  <a:srgbClr val="0A0905"/>
                </a:solidFill>
                <a:latin typeface="Trebuchet MS" pitchFamily="34" charset="0"/>
              </a:rPr>
              <a:t>. </a:t>
            </a:r>
          </a:p>
          <a:p>
            <a:pPr eaLnBrk="1" hangingPunct="1"/>
            <a:endParaRPr lang="en-US" sz="700" smtClean="0">
              <a:solidFill>
                <a:srgbClr val="0A0905"/>
              </a:solidFill>
              <a:latin typeface="Trebuchet MS" pitchFamily="34" charset="0"/>
            </a:endParaRPr>
          </a:p>
          <a:p>
            <a:pPr eaLnBrk="1" hangingPunct="1"/>
            <a:r>
              <a:rPr lang="en-US" sz="2000" smtClean="0">
                <a:solidFill>
                  <a:srgbClr val="0A0905"/>
                </a:solidFill>
                <a:latin typeface="Trebuchet MS" pitchFamily="34" charset="0"/>
              </a:rPr>
              <a:t>The Progression From Hypertension to Congestive Heart Failure</a:t>
            </a:r>
            <a:endParaRPr lang="en-US" sz="1300" smtClean="0">
              <a:solidFill>
                <a:srgbClr val="0A0905"/>
              </a:solidFill>
              <a:latin typeface="Trebuchet MS" pitchFamily="34" charset="0"/>
            </a:endParaRPr>
          </a:p>
          <a:p>
            <a:pPr eaLnBrk="1" hangingPunct="1"/>
            <a:r>
              <a:rPr lang="en-US" sz="1800" smtClean="0">
                <a:solidFill>
                  <a:srgbClr val="061844"/>
                </a:solidFill>
                <a:latin typeface="Trebuchet MS" pitchFamily="34" charset="0"/>
              </a:rPr>
              <a:t>Levy, Daniel MD; Larson, Martin G. ScD; Vasan, Ramachandran S. MD; Kannel, William B. MD, MPH; Ho, Kalon K. L. MD, MSc</a:t>
            </a:r>
            <a:endParaRPr lang="en-US" sz="1800" b="1" smtClean="0">
              <a:solidFill>
                <a:srgbClr val="757575"/>
              </a:solidFill>
              <a:latin typeface="Trebuchet MS" pitchFamily="34" charset="0"/>
            </a:endParaRPr>
          </a:p>
          <a:p>
            <a:pPr eaLnBrk="1" hangingPunct="1"/>
            <a:r>
              <a:rPr lang="en-US" sz="1800" b="1" smtClean="0">
                <a:solidFill>
                  <a:srgbClr val="757575"/>
                </a:solidFill>
                <a:latin typeface="Trebuchet MS" pitchFamily="34" charset="0"/>
              </a:rPr>
              <a:t>JAMA:</a:t>
            </a:r>
            <a:r>
              <a:rPr lang="en-US" sz="1800" smtClean="0">
                <a:solidFill>
                  <a:srgbClr val="061844"/>
                </a:solidFill>
                <a:latin typeface="Trebuchet MS" pitchFamily="34" charset="0"/>
              </a:rPr>
              <a:t>275(20),</a:t>
            </a:r>
            <a:r>
              <a:rPr lang="en-US" sz="1800" smtClean="0">
                <a:solidFill>
                  <a:srgbClr val="061844"/>
                </a:solidFill>
                <a:latin typeface="Arial" charset="0"/>
              </a:rPr>
              <a:t> </a:t>
            </a:r>
            <a:r>
              <a:rPr lang="en-US" sz="1800" smtClean="0">
                <a:solidFill>
                  <a:srgbClr val="061844"/>
                </a:solidFill>
                <a:latin typeface="Trebuchet MS" pitchFamily="34" charset="0"/>
              </a:rPr>
              <a:t>22/29 May 1996,</a:t>
            </a:r>
            <a:r>
              <a:rPr lang="en-US" sz="1800" smtClean="0">
                <a:solidFill>
                  <a:srgbClr val="061844"/>
                </a:solidFill>
                <a:latin typeface="Arial" charset="0"/>
              </a:rPr>
              <a:t> </a:t>
            </a:r>
            <a:r>
              <a:rPr lang="en-US" sz="1800" smtClean="0">
                <a:solidFill>
                  <a:srgbClr val="061844"/>
                </a:solidFill>
                <a:latin typeface="Trebuchet MS" pitchFamily="34" charset="0"/>
              </a:rPr>
              <a:t>pp 1557-1562</a:t>
            </a:r>
          </a:p>
          <a:p>
            <a:pPr eaLnBrk="1" hangingPunct="1"/>
            <a:endParaRPr lang="en-US" sz="700" smtClean="0">
              <a:solidFill>
                <a:srgbClr val="0A0905"/>
              </a:solidFill>
              <a:latin typeface="Trebuchet MS" pitchFamily="34" charset="0"/>
            </a:endParaRPr>
          </a:p>
          <a:p>
            <a:pPr eaLnBrk="1" hangingPunct="1"/>
            <a:endParaRPr lang="en-US" smtClean="0"/>
          </a:p>
        </p:txBody>
      </p:sp>
    </p:spTree>
    <p:extLst>
      <p:ext uri="{BB962C8B-B14F-4D97-AF65-F5344CB8AC3E}">
        <p14:creationId xmlns:p14="http://schemas.microsoft.com/office/powerpoint/2010/main" xmlns="" val="23140432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7"/>
          <p:cNvSpPr>
            <a:spLocks noGrp="1" noChangeArrowheads="1"/>
          </p:cNvSpPr>
          <p:nvPr>
            <p:ph type="sldNum" sz="quarter" idx="5"/>
          </p:nvPr>
        </p:nvSpPr>
        <p:spPr>
          <a:noFill/>
        </p:spPr>
        <p:txBody>
          <a:bodyPr/>
          <a:lstStyle/>
          <a:p>
            <a:fld id="{9FEA502A-38F8-42F3-87F1-855962B76E80}" type="slidenum">
              <a:rPr lang="en-US" smtClean="0"/>
              <a:pPr/>
              <a:t>65</a:t>
            </a:fld>
            <a:endParaRPr lang="en-US" smtClean="0"/>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pPr eaLnBrk="1" hangingPunct="1"/>
            <a:endParaRPr lang="en-CA" smtClean="0"/>
          </a:p>
        </p:txBody>
      </p:sp>
    </p:spTree>
    <p:extLst>
      <p:ext uri="{BB962C8B-B14F-4D97-AF65-F5344CB8AC3E}">
        <p14:creationId xmlns:p14="http://schemas.microsoft.com/office/powerpoint/2010/main" xmlns="" val="11629550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Rectangle 7"/>
          <p:cNvSpPr>
            <a:spLocks noGrp="1" noChangeArrowheads="1"/>
          </p:cNvSpPr>
          <p:nvPr>
            <p:ph type="sldNum" sz="quarter" idx="5"/>
          </p:nvPr>
        </p:nvSpPr>
        <p:spPr>
          <a:noFill/>
        </p:spPr>
        <p:txBody>
          <a:bodyPr/>
          <a:lstStyle/>
          <a:p>
            <a:fld id="{9DFE94D2-CFB3-4764-BF10-23A447B919C3}" type="slidenum">
              <a:rPr lang="en-US" smtClean="0"/>
              <a:pPr/>
              <a:t>66</a:t>
            </a:fld>
            <a:endParaRPr lang="en-US" smtClean="0"/>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a:noFill/>
          <a:ln/>
        </p:spPr>
        <p:txBody>
          <a:bodyPr/>
          <a:lstStyle/>
          <a:p>
            <a:pPr eaLnBrk="1" hangingPunct="1"/>
            <a:r>
              <a:rPr lang="en-US" smtClean="0"/>
              <a:t>General belief that hypertension was a strong indicator of increased risk for perioperative cardiac events.</a:t>
            </a:r>
          </a:p>
          <a:p>
            <a:pPr eaLnBrk="1" hangingPunct="1"/>
            <a:r>
              <a:rPr lang="en-US" smtClean="0"/>
              <a:t>Anesthesiology was much riskier in general at this time.1979 editorial in Anesthesia “attitudes towards the management of anesthesia and operation in hypertension patients have teneded to swing from one extreme to another”.</a:t>
            </a:r>
          </a:p>
          <a:p>
            <a:pPr eaLnBrk="1" hangingPunct="1"/>
            <a:r>
              <a:rPr lang="en-US" smtClean="0"/>
              <a:t>Generally thought HTN was a poor prognostic sign for operative risk.</a:t>
            </a:r>
          </a:p>
          <a:p>
            <a:pPr eaLnBrk="1" hangingPunct="1"/>
            <a:r>
              <a:rPr lang="en-US" smtClean="0"/>
              <a:t>1930’s hypertensive cardiac disease was thought to be a contraindication to surgery.</a:t>
            </a:r>
          </a:p>
          <a:p>
            <a:pPr eaLnBrk="1" hangingPunct="1"/>
            <a:r>
              <a:rPr lang="en-US" smtClean="0"/>
              <a:t>Sprague - study at the Massachusett’s General hospital:Retrospective analysis of 170 patients with surgery,of the 75 patients with “hypertensive cardiac disease” higher numbers died of cardiac failure (12/75 with 24/75 (34%) overall mortality).</a:t>
            </a:r>
          </a:p>
          <a:p>
            <a:pPr eaLnBrk="1" hangingPunct="1"/>
            <a:r>
              <a:rPr lang="en-US" smtClean="0"/>
              <a:t>1960’s:  concerns re: hypertensive agents used reserpine and rauwolfia</a:t>
            </a:r>
          </a:p>
          <a:p>
            <a:pPr eaLnBrk="1" hangingPunct="1"/>
            <a:endParaRPr lang="en-US" smtClean="0"/>
          </a:p>
          <a:p>
            <a:pPr eaLnBrk="1" hangingPunct="1"/>
            <a:r>
              <a:rPr lang="en-US" smtClean="0"/>
              <a:t>Goldman and Caldera: mild to moderate HTN by the standards of the day (although now would be consider level I -II). Study limited by small numbers,and only five had DBP &gt; 110 mmHg. Studies included higher risk surgeries (aortic cross clamping).</a:t>
            </a:r>
          </a:p>
        </p:txBody>
      </p:sp>
    </p:spTree>
    <p:extLst>
      <p:ext uri="{BB962C8B-B14F-4D97-AF65-F5344CB8AC3E}">
        <p14:creationId xmlns:p14="http://schemas.microsoft.com/office/powerpoint/2010/main" xmlns="" val="35860713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Rectangle 7"/>
          <p:cNvSpPr>
            <a:spLocks noGrp="1" noChangeArrowheads="1"/>
          </p:cNvSpPr>
          <p:nvPr>
            <p:ph type="sldNum" sz="quarter" idx="5"/>
          </p:nvPr>
        </p:nvSpPr>
        <p:spPr>
          <a:noFill/>
        </p:spPr>
        <p:txBody>
          <a:bodyPr/>
          <a:lstStyle/>
          <a:p>
            <a:fld id="{78C4370B-C85A-47ED-83D7-FBA254F60961}" type="slidenum">
              <a:rPr lang="en-US" smtClean="0"/>
              <a:pPr/>
              <a:t>68</a:t>
            </a:fld>
            <a:endParaRPr lang="en-US" smtClean="0"/>
          </a:p>
        </p:txBody>
      </p:sp>
      <p:sp>
        <p:nvSpPr>
          <p:cNvPr id="284674" name="Rectangle 2"/>
          <p:cNvSpPr>
            <a:spLocks noGrp="1" noRot="1" noChangeAspect="1" noChangeArrowheads="1" noTextEdit="1"/>
          </p:cNvSpPr>
          <p:nvPr>
            <p:ph type="sldImg"/>
          </p:nvPr>
        </p:nvSpPr>
        <p:spPr>
          <a:ln/>
        </p:spPr>
      </p:sp>
      <p:sp>
        <p:nvSpPr>
          <p:cNvPr id="284675" name="Rectangle 3"/>
          <p:cNvSpPr>
            <a:spLocks noGrp="1" noChangeArrowheads="1"/>
          </p:cNvSpPr>
          <p:nvPr>
            <p:ph type="body" idx="1"/>
          </p:nvPr>
        </p:nvSpPr>
        <p:spPr>
          <a:noFill/>
          <a:ln/>
        </p:spPr>
        <p:txBody>
          <a:bodyPr/>
          <a:lstStyle/>
          <a:p>
            <a:pPr eaLnBrk="1" hangingPunct="1"/>
            <a:r>
              <a:rPr lang="en-US" smtClean="0"/>
              <a:t>Lacks statistical significance due to small numbers (small no of events)</a:t>
            </a:r>
          </a:p>
          <a:p>
            <a:pPr eaLnBrk="1" hangingPunct="1"/>
            <a:r>
              <a:rPr lang="en-US" smtClean="0"/>
              <a:t>Doesn’t look at severe HTN (which ismore likely to affect outcome)</a:t>
            </a:r>
          </a:p>
          <a:p>
            <a:pPr eaLnBrk="1" hangingPunct="1"/>
            <a:endParaRPr lang="en-US" smtClean="0"/>
          </a:p>
        </p:txBody>
      </p:sp>
    </p:spTree>
    <p:extLst>
      <p:ext uri="{BB962C8B-B14F-4D97-AF65-F5344CB8AC3E}">
        <p14:creationId xmlns:p14="http://schemas.microsoft.com/office/powerpoint/2010/main" xmlns="" val="23477465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7"/>
          <p:cNvSpPr>
            <a:spLocks noGrp="1" noChangeArrowheads="1"/>
          </p:cNvSpPr>
          <p:nvPr>
            <p:ph type="sldNum" sz="quarter" idx="5"/>
          </p:nvPr>
        </p:nvSpPr>
        <p:spPr>
          <a:noFill/>
        </p:spPr>
        <p:txBody>
          <a:bodyPr/>
          <a:lstStyle/>
          <a:p>
            <a:fld id="{8F83AFE5-35BF-427A-A5C9-D1EBBB578E40}" type="slidenum">
              <a:rPr lang="en-US" smtClean="0"/>
              <a:pPr/>
              <a:t>69</a:t>
            </a:fld>
            <a:endParaRPr lang="en-US" smtClean="0"/>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a:noFill/>
          <a:ln/>
        </p:spPr>
        <p:txBody>
          <a:bodyPr/>
          <a:lstStyle/>
          <a:p>
            <a:pPr eaLnBrk="1" hangingPunct="1"/>
            <a:r>
              <a:rPr lang="en-US" smtClean="0"/>
              <a:t>X axis is logarithmic scale. Solid vertical line is at unity, dotted vertical line at the combined estimate.  Point estimate of OR indicated by box, size of box indicates weight given to study.</a:t>
            </a:r>
          </a:p>
          <a:p>
            <a:pPr eaLnBrk="1" hangingPunct="1"/>
            <a:endParaRPr lang="en-US" smtClean="0"/>
          </a:p>
          <a:p>
            <a:pPr eaLnBrk="1" hangingPunct="1"/>
            <a:r>
              <a:rPr lang="en-US" smtClean="0"/>
              <a:t>Studies published between 1978 and 2001 and included 12 995 patients.</a:t>
            </a:r>
          </a:p>
        </p:txBody>
      </p:sp>
    </p:spTree>
    <p:extLst>
      <p:ext uri="{BB962C8B-B14F-4D97-AF65-F5344CB8AC3E}">
        <p14:creationId xmlns:p14="http://schemas.microsoft.com/office/powerpoint/2010/main" xmlns="" val="36846224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Rectangle 7"/>
          <p:cNvSpPr>
            <a:spLocks noGrp="1" noChangeArrowheads="1"/>
          </p:cNvSpPr>
          <p:nvPr>
            <p:ph type="sldNum" sz="quarter" idx="5"/>
          </p:nvPr>
        </p:nvSpPr>
        <p:spPr>
          <a:noFill/>
        </p:spPr>
        <p:txBody>
          <a:bodyPr/>
          <a:lstStyle/>
          <a:p>
            <a:fld id="{0A77C0EF-B6F7-4681-B1E0-5576581E342B}" type="slidenum">
              <a:rPr lang="en-US" smtClean="0"/>
              <a:pPr/>
              <a:t>70</a:t>
            </a:fld>
            <a:endParaRPr lang="en-US" smtClean="0"/>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a:noFill/>
          <a:ln/>
        </p:spPr>
        <p:txBody>
          <a:bodyPr/>
          <a:lstStyle/>
          <a:p>
            <a:pPr eaLnBrk="1" hangingPunct="1"/>
            <a:r>
              <a:rPr lang="en-US" smtClean="0"/>
              <a:t>Heterogeneity represents the extent or magnitude of differences in tretment or exposure effects between studies. </a:t>
            </a:r>
          </a:p>
          <a:p>
            <a:pPr eaLnBrk="1" hangingPunct="1"/>
            <a:r>
              <a:rPr lang="en-US" smtClean="0"/>
              <a:t>Small odds ratio, statistically significant BUT need caution in interpreting re heterogenous observation studies and no correction for confounders.</a:t>
            </a:r>
          </a:p>
          <a:p>
            <a:pPr eaLnBrk="1" hangingPunct="1"/>
            <a:r>
              <a:rPr lang="en-US" smtClean="0"/>
              <a:t>CONCLUSION: if pt otherwise ok (ie no acute symptoms of HTN) surgery should NOT be deferred based on arterial BPs alone.If greater then 180/110 surgery can proceed but patient should receive intraop treatment for cardiovascular stability.</a:t>
            </a:r>
          </a:p>
        </p:txBody>
      </p:sp>
    </p:spTree>
    <p:extLst>
      <p:ext uri="{BB962C8B-B14F-4D97-AF65-F5344CB8AC3E}">
        <p14:creationId xmlns:p14="http://schemas.microsoft.com/office/powerpoint/2010/main" xmlns="" val="34917717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Rectangle 7"/>
          <p:cNvSpPr>
            <a:spLocks noGrp="1" noChangeArrowheads="1"/>
          </p:cNvSpPr>
          <p:nvPr>
            <p:ph type="sldNum" sz="quarter" idx="5"/>
          </p:nvPr>
        </p:nvSpPr>
        <p:spPr>
          <a:noFill/>
        </p:spPr>
        <p:txBody>
          <a:bodyPr/>
          <a:lstStyle/>
          <a:p>
            <a:fld id="{20853CF6-3823-46F5-B643-F5BA764F6BF4}" type="slidenum">
              <a:rPr lang="en-US" smtClean="0"/>
              <a:pPr/>
              <a:t>71</a:t>
            </a:fld>
            <a:endParaRPr lang="en-US" smtClean="0"/>
          </a:p>
        </p:txBody>
      </p:sp>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a:noFill/>
          <a:ln/>
        </p:spPr>
        <p:txBody>
          <a:bodyPr/>
          <a:lstStyle/>
          <a:p>
            <a:pPr eaLnBrk="1" hangingPunct="1"/>
            <a:r>
              <a:rPr lang="en-US" smtClean="0"/>
              <a:t>End-organ damage (2 to any cause, including HTN) is more predictive for adverse cardiovascular events.</a:t>
            </a:r>
          </a:p>
        </p:txBody>
      </p:sp>
    </p:spTree>
    <p:extLst>
      <p:ext uri="{BB962C8B-B14F-4D97-AF65-F5344CB8AC3E}">
        <p14:creationId xmlns:p14="http://schemas.microsoft.com/office/powerpoint/2010/main" xmlns="" val="15846019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p:cNvSpPr>
            <a:spLocks noGrp="1" noChangeArrowheads="1"/>
          </p:cNvSpPr>
          <p:nvPr>
            <p:ph type="sldNum" sz="quarter" idx="5"/>
          </p:nvPr>
        </p:nvSpPr>
        <p:spPr>
          <a:noFill/>
        </p:spPr>
        <p:txBody>
          <a:bodyPr/>
          <a:lstStyle/>
          <a:p>
            <a:fld id="{267CFD09-2A09-4B8A-9E0F-8A5950C675A6}" type="slidenum">
              <a:rPr lang="en-US" smtClean="0"/>
              <a:pPr/>
              <a:t>72</a:t>
            </a:fld>
            <a:endParaRPr lang="en-US" smtClean="0"/>
          </a:p>
        </p:txBody>
      </p:sp>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a:noFill/>
          <a:ln/>
        </p:spPr>
        <p:txBody>
          <a:bodyPr/>
          <a:lstStyle/>
          <a:p>
            <a:pPr eaLnBrk="1" hangingPunct="1"/>
            <a:r>
              <a:rPr lang="en-US" smtClean="0"/>
              <a:t>Can delay OR and control hypertension OR if surgery is urgent then it can be treated effectively by rapid acting agents. </a:t>
            </a:r>
          </a:p>
          <a:p>
            <a:pPr eaLnBrk="1" hangingPunct="1"/>
            <a:endParaRPr lang="en-US" smtClean="0"/>
          </a:p>
          <a:p>
            <a:pPr eaLnBrk="1" hangingPunct="1"/>
            <a:r>
              <a:rPr lang="en-US" smtClean="0"/>
              <a:t>BUT not supported by data - best management is unclear</a:t>
            </a:r>
          </a:p>
        </p:txBody>
      </p:sp>
    </p:spTree>
    <p:extLst>
      <p:ext uri="{BB962C8B-B14F-4D97-AF65-F5344CB8AC3E}">
        <p14:creationId xmlns:p14="http://schemas.microsoft.com/office/powerpoint/2010/main" xmlns="" val="610177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289250A3-92DF-463D-87E7-984146F92D3B}" type="slidenum">
              <a:rPr lang="en-US" smtClean="0"/>
              <a:pPr/>
              <a:t>10</a:t>
            </a:fld>
            <a:endParaRPr lang="en-US" smtClean="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endParaRPr lang="en-CA" smtClean="0"/>
          </a:p>
        </p:txBody>
      </p:sp>
    </p:spTree>
    <p:extLst>
      <p:ext uri="{BB962C8B-B14F-4D97-AF65-F5344CB8AC3E}">
        <p14:creationId xmlns:p14="http://schemas.microsoft.com/office/powerpoint/2010/main" xmlns="" val="12341137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Rectangle 7"/>
          <p:cNvSpPr>
            <a:spLocks noGrp="1" noChangeArrowheads="1"/>
          </p:cNvSpPr>
          <p:nvPr>
            <p:ph type="sldNum" sz="quarter" idx="5"/>
          </p:nvPr>
        </p:nvSpPr>
        <p:spPr>
          <a:noFill/>
        </p:spPr>
        <p:txBody>
          <a:bodyPr/>
          <a:lstStyle/>
          <a:p>
            <a:fld id="{98D30461-4615-4485-90D8-D1C0118970F7}" type="slidenum">
              <a:rPr lang="en-US" smtClean="0"/>
              <a:pPr/>
              <a:t>74</a:t>
            </a:fld>
            <a:endParaRPr lang="en-US" smtClean="0"/>
          </a:p>
        </p:txBody>
      </p:sp>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a:noFill/>
          <a:ln/>
        </p:spPr>
        <p:txBody>
          <a:bodyPr/>
          <a:lstStyle/>
          <a:p>
            <a:pPr eaLnBrk="1" hangingPunct="1"/>
            <a:endParaRPr lang="en-CA" smtClean="0"/>
          </a:p>
        </p:txBody>
      </p:sp>
    </p:spTree>
    <p:extLst>
      <p:ext uri="{BB962C8B-B14F-4D97-AF65-F5344CB8AC3E}">
        <p14:creationId xmlns:p14="http://schemas.microsoft.com/office/powerpoint/2010/main" xmlns="" val="28560516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Rectangle 7"/>
          <p:cNvSpPr>
            <a:spLocks noGrp="1" noChangeArrowheads="1"/>
          </p:cNvSpPr>
          <p:nvPr>
            <p:ph type="sldNum" sz="quarter" idx="5"/>
          </p:nvPr>
        </p:nvSpPr>
        <p:spPr>
          <a:noFill/>
        </p:spPr>
        <p:txBody>
          <a:bodyPr/>
          <a:lstStyle/>
          <a:p>
            <a:fld id="{9585C2A6-E1FB-4A8D-864E-6548EB680C17}" type="slidenum">
              <a:rPr lang="en-US" smtClean="0"/>
              <a:pPr/>
              <a:t>75</a:t>
            </a:fld>
            <a:endParaRPr lang="en-US" smtClean="0"/>
          </a:p>
        </p:txBody>
      </p:sp>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a:noFill/>
          <a:ln/>
        </p:spPr>
        <p:txBody>
          <a:bodyPr/>
          <a:lstStyle/>
          <a:p>
            <a:pPr eaLnBrk="1" hangingPunct="1"/>
            <a:endParaRPr lang="en-CA" smtClean="0"/>
          </a:p>
        </p:txBody>
      </p:sp>
    </p:spTree>
    <p:extLst>
      <p:ext uri="{BB962C8B-B14F-4D97-AF65-F5344CB8AC3E}">
        <p14:creationId xmlns:p14="http://schemas.microsoft.com/office/powerpoint/2010/main" xmlns="" val="39602240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Rectangle 7"/>
          <p:cNvSpPr>
            <a:spLocks noGrp="1" noChangeArrowheads="1"/>
          </p:cNvSpPr>
          <p:nvPr>
            <p:ph type="sldNum" sz="quarter" idx="5"/>
          </p:nvPr>
        </p:nvSpPr>
        <p:spPr>
          <a:noFill/>
        </p:spPr>
        <p:txBody>
          <a:bodyPr/>
          <a:lstStyle/>
          <a:p>
            <a:fld id="{56A760C4-7D35-4C45-BCC4-C1B46D2462E3}" type="slidenum">
              <a:rPr lang="en-US" smtClean="0"/>
              <a:pPr/>
              <a:t>77</a:t>
            </a:fld>
            <a:endParaRPr lang="en-US" smtClean="0"/>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a:noFill/>
          <a:ln/>
        </p:spPr>
        <p:txBody>
          <a:bodyPr/>
          <a:lstStyle/>
          <a:p>
            <a:pPr eaLnBrk="1" hangingPunct="1"/>
            <a:endParaRPr lang="en-CA" smtClean="0"/>
          </a:p>
        </p:txBody>
      </p:sp>
    </p:spTree>
    <p:extLst>
      <p:ext uri="{BB962C8B-B14F-4D97-AF65-F5344CB8AC3E}">
        <p14:creationId xmlns:p14="http://schemas.microsoft.com/office/powerpoint/2010/main" xmlns="" val="133240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A2A03339-4BFF-491F-99E0-6648C5EB13B7}" type="slidenum">
              <a:rPr lang="en-US" smtClean="0"/>
              <a:pPr/>
              <a:t>11</a:t>
            </a:fld>
            <a:endParaRPr lang="en-US"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en-CA" smtClean="0"/>
          </a:p>
        </p:txBody>
      </p:sp>
    </p:spTree>
    <p:extLst>
      <p:ext uri="{BB962C8B-B14F-4D97-AF65-F5344CB8AC3E}">
        <p14:creationId xmlns:p14="http://schemas.microsoft.com/office/powerpoint/2010/main" xmlns="" val="3018701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6DF8927C-FEB7-483B-BE51-B03607E94093}" type="slidenum">
              <a:rPr lang="en-US" smtClean="0"/>
              <a:pPr/>
              <a:t>12</a:t>
            </a:fld>
            <a:endParaRPr lang="en-US" smtClean="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CA" smtClean="0"/>
          </a:p>
        </p:txBody>
      </p:sp>
    </p:spTree>
    <p:extLst>
      <p:ext uri="{BB962C8B-B14F-4D97-AF65-F5344CB8AC3E}">
        <p14:creationId xmlns:p14="http://schemas.microsoft.com/office/powerpoint/2010/main" xmlns="" val="4233975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p:cNvSpPr>
            <a:spLocks noGrp="1" noChangeArrowheads="1"/>
          </p:cNvSpPr>
          <p:nvPr>
            <p:ph type="sldNum" sz="quarter" idx="5"/>
          </p:nvPr>
        </p:nvSpPr>
        <p:spPr>
          <a:noFill/>
        </p:spPr>
        <p:txBody>
          <a:bodyPr/>
          <a:lstStyle/>
          <a:p>
            <a:fld id="{A4E309F5-ECEB-4ED9-9B2E-9CC99D481A2C}" type="slidenum">
              <a:rPr lang="en-US" smtClean="0"/>
              <a:pPr/>
              <a:t>13</a:t>
            </a:fld>
            <a:endParaRPr lang="en-US" smtClean="0"/>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a:ln/>
        </p:spPr>
        <p:txBody>
          <a:bodyPr/>
          <a:lstStyle/>
          <a:p>
            <a:pPr eaLnBrk="1" hangingPunct="1"/>
            <a:endParaRPr lang="en-CA" smtClean="0"/>
          </a:p>
        </p:txBody>
      </p:sp>
    </p:spTree>
    <p:extLst>
      <p:ext uri="{BB962C8B-B14F-4D97-AF65-F5344CB8AC3E}">
        <p14:creationId xmlns:p14="http://schemas.microsoft.com/office/powerpoint/2010/main" xmlns="" val="2291063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p:cNvSpPr>
            <a:spLocks noGrp="1" noChangeArrowheads="1"/>
          </p:cNvSpPr>
          <p:nvPr>
            <p:ph type="sldNum" sz="quarter" idx="5"/>
          </p:nvPr>
        </p:nvSpPr>
        <p:spPr>
          <a:noFill/>
        </p:spPr>
        <p:txBody>
          <a:bodyPr/>
          <a:lstStyle/>
          <a:p>
            <a:fld id="{808C7531-890F-41D5-9BA4-71F368866CB5}" type="slidenum">
              <a:rPr lang="en-US" smtClean="0"/>
              <a:pPr/>
              <a:t>15</a:t>
            </a:fld>
            <a:endParaRPr lang="en-US" smtClean="0"/>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p:spPr>
        <p:txBody>
          <a:bodyPr/>
          <a:lstStyle/>
          <a:p>
            <a:pPr eaLnBrk="1" hangingPunct="1"/>
            <a:endParaRPr lang="en-CA" smtClean="0"/>
          </a:p>
        </p:txBody>
      </p:sp>
    </p:spTree>
    <p:extLst>
      <p:ext uri="{BB962C8B-B14F-4D97-AF65-F5344CB8AC3E}">
        <p14:creationId xmlns:p14="http://schemas.microsoft.com/office/powerpoint/2010/main" xmlns="" val="561233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p:spPr>
        <p:txBody>
          <a:bodyPr/>
          <a:lstStyle/>
          <a:p>
            <a:fld id="{4458FC3A-A78B-4411-927A-9CDE5E1BF895}" type="slidenum">
              <a:rPr lang="en-US" smtClean="0"/>
              <a:pPr/>
              <a:t>16</a:t>
            </a:fld>
            <a:endParaRPr lang="en-US" smtClean="0"/>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a:noFill/>
          <a:ln/>
        </p:spPr>
        <p:txBody>
          <a:bodyPr/>
          <a:lstStyle/>
          <a:p>
            <a:pPr eaLnBrk="1" hangingPunct="1"/>
            <a:r>
              <a:rPr lang="en-US" smtClean="0"/>
              <a:t>This patient has 15 points by the modified Index.</a:t>
            </a:r>
          </a:p>
          <a:p>
            <a:pPr eaLnBrk="1" hangingPunct="1"/>
            <a:r>
              <a:rPr lang="en-US" smtClean="0"/>
              <a:t> 5 for prev. MI</a:t>
            </a:r>
          </a:p>
          <a:p>
            <a:pPr eaLnBrk="1" hangingPunct="1"/>
            <a:r>
              <a:rPr lang="en-US" smtClean="0"/>
              <a:t>5 forA. Fib.</a:t>
            </a:r>
          </a:p>
          <a:p>
            <a:pPr eaLnBrk="1" hangingPunct="1"/>
            <a:r>
              <a:rPr lang="en-US" smtClean="0"/>
              <a:t>5 for age.</a:t>
            </a:r>
          </a:p>
        </p:txBody>
      </p:sp>
    </p:spTree>
    <p:extLst>
      <p:ext uri="{BB962C8B-B14F-4D97-AF65-F5344CB8AC3E}">
        <p14:creationId xmlns:p14="http://schemas.microsoft.com/office/powerpoint/2010/main" xmlns="" val="2007669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5"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endParaRPr lang="en-CA"/>
          </a:p>
        </p:txBody>
      </p:sp>
      <p:sp>
        <p:nvSpPr>
          <p:cNvPr id="7" name="Footer Placeholder 18"/>
          <p:cNvSpPr>
            <a:spLocks noGrp="1"/>
          </p:cNvSpPr>
          <p:nvPr>
            <p:ph type="ftr" sz="quarter" idx="11"/>
          </p:nvPr>
        </p:nvSpPr>
        <p:spPr/>
        <p:txBody>
          <a:bodyPr/>
          <a:lstStyle>
            <a:lvl1pPr>
              <a:defRPr/>
            </a:lvl1pPr>
          </a:lstStyle>
          <a:p>
            <a:pPr>
              <a:defRPr/>
            </a:pPr>
            <a:endParaRPr lang="en-CA"/>
          </a:p>
        </p:txBody>
      </p:sp>
      <p:sp>
        <p:nvSpPr>
          <p:cNvPr id="8" name="Slide Number Placeholder 26"/>
          <p:cNvSpPr>
            <a:spLocks noGrp="1"/>
          </p:cNvSpPr>
          <p:nvPr>
            <p:ph type="sldNum" sz="quarter" idx="12"/>
          </p:nvPr>
        </p:nvSpPr>
        <p:spPr/>
        <p:txBody>
          <a:bodyPr/>
          <a:lstStyle>
            <a:lvl1pPr>
              <a:defRPr/>
            </a:lvl1pPr>
          </a:lstStyle>
          <a:p>
            <a:pPr>
              <a:defRPr/>
            </a:pPr>
            <a:fld id="{194F828E-F2EC-4C0B-9157-73A1BF53DAB9}" type="slidenum">
              <a:rPr lang="en-CA"/>
              <a:pPr>
                <a:defRPr/>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CA"/>
          </a:p>
        </p:txBody>
      </p:sp>
      <p:sp>
        <p:nvSpPr>
          <p:cNvPr id="5" name="Footer Placeholder 21"/>
          <p:cNvSpPr>
            <a:spLocks noGrp="1"/>
          </p:cNvSpPr>
          <p:nvPr>
            <p:ph type="ftr" sz="quarter" idx="11"/>
          </p:nvPr>
        </p:nvSpPr>
        <p:spPr/>
        <p:txBody>
          <a:bodyPr/>
          <a:lstStyle>
            <a:lvl1pPr>
              <a:defRPr/>
            </a:lvl1pPr>
          </a:lstStyle>
          <a:p>
            <a:pPr>
              <a:defRPr/>
            </a:pPr>
            <a:endParaRPr lang="en-CA"/>
          </a:p>
        </p:txBody>
      </p:sp>
      <p:sp>
        <p:nvSpPr>
          <p:cNvPr id="6" name="Slide Number Placeholder 17"/>
          <p:cNvSpPr>
            <a:spLocks noGrp="1"/>
          </p:cNvSpPr>
          <p:nvPr>
            <p:ph type="sldNum" sz="quarter" idx="12"/>
          </p:nvPr>
        </p:nvSpPr>
        <p:spPr/>
        <p:txBody>
          <a:bodyPr/>
          <a:lstStyle>
            <a:lvl1pPr>
              <a:defRPr/>
            </a:lvl1pPr>
          </a:lstStyle>
          <a:p>
            <a:pPr>
              <a:defRPr/>
            </a:pPr>
            <a:fld id="{9E2A219A-0D40-4D53-8DA7-E30213CCCE70}" type="slidenum">
              <a:rPr lang="en-C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CA"/>
          </a:p>
        </p:txBody>
      </p:sp>
      <p:sp>
        <p:nvSpPr>
          <p:cNvPr id="5" name="Footer Placeholder 21"/>
          <p:cNvSpPr>
            <a:spLocks noGrp="1"/>
          </p:cNvSpPr>
          <p:nvPr>
            <p:ph type="ftr" sz="quarter" idx="11"/>
          </p:nvPr>
        </p:nvSpPr>
        <p:spPr/>
        <p:txBody>
          <a:bodyPr/>
          <a:lstStyle>
            <a:lvl1pPr>
              <a:defRPr/>
            </a:lvl1pPr>
          </a:lstStyle>
          <a:p>
            <a:pPr>
              <a:defRPr/>
            </a:pPr>
            <a:endParaRPr lang="en-CA"/>
          </a:p>
        </p:txBody>
      </p:sp>
      <p:sp>
        <p:nvSpPr>
          <p:cNvPr id="6" name="Slide Number Placeholder 17"/>
          <p:cNvSpPr>
            <a:spLocks noGrp="1"/>
          </p:cNvSpPr>
          <p:nvPr>
            <p:ph type="sldNum" sz="quarter" idx="12"/>
          </p:nvPr>
        </p:nvSpPr>
        <p:spPr/>
        <p:txBody>
          <a:bodyPr/>
          <a:lstStyle>
            <a:lvl1pPr>
              <a:defRPr/>
            </a:lvl1pPr>
          </a:lstStyle>
          <a:p>
            <a:pPr>
              <a:defRPr/>
            </a:pPr>
            <a:fld id="{9A2365E0-9A19-4B77-B663-C6438E0CBA50}" type="slidenum">
              <a:rPr lang="en-CA"/>
              <a:pPr>
                <a:defRPr/>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301625" y="1600200"/>
            <a:ext cx="8540750" cy="4498975"/>
          </a:xfrm>
        </p:spPr>
        <p:txBody>
          <a:bodyPr>
            <a:normAutofit/>
          </a:bodyPr>
          <a:lstStyle/>
          <a:p>
            <a:pPr lvl="0"/>
            <a:endParaRPr lang="en-CA" noProof="0"/>
          </a:p>
        </p:txBody>
      </p:sp>
      <p:sp>
        <p:nvSpPr>
          <p:cNvPr id="4" name="Date Placeholder 3"/>
          <p:cNvSpPr>
            <a:spLocks noGrp="1"/>
          </p:cNvSpPr>
          <p:nvPr>
            <p:ph type="dt" sz="half" idx="10"/>
          </p:nvPr>
        </p:nvSpPr>
        <p:spPr>
          <a:xfrm>
            <a:off x="301625" y="6245225"/>
            <a:ext cx="2289175" cy="476250"/>
          </a:xfrm>
        </p:spPr>
        <p:txBody>
          <a:bodyPr/>
          <a:lstStyle>
            <a:lvl1pPr>
              <a:defRPr/>
            </a:lvl1pPr>
          </a:lstStyle>
          <a:p>
            <a:pPr>
              <a:defRPr/>
            </a:pPr>
            <a:endParaRPr lang="en-CA"/>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CA"/>
          </a:p>
        </p:txBody>
      </p:sp>
      <p:sp>
        <p:nvSpPr>
          <p:cNvPr id="6" name="Slide Number Placeholder 5"/>
          <p:cNvSpPr>
            <a:spLocks noGrp="1"/>
          </p:cNvSpPr>
          <p:nvPr>
            <p:ph type="sldNum" sz="quarter" idx="12"/>
          </p:nvPr>
        </p:nvSpPr>
        <p:spPr>
          <a:xfrm>
            <a:off x="6553200" y="6245225"/>
            <a:ext cx="2289175" cy="476250"/>
          </a:xfrm>
        </p:spPr>
        <p:txBody>
          <a:bodyPr/>
          <a:lstStyle>
            <a:lvl1pPr>
              <a:defRPr/>
            </a:lvl1pPr>
          </a:lstStyle>
          <a:p>
            <a:pPr>
              <a:defRPr/>
            </a:pPr>
            <a:fld id="{2841C471-BB3D-4F0E-BBA7-C3D194696E50}" type="slidenum">
              <a:rPr lang="en-CA"/>
              <a:pPr>
                <a:defRPr/>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CA"/>
          </a:p>
        </p:txBody>
      </p:sp>
      <p:sp>
        <p:nvSpPr>
          <p:cNvPr id="5" name="Footer Placeholder 21"/>
          <p:cNvSpPr>
            <a:spLocks noGrp="1"/>
          </p:cNvSpPr>
          <p:nvPr>
            <p:ph type="ftr" sz="quarter" idx="11"/>
          </p:nvPr>
        </p:nvSpPr>
        <p:spPr/>
        <p:txBody>
          <a:bodyPr/>
          <a:lstStyle>
            <a:lvl1pPr>
              <a:defRPr/>
            </a:lvl1pPr>
          </a:lstStyle>
          <a:p>
            <a:pPr>
              <a:defRPr/>
            </a:pPr>
            <a:endParaRPr lang="en-CA"/>
          </a:p>
        </p:txBody>
      </p:sp>
      <p:sp>
        <p:nvSpPr>
          <p:cNvPr id="6" name="Slide Number Placeholder 17"/>
          <p:cNvSpPr>
            <a:spLocks noGrp="1"/>
          </p:cNvSpPr>
          <p:nvPr>
            <p:ph type="sldNum" sz="quarter" idx="12"/>
          </p:nvPr>
        </p:nvSpPr>
        <p:spPr/>
        <p:txBody>
          <a:bodyPr/>
          <a:lstStyle>
            <a:lvl1pPr>
              <a:defRPr/>
            </a:lvl1pPr>
          </a:lstStyle>
          <a:p>
            <a:pPr>
              <a:defRPr/>
            </a:pPr>
            <a:fld id="{4B74B274-69C0-4C88-9F12-160B70469035}" type="slidenum">
              <a:rPr lang="en-CA"/>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5"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CA"/>
          </a:p>
        </p:txBody>
      </p:sp>
      <p:sp>
        <p:nvSpPr>
          <p:cNvPr id="7" name="Footer Placeholder 4"/>
          <p:cNvSpPr>
            <a:spLocks noGrp="1"/>
          </p:cNvSpPr>
          <p:nvPr>
            <p:ph type="ftr" sz="quarter" idx="11"/>
          </p:nvPr>
        </p:nvSpPr>
        <p:spPr/>
        <p:txBody>
          <a:bodyPr/>
          <a:lstStyle>
            <a:lvl1pPr>
              <a:defRPr/>
            </a:lvl1pPr>
          </a:lstStyle>
          <a:p>
            <a:pPr>
              <a:defRPr/>
            </a:pPr>
            <a:endParaRPr lang="en-CA"/>
          </a:p>
        </p:txBody>
      </p:sp>
      <p:sp>
        <p:nvSpPr>
          <p:cNvPr id="8" name="Slide Number Placeholder 5"/>
          <p:cNvSpPr>
            <a:spLocks noGrp="1"/>
          </p:cNvSpPr>
          <p:nvPr>
            <p:ph type="sldNum" sz="quarter" idx="12"/>
          </p:nvPr>
        </p:nvSpPr>
        <p:spPr/>
        <p:txBody>
          <a:bodyPr/>
          <a:lstStyle>
            <a:lvl1pPr>
              <a:defRPr/>
            </a:lvl1pPr>
          </a:lstStyle>
          <a:p>
            <a:pPr>
              <a:defRPr/>
            </a:pPr>
            <a:fld id="{8346DE83-A0E8-4DDF-A2F0-AF8C1100A732}" type="slidenum">
              <a:rPr lang="en-CA"/>
              <a:pPr>
                <a:defRPr/>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CA"/>
          </a:p>
        </p:txBody>
      </p:sp>
      <p:sp>
        <p:nvSpPr>
          <p:cNvPr id="6" name="Footer Placeholder 21"/>
          <p:cNvSpPr>
            <a:spLocks noGrp="1"/>
          </p:cNvSpPr>
          <p:nvPr>
            <p:ph type="ftr" sz="quarter" idx="11"/>
          </p:nvPr>
        </p:nvSpPr>
        <p:spPr/>
        <p:txBody>
          <a:bodyPr/>
          <a:lstStyle>
            <a:lvl1pPr>
              <a:defRPr/>
            </a:lvl1pPr>
          </a:lstStyle>
          <a:p>
            <a:pPr>
              <a:defRPr/>
            </a:pPr>
            <a:endParaRPr lang="en-CA"/>
          </a:p>
        </p:txBody>
      </p:sp>
      <p:sp>
        <p:nvSpPr>
          <p:cNvPr id="7" name="Slide Number Placeholder 17"/>
          <p:cNvSpPr>
            <a:spLocks noGrp="1"/>
          </p:cNvSpPr>
          <p:nvPr>
            <p:ph type="sldNum" sz="quarter" idx="12"/>
          </p:nvPr>
        </p:nvSpPr>
        <p:spPr/>
        <p:txBody>
          <a:bodyPr/>
          <a:lstStyle>
            <a:lvl1pPr>
              <a:defRPr/>
            </a:lvl1pPr>
          </a:lstStyle>
          <a:p>
            <a:pPr>
              <a:defRPr/>
            </a:pPr>
            <a:fld id="{1F0831D0-71B9-49B6-8FE9-6E963CEC7934}" type="slidenum">
              <a:rPr lang="en-C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CA"/>
          </a:p>
        </p:txBody>
      </p:sp>
      <p:sp>
        <p:nvSpPr>
          <p:cNvPr id="8" name="Footer Placeholder 7"/>
          <p:cNvSpPr>
            <a:spLocks noGrp="1"/>
          </p:cNvSpPr>
          <p:nvPr>
            <p:ph type="ftr" sz="quarter" idx="11"/>
          </p:nvPr>
        </p:nvSpPr>
        <p:spPr/>
        <p:txBody>
          <a:bodyPr/>
          <a:lstStyle>
            <a:lvl1pPr>
              <a:defRPr/>
            </a:lvl1pPr>
          </a:lstStyle>
          <a:p>
            <a:pPr>
              <a:defRPr/>
            </a:pPr>
            <a:endParaRPr lang="en-CA"/>
          </a:p>
        </p:txBody>
      </p:sp>
      <p:sp>
        <p:nvSpPr>
          <p:cNvPr id="9" name="Slide Number Placeholder 8"/>
          <p:cNvSpPr>
            <a:spLocks noGrp="1"/>
          </p:cNvSpPr>
          <p:nvPr>
            <p:ph type="sldNum" sz="quarter" idx="12"/>
          </p:nvPr>
        </p:nvSpPr>
        <p:spPr/>
        <p:txBody>
          <a:bodyPr/>
          <a:lstStyle>
            <a:lvl1pPr>
              <a:defRPr/>
            </a:lvl1pPr>
          </a:lstStyle>
          <a:p>
            <a:pPr>
              <a:defRPr/>
            </a:pPr>
            <a:fld id="{7E61C1AA-001B-475E-A31B-A18239C7C5B2}" type="slidenum">
              <a:rPr lang="en-C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CA"/>
          </a:p>
        </p:txBody>
      </p:sp>
      <p:sp>
        <p:nvSpPr>
          <p:cNvPr id="4" name="Footer Placeholder 21"/>
          <p:cNvSpPr>
            <a:spLocks noGrp="1"/>
          </p:cNvSpPr>
          <p:nvPr>
            <p:ph type="ftr" sz="quarter" idx="11"/>
          </p:nvPr>
        </p:nvSpPr>
        <p:spPr/>
        <p:txBody>
          <a:bodyPr/>
          <a:lstStyle>
            <a:lvl1pPr>
              <a:defRPr/>
            </a:lvl1pPr>
          </a:lstStyle>
          <a:p>
            <a:pPr>
              <a:defRPr/>
            </a:pPr>
            <a:endParaRPr lang="en-CA"/>
          </a:p>
        </p:txBody>
      </p:sp>
      <p:sp>
        <p:nvSpPr>
          <p:cNvPr id="5" name="Slide Number Placeholder 17"/>
          <p:cNvSpPr>
            <a:spLocks noGrp="1"/>
          </p:cNvSpPr>
          <p:nvPr>
            <p:ph type="sldNum" sz="quarter" idx="12"/>
          </p:nvPr>
        </p:nvSpPr>
        <p:spPr/>
        <p:txBody>
          <a:bodyPr/>
          <a:lstStyle>
            <a:lvl1pPr>
              <a:defRPr/>
            </a:lvl1pPr>
          </a:lstStyle>
          <a:p>
            <a:pPr>
              <a:defRPr/>
            </a:pPr>
            <a:fld id="{3F416D5A-91FF-4183-B3A7-3BCB9EC7DB67}" type="slidenum">
              <a:rPr lang="en-C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CA"/>
          </a:p>
        </p:txBody>
      </p:sp>
      <p:sp>
        <p:nvSpPr>
          <p:cNvPr id="3" name="Footer Placeholder 21"/>
          <p:cNvSpPr>
            <a:spLocks noGrp="1"/>
          </p:cNvSpPr>
          <p:nvPr>
            <p:ph type="ftr" sz="quarter" idx="11"/>
          </p:nvPr>
        </p:nvSpPr>
        <p:spPr/>
        <p:txBody>
          <a:bodyPr/>
          <a:lstStyle>
            <a:lvl1pPr>
              <a:defRPr/>
            </a:lvl1pPr>
          </a:lstStyle>
          <a:p>
            <a:pPr>
              <a:defRPr/>
            </a:pPr>
            <a:endParaRPr lang="en-CA"/>
          </a:p>
        </p:txBody>
      </p:sp>
      <p:sp>
        <p:nvSpPr>
          <p:cNvPr id="4" name="Slide Number Placeholder 17"/>
          <p:cNvSpPr>
            <a:spLocks noGrp="1"/>
          </p:cNvSpPr>
          <p:nvPr>
            <p:ph type="sldNum" sz="quarter" idx="12"/>
          </p:nvPr>
        </p:nvSpPr>
        <p:spPr/>
        <p:txBody>
          <a:bodyPr/>
          <a:lstStyle>
            <a:lvl1pPr>
              <a:defRPr/>
            </a:lvl1pPr>
          </a:lstStyle>
          <a:p>
            <a:pPr>
              <a:defRPr/>
            </a:pPr>
            <a:fld id="{53BAC982-C24F-4CE2-909F-8147761EE1B3}" type="slidenum">
              <a:rPr lang="en-C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CA"/>
          </a:p>
        </p:txBody>
      </p:sp>
      <p:sp>
        <p:nvSpPr>
          <p:cNvPr id="6" name="Footer Placeholder 5"/>
          <p:cNvSpPr>
            <a:spLocks noGrp="1"/>
          </p:cNvSpPr>
          <p:nvPr>
            <p:ph type="ftr" sz="quarter" idx="11"/>
          </p:nvPr>
        </p:nvSpPr>
        <p:spPr/>
        <p:txBody>
          <a:bodyPr/>
          <a:lstStyle>
            <a:lvl1pPr>
              <a:defRPr/>
            </a:lvl1pPr>
          </a:lstStyle>
          <a:p>
            <a:pPr>
              <a:defRPr/>
            </a:pPr>
            <a:endParaRPr lang="en-CA"/>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9545F73C-174A-41EE-9D1A-9E239FFA9697}" type="slidenum">
              <a:rPr lang="en-CA"/>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CA"/>
          </a:p>
        </p:txBody>
      </p:sp>
      <p:sp>
        <p:nvSpPr>
          <p:cNvPr id="6" name="Footer Placeholder 5"/>
          <p:cNvSpPr>
            <a:spLocks noGrp="1"/>
          </p:cNvSpPr>
          <p:nvPr>
            <p:ph type="ftr" sz="quarter" idx="11"/>
          </p:nvPr>
        </p:nvSpPr>
        <p:spPr/>
        <p:txBody>
          <a:bodyPr/>
          <a:lstStyle>
            <a:lvl1pPr>
              <a:defRPr/>
            </a:lvl1pPr>
          </a:lstStyle>
          <a:p>
            <a:pPr>
              <a:defRPr/>
            </a:pPr>
            <a:endParaRPr lang="en-CA"/>
          </a:p>
        </p:txBody>
      </p:sp>
      <p:sp>
        <p:nvSpPr>
          <p:cNvPr id="7" name="Slide Number Placeholder 6"/>
          <p:cNvSpPr>
            <a:spLocks noGrp="1"/>
          </p:cNvSpPr>
          <p:nvPr>
            <p:ph type="sldNum" sz="quarter" idx="12"/>
          </p:nvPr>
        </p:nvSpPr>
        <p:spPr/>
        <p:txBody>
          <a:bodyPr/>
          <a:lstStyle>
            <a:lvl1pPr>
              <a:defRPr/>
            </a:lvl1pPr>
          </a:lstStyle>
          <a:p>
            <a:pPr>
              <a:defRPr/>
            </a:pPr>
            <a:fld id="{0CDDB436-B856-4679-BA1A-2C08F5E03D21}" type="slidenum">
              <a:rPr lang="en-CA"/>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1028" name="Title Placeholder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a:defRPr/>
            </a:pPr>
            <a:endParaRPr lang="en-CA"/>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defRPr/>
            </a:pPr>
            <a:endParaRPr lang="en-CA"/>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latinLnBrk="0" hangingPunct="1">
              <a:defRPr kumimoji="0" sz="1000" smtClean="0">
                <a:solidFill>
                  <a:schemeClr val="tx2">
                    <a:shade val="50000"/>
                  </a:schemeClr>
                </a:solidFill>
              </a:defRPr>
            </a:lvl1pPr>
          </a:lstStyle>
          <a:p>
            <a:pPr>
              <a:defRPr/>
            </a:pPr>
            <a:fld id="{CBFD940F-4391-41CE-9357-6493A46B3638}" type="slidenum">
              <a:rPr lang="en-CA"/>
              <a:pPr>
                <a:defRPr/>
              </a:pPr>
              <a:t>‹#›</a:t>
            </a:fld>
            <a:endParaRPr lang="en-CA"/>
          </a:p>
        </p:txBody>
      </p:sp>
    </p:spTree>
  </p:cSld>
  <p:clrMap bg1="dk1" tx1="lt1" bg2="dk2" tx2="lt2" accent1="accent1" accent2="accent2" accent3="accent3" accent4="accent4" accent5="accent5" accent6="accent6" hlink="hlink" folHlink="folHlink"/>
  <p:sldLayoutIdLst>
    <p:sldLayoutId id="2147483677" r:id="rId1"/>
    <p:sldLayoutId id="2147483676" r:id="rId2"/>
    <p:sldLayoutId id="2147483678" r:id="rId3"/>
    <p:sldLayoutId id="2147483675" r:id="rId4"/>
    <p:sldLayoutId id="2147483679" r:id="rId5"/>
    <p:sldLayoutId id="2147483674" r:id="rId6"/>
    <p:sldLayoutId id="2147483673" r:id="rId7"/>
    <p:sldLayoutId id="2147483680" r:id="rId8"/>
    <p:sldLayoutId id="2147483681" r:id="rId9"/>
    <p:sldLayoutId id="2147483672" r:id="rId10"/>
    <p:sldLayoutId id="2147483671" r:id="rId11"/>
    <p:sldLayoutId id="2147483682" r:id="rId12"/>
  </p:sldLayoutIdLst>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Franklin Gothic Book" pitchFamily="34" charset="0"/>
        </a:defRPr>
      </a:lvl2pPr>
      <a:lvl3pPr algn="l" rtl="0" fontAlgn="base">
        <a:spcBef>
          <a:spcPct val="0"/>
        </a:spcBef>
        <a:spcAft>
          <a:spcPct val="0"/>
        </a:spcAft>
        <a:defRPr sz="4600">
          <a:solidFill>
            <a:schemeClr val="tx1"/>
          </a:solidFill>
          <a:latin typeface="Franklin Gothic Book" pitchFamily="34" charset="0"/>
        </a:defRPr>
      </a:lvl3pPr>
      <a:lvl4pPr algn="l" rtl="0" fontAlgn="base">
        <a:spcBef>
          <a:spcPct val="0"/>
        </a:spcBef>
        <a:spcAft>
          <a:spcPct val="0"/>
        </a:spcAft>
        <a:defRPr sz="4600">
          <a:solidFill>
            <a:schemeClr val="tx1"/>
          </a:solidFill>
          <a:latin typeface="Franklin Gothic Book" pitchFamily="34" charset="0"/>
        </a:defRPr>
      </a:lvl4pPr>
      <a:lvl5pPr algn="l" rtl="0" fontAlgn="base">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fontAlgn="auto">
              <a:spcAft>
                <a:spcPts val="0"/>
              </a:spcAft>
              <a:defRPr/>
            </a:pPr>
            <a:r>
              <a:rPr lang="en-CA" smtClean="0"/>
              <a:t>Pre-operative medical problems</a:t>
            </a:r>
            <a:endParaRPr lang="en-CA"/>
          </a:p>
        </p:txBody>
      </p:sp>
      <p:sp>
        <p:nvSpPr>
          <p:cNvPr id="16386" name="Subtitle 4"/>
          <p:cNvSpPr>
            <a:spLocks noGrp="1"/>
          </p:cNvSpPr>
          <p:nvPr>
            <p:ph type="subTitle" idx="1"/>
          </p:nvPr>
        </p:nvSpPr>
        <p:spPr>
          <a:xfrm>
            <a:off x="433388" y="1544638"/>
            <a:ext cx="6480175" cy="1752600"/>
          </a:xfrm>
        </p:spPr>
        <p:txBody>
          <a:bodyPr/>
          <a:lstStyle/>
          <a:p>
            <a:pPr>
              <a:lnSpc>
                <a:spcPct val="90000"/>
              </a:lnSpc>
            </a:pPr>
            <a:r>
              <a:rPr lang="en-CA" dirty="0" smtClean="0"/>
              <a:t>Mirek Otremba, MD</a:t>
            </a:r>
          </a:p>
          <a:p>
            <a:pPr>
              <a:lnSpc>
                <a:spcPct val="90000"/>
              </a:lnSpc>
            </a:pPr>
            <a:r>
              <a:rPr lang="en-CA" dirty="0" smtClean="0"/>
              <a:t>December 10, 2013</a:t>
            </a:r>
          </a:p>
          <a:p>
            <a:pPr>
              <a:lnSpc>
                <a:spcPct val="90000"/>
              </a:lnSpc>
            </a:pPr>
            <a:endParaRPr lang="en-CA" dirty="0" smtClean="0"/>
          </a:p>
          <a:p>
            <a:pPr>
              <a:lnSpc>
                <a:spcPct val="90000"/>
              </a:lnSpc>
            </a:pPr>
            <a:r>
              <a:rPr lang="en-CA" sz="2400" dirty="0" smtClean="0"/>
              <a:t>Director, UHN/MSH Medical Consult Service</a:t>
            </a:r>
          </a:p>
          <a:p>
            <a:pPr>
              <a:lnSpc>
                <a:spcPct val="90000"/>
              </a:lnSpc>
            </a:pPr>
            <a:r>
              <a:rPr lang="en-CA" sz="2400" dirty="0" smtClean="0"/>
              <a:t>On the web: Consult.otremba.org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026"/>
          <p:cNvSpPr>
            <a:spLocks noGrp="1" noRot="1" noChangeArrowheads="1"/>
          </p:cNvSpPr>
          <p:nvPr>
            <p:ph type="title"/>
          </p:nvPr>
        </p:nvSpPr>
        <p:spPr>
          <a:xfrm>
            <a:off x="301625" y="228600"/>
            <a:ext cx="8540750" cy="762000"/>
          </a:xfrm>
        </p:spPr>
        <p:txBody>
          <a:bodyPr/>
          <a:lstStyle/>
          <a:p>
            <a:r>
              <a:rPr lang="en-US" sz="4000" smtClean="0"/>
              <a:t>The Revised Cardiac Risk Index</a:t>
            </a:r>
            <a:endParaRPr lang="en-US" sz="2400" smtClean="0"/>
          </a:p>
        </p:txBody>
      </p:sp>
      <p:sp>
        <p:nvSpPr>
          <p:cNvPr id="32770" name="Text Box 1028"/>
          <p:cNvSpPr txBox="1">
            <a:spLocks noChangeArrowheads="1"/>
          </p:cNvSpPr>
          <p:nvPr/>
        </p:nvSpPr>
        <p:spPr bwMode="auto">
          <a:xfrm>
            <a:off x="838200" y="2514600"/>
            <a:ext cx="8153400" cy="2123658"/>
          </a:xfrm>
          <a:prstGeom prst="rect">
            <a:avLst/>
          </a:prstGeom>
          <a:noFill/>
          <a:ln w="9525">
            <a:noFill/>
            <a:miter lim="800000"/>
            <a:headEnd/>
            <a:tailEnd/>
          </a:ln>
        </p:spPr>
        <p:txBody>
          <a:bodyPr wrap="square">
            <a:spAutoFit/>
          </a:bodyPr>
          <a:lstStyle/>
          <a:p>
            <a:pPr marL="457200" indent="-457200" eaLnBrk="0" hangingPunct="0">
              <a:spcBef>
                <a:spcPct val="50000"/>
              </a:spcBef>
              <a:buClr>
                <a:schemeClr val="tx1"/>
              </a:buClr>
              <a:buFontTx/>
              <a:buChar char="•"/>
            </a:pPr>
            <a:r>
              <a:rPr lang="en-US" sz="2400" dirty="0">
                <a:latin typeface="Arial" charset="0"/>
              </a:rPr>
              <a:t>4315 patients </a:t>
            </a:r>
            <a:r>
              <a:rPr lang="en-US" sz="2400" u="sng" dirty="0">
                <a:latin typeface="Arial" charset="0"/>
              </a:rPr>
              <a:t>&gt;</a:t>
            </a:r>
            <a:r>
              <a:rPr lang="en-US" sz="2400" dirty="0">
                <a:latin typeface="Arial" charset="0"/>
              </a:rPr>
              <a:t> 50 </a:t>
            </a:r>
            <a:r>
              <a:rPr lang="en-US" sz="2400" dirty="0" err="1">
                <a:latin typeface="Arial" charset="0"/>
              </a:rPr>
              <a:t>yrs</a:t>
            </a:r>
            <a:r>
              <a:rPr lang="en-US" sz="2400" dirty="0">
                <a:latin typeface="Arial" charset="0"/>
              </a:rPr>
              <a:t> for elective non-cardiac surgery</a:t>
            </a:r>
          </a:p>
          <a:p>
            <a:pPr marL="457200" indent="-457200" eaLnBrk="0" hangingPunct="0">
              <a:spcBef>
                <a:spcPct val="50000"/>
              </a:spcBef>
              <a:buClr>
                <a:schemeClr val="tx1"/>
              </a:buClr>
              <a:buFontTx/>
              <a:buChar char="•"/>
            </a:pPr>
            <a:r>
              <a:rPr lang="en-US" sz="2400" dirty="0">
                <a:latin typeface="Arial" charset="0"/>
              </a:rPr>
              <a:t>Outcomes:  MI, CHF, VF or 1o cardiac arrest, CHB</a:t>
            </a:r>
          </a:p>
          <a:p>
            <a:pPr marL="457200" indent="-457200" eaLnBrk="0" hangingPunct="0">
              <a:spcBef>
                <a:spcPct val="50000"/>
              </a:spcBef>
              <a:buClr>
                <a:schemeClr val="tx1"/>
              </a:buClr>
              <a:buFontTx/>
              <a:buChar char="•"/>
            </a:pPr>
            <a:r>
              <a:rPr lang="en-US" sz="2400" dirty="0">
                <a:latin typeface="Arial" charset="0"/>
              </a:rPr>
              <a:t>Outcome assessment blinded</a:t>
            </a:r>
          </a:p>
          <a:p>
            <a:pPr marL="457200" indent="-457200" eaLnBrk="0" hangingPunct="0">
              <a:spcBef>
                <a:spcPct val="50000"/>
              </a:spcBef>
              <a:buClr>
                <a:schemeClr val="tx1"/>
              </a:buClr>
              <a:buFontTx/>
              <a:buChar char="•"/>
            </a:pPr>
            <a:endParaRPr lang="en-US" sz="2400" dirty="0">
              <a:latin typeface="Arial" charset="0"/>
            </a:endParaRPr>
          </a:p>
        </p:txBody>
      </p:sp>
      <p:sp>
        <p:nvSpPr>
          <p:cNvPr id="32771" name="Text Box 1031"/>
          <p:cNvSpPr txBox="1">
            <a:spLocks noChangeArrowheads="1"/>
          </p:cNvSpPr>
          <p:nvPr/>
        </p:nvSpPr>
        <p:spPr bwMode="auto">
          <a:xfrm>
            <a:off x="838200" y="1643896"/>
            <a:ext cx="4114800" cy="584775"/>
          </a:xfrm>
          <a:prstGeom prst="rect">
            <a:avLst/>
          </a:prstGeom>
          <a:noFill/>
          <a:ln w="9525">
            <a:noFill/>
            <a:miter lim="800000"/>
            <a:headEnd/>
            <a:tailEnd/>
          </a:ln>
        </p:spPr>
        <p:txBody>
          <a:bodyPr>
            <a:spAutoFit/>
          </a:bodyPr>
          <a:lstStyle/>
          <a:p>
            <a:pPr eaLnBrk="0" hangingPunct="0">
              <a:spcBef>
                <a:spcPct val="50000"/>
              </a:spcBef>
            </a:pPr>
            <a:r>
              <a:rPr lang="en-US" sz="3200" dirty="0">
                <a:solidFill>
                  <a:schemeClr val="tx2"/>
                </a:solidFill>
                <a:latin typeface="Arial" charset="0"/>
              </a:rPr>
              <a:t>Methods</a:t>
            </a:r>
          </a:p>
        </p:txBody>
      </p:sp>
      <p:sp>
        <p:nvSpPr>
          <p:cNvPr id="32772" name="Text Box 1032"/>
          <p:cNvSpPr txBox="1">
            <a:spLocks noChangeArrowheads="1"/>
          </p:cNvSpPr>
          <p:nvPr/>
        </p:nvSpPr>
        <p:spPr bwMode="auto">
          <a:xfrm>
            <a:off x="1371600" y="6019800"/>
            <a:ext cx="7620000" cy="517525"/>
          </a:xfrm>
          <a:prstGeom prst="rect">
            <a:avLst/>
          </a:prstGeom>
          <a:noFill/>
          <a:ln w="9525">
            <a:noFill/>
            <a:miter lim="800000"/>
            <a:headEnd/>
            <a:tailEnd/>
          </a:ln>
        </p:spPr>
        <p:txBody>
          <a:bodyPr>
            <a:spAutoFit/>
          </a:bodyPr>
          <a:lstStyle/>
          <a:p>
            <a:pPr eaLnBrk="0" hangingPunct="0">
              <a:spcBef>
                <a:spcPct val="50000"/>
              </a:spcBef>
            </a:pPr>
            <a:r>
              <a:rPr lang="en-US" sz="1400">
                <a:latin typeface="Arial" charset="0"/>
              </a:rPr>
              <a:t>Lee TH et al.  Derivation and Prospective Validation of a Simple Index for Predication of Cardiac Risk of Major Noncardiac Surgery. Circulation. 1999;100:1043-1049.</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050"/>
          <p:cNvSpPr>
            <a:spLocks noGrp="1" noRot="1" noChangeArrowheads="1"/>
          </p:cNvSpPr>
          <p:nvPr>
            <p:ph type="title"/>
          </p:nvPr>
        </p:nvSpPr>
        <p:spPr>
          <a:xfrm>
            <a:off x="301625" y="228600"/>
            <a:ext cx="8540750" cy="762000"/>
          </a:xfrm>
        </p:spPr>
        <p:txBody>
          <a:bodyPr/>
          <a:lstStyle/>
          <a:p>
            <a:r>
              <a:rPr lang="en-US" sz="4000" smtClean="0"/>
              <a:t>The Revised Cardiac Risk Index</a:t>
            </a:r>
          </a:p>
        </p:txBody>
      </p:sp>
      <p:sp>
        <p:nvSpPr>
          <p:cNvPr id="34818" name="Text Box 2052"/>
          <p:cNvSpPr txBox="1">
            <a:spLocks noChangeArrowheads="1"/>
          </p:cNvSpPr>
          <p:nvPr/>
        </p:nvSpPr>
        <p:spPr bwMode="auto">
          <a:xfrm>
            <a:off x="533400" y="1447800"/>
            <a:ext cx="7162800" cy="457200"/>
          </a:xfrm>
          <a:prstGeom prst="rect">
            <a:avLst/>
          </a:prstGeom>
          <a:noFill/>
          <a:ln w="9525">
            <a:noFill/>
            <a:miter lim="800000"/>
            <a:headEnd/>
            <a:tailEnd/>
          </a:ln>
        </p:spPr>
        <p:txBody>
          <a:bodyPr>
            <a:spAutoFit/>
          </a:bodyPr>
          <a:lstStyle/>
          <a:p>
            <a:pPr eaLnBrk="0" hangingPunct="0">
              <a:spcBef>
                <a:spcPct val="50000"/>
              </a:spcBef>
              <a:buFontTx/>
              <a:buChar char="•"/>
            </a:pPr>
            <a:r>
              <a:rPr lang="en-US" sz="2400" b="1">
                <a:solidFill>
                  <a:schemeClr val="tx2"/>
                </a:solidFill>
                <a:latin typeface="Arial" charset="0"/>
              </a:rPr>
              <a:t>  Six independent clinical predictors identified:</a:t>
            </a:r>
          </a:p>
        </p:txBody>
      </p:sp>
      <p:sp>
        <p:nvSpPr>
          <p:cNvPr id="34819" name="Text Box 2053"/>
          <p:cNvSpPr txBox="1">
            <a:spLocks noChangeArrowheads="1"/>
          </p:cNvSpPr>
          <p:nvPr/>
        </p:nvSpPr>
        <p:spPr bwMode="auto">
          <a:xfrm>
            <a:off x="914400" y="1981200"/>
            <a:ext cx="7162800" cy="3195638"/>
          </a:xfrm>
          <a:prstGeom prst="rect">
            <a:avLst/>
          </a:prstGeom>
          <a:noFill/>
          <a:ln w="9525">
            <a:noFill/>
            <a:miter lim="800000"/>
            <a:headEnd/>
            <a:tailEnd/>
          </a:ln>
        </p:spPr>
        <p:txBody>
          <a:bodyPr>
            <a:spAutoFit/>
          </a:bodyPr>
          <a:lstStyle/>
          <a:p>
            <a:pPr marL="457200" indent="-457200" eaLnBrk="0" hangingPunct="0">
              <a:spcBef>
                <a:spcPct val="50000"/>
              </a:spcBef>
              <a:buSzPct val="60000"/>
              <a:buFontTx/>
              <a:buAutoNum type="arabicPeriod"/>
            </a:pPr>
            <a:r>
              <a:rPr lang="en-US" sz="2400" dirty="0">
                <a:latin typeface="Arial" charset="0"/>
              </a:rPr>
              <a:t>High-risk surgery </a:t>
            </a:r>
            <a:r>
              <a:rPr lang="en-US" dirty="0">
                <a:latin typeface="Arial" charset="0"/>
              </a:rPr>
              <a:t>(vascular, </a:t>
            </a:r>
            <a:r>
              <a:rPr lang="en-US" dirty="0" err="1">
                <a:latin typeface="Arial" charset="0"/>
              </a:rPr>
              <a:t>intraperitoneal</a:t>
            </a:r>
            <a:r>
              <a:rPr lang="en-US" dirty="0">
                <a:latin typeface="Arial" charset="0"/>
              </a:rPr>
              <a:t>, </a:t>
            </a:r>
            <a:r>
              <a:rPr lang="en-US" dirty="0" err="1">
                <a:latin typeface="Arial" charset="0"/>
              </a:rPr>
              <a:t>intrathoracic</a:t>
            </a:r>
            <a:r>
              <a:rPr lang="en-US" dirty="0">
                <a:latin typeface="Arial" charset="0"/>
              </a:rPr>
              <a:t>)</a:t>
            </a:r>
          </a:p>
          <a:p>
            <a:pPr marL="457200" indent="-457200" eaLnBrk="0" hangingPunct="0">
              <a:spcBef>
                <a:spcPct val="50000"/>
              </a:spcBef>
              <a:buSzPct val="60000"/>
              <a:buFontTx/>
              <a:buAutoNum type="arabicPeriod"/>
            </a:pPr>
            <a:r>
              <a:rPr lang="en-US" sz="2400" dirty="0" err="1">
                <a:latin typeface="Arial" charset="0"/>
              </a:rPr>
              <a:t>Hx</a:t>
            </a:r>
            <a:r>
              <a:rPr lang="en-US" sz="2400" dirty="0">
                <a:latin typeface="Arial" charset="0"/>
              </a:rPr>
              <a:t> of Ischemic Heart Disease</a:t>
            </a:r>
          </a:p>
          <a:p>
            <a:pPr marL="457200" indent="-457200" eaLnBrk="0" hangingPunct="0">
              <a:spcBef>
                <a:spcPct val="50000"/>
              </a:spcBef>
              <a:buSzPct val="60000"/>
              <a:buFontTx/>
              <a:buAutoNum type="arabicPeriod"/>
            </a:pPr>
            <a:r>
              <a:rPr lang="en-US" sz="2400" dirty="0" err="1">
                <a:latin typeface="Arial" charset="0"/>
              </a:rPr>
              <a:t>Hx</a:t>
            </a:r>
            <a:r>
              <a:rPr lang="en-US" sz="2400" dirty="0">
                <a:latin typeface="Arial" charset="0"/>
              </a:rPr>
              <a:t> of CHF</a:t>
            </a:r>
          </a:p>
          <a:p>
            <a:pPr marL="457200" indent="-457200" eaLnBrk="0" hangingPunct="0">
              <a:spcBef>
                <a:spcPct val="50000"/>
              </a:spcBef>
              <a:buSzPct val="60000"/>
              <a:buFontTx/>
              <a:buAutoNum type="arabicPeriod"/>
            </a:pPr>
            <a:r>
              <a:rPr lang="en-US" sz="2400" dirty="0" err="1">
                <a:latin typeface="Arial" charset="0"/>
              </a:rPr>
              <a:t>Hx</a:t>
            </a:r>
            <a:r>
              <a:rPr lang="en-US" sz="2400" dirty="0">
                <a:latin typeface="Arial" charset="0"/>
              </a:rPr>
              <a:t> of CVD</a:t>
            </a:r>
          </a:p>
          <a:p>
            <a:pPr marL="457200" indent="-457200" eaLnBrk="0" hangingPunct="0">
              <a:spcBef>
                <a:spcPct val="50000"/>
              </a:spcBef>
              <a:buSzPct val="60000"/>
              <a:buFontTx/>
              <a:buAutoNum type="arabicPeriod"/>
            </a:pPr>
            <a:r>
              <a:rPr lang="en-US" sz="2400" dirty="0">
                <a:latin typeface="Arial" charset="0"/>
              </a:rPr>
              <a:t>DM on </a:t>
            </a:r>
            <a:r>
              <a:rPr lang="en-US" sz="2400" dirty="0" err="1">
                <a:latin typeface="Arial" charset="0"/>
              </a:rPr>
              <a:t>Preop</a:t>
            </a:r>
            <a:r>
              <a:rPr lang="en-US" sz="2400" dirty="0">
                <a:latin typeface="Arial" charset="0"/>
              </a:rPr>
              <a:t> Insulin Therapy</a:t>
            </a:r>
          </a:p>
          <a:p>
            <a:pPr marL="457200" indent="-457200" eaLnBrk="0" hangingPunct="0">
              <a:spcBef>
                <a:spcPct val="50000"/>
              </a:spcBef>
              <a:buSzPct val="60000"/>
              <a:buFontTx/>
              <a:buAutoNum type="arabicPeriod"/>
            </a:pPr>
            <a:r>
              <a:rPr lang="en-US" sz="2400" dirty="0" err="1">
                <a:latin typeface="Arial" charset="0"/>
              </a:rPr>
              <a:t>Preop</a:t>
            </a:r>
            <a:r>
              <a:rPr lang="en-US" sz="2400" dirty="0">
                <a:latin typeface="Arial" charset="0"/>
              </a:rPr>
              <a:t> Creatinine </a:t>
            </a:r>
            <a:r>
              <a:rPr lang="en-US" sz="2400" u="sng" dirty="0">
                <a:latin typeface="Arial" charset="0"/>
              </a:rPr>
              <a:t>&gt;</a:t>
            </a:r>
            <a:r>
              <a:rPr lang="en-US" sz="2400" dirty="0">
                <a:latin typeface="Arial" charset="0"/>
              </a:rPr>
              <a:t> 177 </a:t>
            </a:r>
            <a:r>
              <a:rPr lang="en-US" sz="2400" dirty="0" err="1">
                <a:latin typeface="Arial" charset="0"/>
              </a:rPr>
              <a:t>micromol</a:t>
            </a:r>
            <a:r>
              <a:rPr lang="en-US" sz="2400" dirty="0">
                <a:latin typeface="Arial" charset="0"/>
              </a:rPr>
              <a:t>/L (2.0 mg/</a:t>
            </a:r>
            <a:r>
              <a:rPr lang="en-US" sz="2400" dirty="0" err="1">
                <a:latin typeface="Arial" charset="0"/>
              </a:rPr>
              <a:t>dL</a:t>
            </a:r>
            <a:r>
              <a:rPr lang="en-US" sz="2400" dirty="0">
                <a:latin typeface="Arial" charset="0"/>
              </a:rPr>
              <a:t>)</a:t>
            </a:r>
          </a:p>
        </p:txBody>
      </p:sp>
      <p:sp>
        <p:nvSpPr>
          <p:cNvPr id="34820" name="Text Box 2056"/>
          <p:cNvSpPr txBox="1">
            <a:spLocks noChangeArrowheads="1"/>
          </p:cNvSpPr>
          <p:nvPr/>
        </p:nvSpPr>
        <p:spPr bwMode="auto">
          <a:xfrm>
            <a:off x="4953000" y="6019800"/>
            <a:ext cx="4038600" cy="304800"/>
          </a:xfrm>
          <a:prstGeom prst="rect">
            <a:avLst/>
          </a:prstGeom>
          <a:noFill/>
          <a:ln w="9525">
            <a:noFill/>
            <a:miter lim="800000"/>
            <a:headEnd/>
            <a:tailEnd/>
          </a:ln>
        </p:spPr>
        <p:txBody>
          <a:bodyPr>
            <a:spAutoFit/>
          </a:bodyPr>
          <a:lstStyle/>
          <a:p>
            <a:pPr eaLnBrk="0" hangingPunct="0">
              <a:spcBef>
                <a:spcPct val="50000"/>
              </a:spcBef>
            </a:pPr>
            <a:r>
              <a:rPr lang="en-US" sz="1400">
                <a:latin typeface="Arial" charset="0"/>
              </a:rPr>
              <a:t>Lee TH et al. Circulation. 1999;100:1043-1049.</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67"/>
          <p:cNvSpPr>
            <a:spLocks noGrp="1" noRot="1" noChangeArrowheads="1"/>
          </p:cNvSpPr>
          <p:nvPr>
            <p:ph type="title"/>
          </p:nvPr>
        </p:nvSpPr>
        <p:spPr/>
        <p:txBody>
          <a:bodyPr/>
          <a:lstStyle/>
          <a:p>
            <a:r>
              <a:rPr lang="en-US" smtClean="0"/>
              <a:t>The Revised Cardiac Risk Index</a:t>
            </a:r>
          </a:p>
        </p:txBody>
      </p:sp>
      <p:graphicFrame>
        <p:nvGraphicFramePr>
          <p:cNvPr id="174145" name="Group 65"/>
          <p:cNvGraphicFramePr>
            <a:graphicFrameLocks noGrp="1"/>
          </p:cNvGraphicFramePr>
          <p:nvPr>
            <p:ph type="tbl" idx="1"/>
          </p:nvPr>
        </p:nvGraphicFramePr>
        <p:xfrm>
          <a:off x="538163" y="1600200"/>
          <a:ext cx="8067675" cy="4351655"/>
        </p:xfrm>
        <a:graphic>
          <a:graphicData uri="http://schemas.openxmlformats.org/drawingml/2006/table">
            <a:tbl>
              <a:tblPr firstRow="1" firstCol="1" bandRow="1">
                <a:tableStyleId>{3C2FFA5D-87B4-456A-9821-1D502468CF0F}</a:tableStyleId>
              </a:tblPr>
              <a:tblGrid>
                <a:gridCol w="2689225"/>
                <a:gridCol w="2689225"/>
                <a:gridCol w="2689225"/>
              </a:tblGrid>
              <a:tr h="8159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CA" sz="2400" u="none" strike="noStrike" cap="none" normalizeH="0" baseline="0" smtClean="0">
                          <a:ln>
                            <a:noFill/>
                          </a:ln>
                          <a:effectLst>
                            <a:outerShdw blurRad="38100" dist="38100" dir="2700000" algn="tl">
                              <a:srgbClr val="000000"/>
                            </a:outerShdw>
                          </a:effectLst>
                        </a:rPr>
                        <a:t>CLASS</a:t>
                      </a:r>
                      <a:endParaRPr kumimoji="0" lang="en-US" sz="2400" b="1" i="0" u="none" strike="noStrike" cap="none" normalizeH="0" baseline="0" smtClean="0">
                        <a:ln>
                          <a:noFill/>
                        </a:ln>
                        <a:solidFill>
                          <a:schemeClr val="tx2"/>
                        </a:solidFill>
                        <a:effectLst>
                          <a:outerShdw blurRad="38100" dist="38100" dir="2700000" algn="tl">
                            <a:srgbClr val="000000"/>
                          </a:outerShdw>
                        </a:effectLst>
                        <a:latin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CA" sz="2400" u="none" strike="noStrike" cap="none" normalizeH="0" baseline="0" smtClean="0">
                          <a:ln>
                            <a:noFill/>
                          </a:ln>
                          <a:effectLst>
                            <a:outerShdw blurRad="38100" dist="38100" dir="2700000" algn="tl">
                              <a:srgbClr val="000000"/>
                            </a:outerShdw>
                          </a:effectLst>
                        </a:rPr>
                        <a:t>EVENTS/PT’S</a:t>
                      </a:r>
                      <a:endParaRPr kumimoji="0" lang="en-US" sz="2400" b="1" i="0" u="none" strike="noStrike" cap="none" normalizeH="0" baseline="0" smtClean="0">
                        <a:ln>
                          <a:noFill/>
                        </a:ln>
                        <a:solidFill>
                          <a:schemeClr val="tx2"/>
                        </a:solidFill>
                        <a:effectLst>
                          <a:outerShdw blurRad="38100" dist="38100" dir="2700000" algn="tl">
                            <a:srgbClr val="000000"/>
                          </a:outerShdw>
                        </a:effectLst>
                        <a:latin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CA" sz="2400" u="none" strike="noStrike" cap="none" normalizeH="0" baseline="0" smtClean="0">
                          <a:ln>
                            <a:noFill/>
                          </a:ln>
                          <a:effectLst>
                            <a:outerShdw blurRad="38100" dist="38100" dir="2700000" algn="tl">
                              <a:srgbClr val="000000"/>
                            </a:outerShdw>
                          </a:effectLst>
                        </a:rPr>
                        <a:t>EVENT RATE %</a:t>
                      </a:r>
                      <a:endParaRPr kumimoji="0" lang="en-US" sz="2400" b="1" i="0" u="none" strike="noStrike" cap="none" normalizeH="0" baseline="0" smtClean="0">
                        <a:ln>
                          <a:noFill/>
                        </a:ln>
                        <a:solidFill>
                          <a:schemeClr val="tx2"/>
                        </a:solidFill>
                        <a:effectLst>
                          <a:outerShdw blurRad="38100" dist="38100" dir="2700000" algn="tl">
                            <a:srgbClr val="000000"/>
                          </a:outerShdw>
                        </a:effectLst>
                        <a:latin typeface="Tahoma" pitchFamily="34" charset="0"/>
                      </a:endParaRPr>
                    </a:p>
                  </a:txBody>
                  <a:tcPr anchor="ctr" horzOverflow="overflow"/>
                </a:tc>
              </a:tr>
              <a:tr h="8239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CA" sz="2800" u="none" strike="noStrike" cap="none" normalizeH="0" baseline="0" smtClean="0">
                          <a:ln>
                            <a:noFill/>
                          </a:ln>
                          <a:effectLst>
                            <a:outerShdw blurRad="38100" dist="38100" dir="2700000" algn="tl">
                              <a:srgbClr val="000000"/>
                            </a:outerShdw>
                          </a:effectLst>
                        </a:rPr>
                        <a:t>I </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CA" sz="2000" u="none" strike="noStrike" cap="none" normalizeH="0" baseline="0" smtClean="0">
                          <a:ln>
                            <a:noFill/>
                          </a:ln>
                          <a:effectLst>
                            <a:outerShdw blurRad="38100" dist="38100" dir="2700000" algn="tl">
                              <a:srgbClr val="000000"/>
                            </a:outerShdw>
                          </a:effectLst>
                        </a:rPr>
                        <a:t>0 RISK FACTORS</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CA" sz="2800" u="none" strike="noStrike" cap="none" normalizeH="0" baseline="0" smtClean="0">
                          <a:ln>
                            <a:noFill/>
                          </a:ln>
                          <a:effectLst>
                            <a:outerShdw blurRad="38100" dist="38100" dir="2700000" algn="tl">
                              <a:srgbClr val="000000"/>
                            </a:outerShdw>
                          </a:effectLst>
                        </a:rPr>
                        <a:t>2/488</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CA" sz="2800" u="none" strike="noStrike" cap="none" normalizeH="0" baseline="0" smtClean="0">
                          <a:ln>
                            <a:noFill/>
                          </a:ln>
                          <a:effectLst>
                            <a:outerShdw blurRad="38100" dist="38100" dir="2700000" algn="tl">
                              <a:srgbClr val="000000"/>
                            </a:outerShdw>
                          </a:effectLst>
                        </a:rPr>
                        <a:t>0.4</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tc>
              </a:tr>
              <a:tr h="8223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CA" sz="2800" u="none" strike="noStrike" cap="none" normalizeH="0" baseline="0" smtClean="0">
                          <a:ln>
                            <a:noFill/>
                          </a:ln>
                          <a:effectLst>
                            <a:outerShdw blurRad="38100" dist="38100" dir="2700000" algn="tl">
                              <a:srgbClr val="000000"/>
                            </a:outerShdw>
                          </a:effectLst>
                        </a:rPr>
                        <a:t>II </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CA" sz="2000" u="none" strike="noStrike" cap="none" normalizeH="0" baseline="0" smtClean="0">
                          <a:ln>
                            <a:noFill/>
                          </a:ln>
                          <a:effectLst>
                            <a:outerShdw blurRad="38100" dist="38100" dir="2700000" algn="tl">
                              <a:srgbClr val="000000"/>
                            </a:outerShdw>
                          </a:effectLst>
                        </a:rPr>
                        <a:t>1 RISK FACTORS</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CA" sz="2800" u="none" strike="noStrike" cap="none" normalizeH="0" baseline="0" smtClean="0">
                          <a:ln>
                            <a:noFill/>
                          </a:ln>
                          <a:effectLst>
                            <a:outerShdw blurRad="38100" dist="38100" dir="2700000" algn="tl">
                              <a:srgbClr val="000000"/>
                            </a:outerShdw>
                          </a:effectLst>
                        </a:rPr>
                        <a:t>5/567</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CA" sz="2800" u="none" strike="noStrike" cap="none" normalizeH="0" baseline="0" smtClean="0">
                          <a:ln>
                            <a:noFill/>
                          </a:ln>
                          <a:effectLst>
                            <a:outerShdw blurRad="38100" dist="38100" dir="2700000" algn="tl">
                              <a:srgbClr val="000000"/>
                            </a:outerShdw>
                          </a:effectLst>
                        </a:rPr>
                        <a:t>0.9</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tc>
              </a:tr>
              <a:tr h="8239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CA" sz="2800" u="none" strike="noStrike" cap="none" normalizeH="0" baseline="0" smtClean="0">
                          <a:ln>
                            <a:noFill/>
                          </a:ln>
                          <a:effectLst>
                            <a:outerShdw blurRad="38100" dist="38100" dir="2700000" algn="tl">
                              <a:srgbClr val="000000"/>
                            </a:outerShdw>
                          </a:effectLst>
                        </a:rPr>
                        <a:t>III </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CA" sz="2000" u="none" strike="noStrike" cap="none" normalizeH="0" baseline="0" smtClean="0">
                          <a:ln>
                            <a:noFill/>
                          </a:ln>
                          <a:effectLst>
                            <a:outerShdw blurRad="38100" dist="38100" dir="2700000" algn="tl">
                              <a:srgbClr val="000000"/>
                            </a:outerShdw>
                          </a:effectLst>
                        </a:rPr>
                        <a:t>2 RISK FACTORS</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CA" sz="2800" u="none" strike="noStrike" cap="none" normalizeH="0" baseline="0" smtClean="0">
                          <a:ln>
                            <a:noFill/>
                          </a:ln>
                          <a:effectLst>
                            <a:outerShdw blurRad="38100" dist="38100" dir="2700000" algn="tl">
                              <a:srgbClr val="000000"/>
                            </a:outerShdw>
                          </a:effectLst>
                        </a:rPr>
                        <a:t>17/258</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CA" sz="2800" u="none" strike="noStrike" cap="none" normalizeH="0" baseline="0" smtClean="0">
                          <a:ln>
                            <a:noFill/>
                          </a:ln>
                          <a:effectLst>
                            <a:outerShdw blurRad="38100" dist="38100" dir="2700000" algn="tl">
                              <a:srgbClr val="000000"/>
                            </a:outerShdw>
                          </a:effectLst>
                        </a:rPr>
                        <a:t>6.6</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tc>
              </a:tr>
              <a:tr h="8223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CA" sz="2800" u="none" strike="noStrike" cap="none" normalizeH="0" baseline="0" smtClean="0">
                          <a:ln>
                            <a:noFill/>
                          </a:ln>
                          <a:effectLst>
                            <a:outerShdw blurRad="38100" dist="38100" dir="2700000" algn="tl">
                              <a:srgbClr val="000000"/>
                            </a:outerShdw>
                          </a:effectLst>
                        </a:rPr>
                        <a:t>IV </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CA" sz="2000" u="none" strike="noStrike" cap="none" normalizeH="0" baseline="0" smtClean="0">
                          <a:ln>
                            <a:noFill/>
                          </a:ln>
                          <a:effectLst>
                            <a:outerShdw blurRad="38100" dist="38100" dir="2700000" algn="tl">
                              <a:srgbClr val="000000"/>
                            </a:outerShdw>
                          </a:effectLst>
                        </a:rPr>
                        <a:t>≥3 RISK FACTORS</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CA" sz="2800" u="none" strike="noStrike" cap="none" normalizeH="0" baseline="0" smtClean="0">
                          <a:ln>
                            <a:noFill/>
                          </a:ln>
                          <a:effectLst>
                            <a:outerShdw blurRad="38100" dist="38100" dir="2700000" algn="tl">
                              <a:srgbClr val="000000"/>
                            </a:outerShdw>
                          </a:effectLst>
                        </a:rPr>
                        <a:t>12/109</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CA" sz="2800" u="none" strike="noStrike" cap="none" normalizeH="0" baseline="0" dirty="0" smtClean="0">
                          <a:ln>
                            <a:noFill/>
                          </a:ln>
                          <a:effectLst>
                            <a:outerShdw blurRad="38100" dist="38100" dir="2700000" algn="tl">
                              <a:srgbClr val="000000"/>
                            </a:outerShdw>
                          </a:effectLst>
                        </a:rPr>
                        <a:t>11.0</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anchor="ctr" horzOverflow="overflow"/>
                </a:tc>
              </a:tr>
            </a:tbl>
          </a:graphicData>
        </a:graphic>
      </p:graphicFrame>
      <p:sp>
        <p:nvSpPr>
          <p:cNvPr id="36868" name="Text Box 4"/>
          <p:cNvSpPr txBox="1">
            <a:spLocks noChangeArrowheads="1"/>
          </p:cNvSpPr>
          <p:nvPr/>
        </p:nvSpPr>
        <p:spPr bwMode="auto">
          <a:xfrm rot="16200000">
            <a:off x="7858918" y="3037682"/>
            <a:ext cx="893763" cy="457200"/>
          </a:xfrm>
          <a:prstGeom prst="rect">
            <a:avLst/>
          </a:prstGeom>
          <a:noFill/>
          <a:ln w="9525">
            <a:noFill/>
            <a:miter lim="800000"/>
            <a:headEnd/>
            <a:tailEnd/>
          </a:ln>
          <a:effectLst/>
        </p:spPr>
        <p:txBody>
          <a:bodyPr>
            <a:spAutoFit/>
          </a:bodyPr>
          <a:lstStyle/>
          <a:p>
            <a:pPr algn="ctr">
              <a:spcBef>
                <a:spcPct val="50000"/>
              </a:spcBef>
            </a:pPr>
            <a:r>
              <a:rPr lang="en-CA" sz="2400" b="1">
                <a:solidFill>
                  <a:srgbClr val="990000"/>
                </a:solidFill>
                <a:effectLst>
                  <a:outerShdw blurRad="38100" dist="38100" dir="2700000" algn="tl">
                    <a:srgbClr val="000000"/>
                  </a:outerShdw>
                </a:effectLst>
              </a:rPr>
              <a:t>Low</a:t>
            </a:r>
          </a:p>
        </p:txBody>
      </p:sp>
      <p:sp>
        <p:nvSpPr>
          <p:cNvPr id="36869" name="Text Box 5"/>
          <p:cNvSpPr txBox="1">
            <a:spLocks noChangeArrowheads="1"/>
          </p:cNvSpPr>
          <p:nvPr/>
        </p:nvSpPr>
        <p:spPr bwMode="auto">
          <a:xfrm rot="16200000">
            <a:off x="7858918" y="4409282"/>
            <a:ext cx="893763" cy="457200"/>
          </a:xfrm>
          <a:prstGeom prst="rect">
            <a:avLst/>
          </a:prstGeom>
          <a:noFill/>
          <a:ln w="9525">
            <a:noFill/>
            <a:miter lim="800000"/>
            <a:headEnd/>
            <a:tailEnd/>
          </a:ln>
          <a:effectLst/>
        </p:spPr>
        <p:txBody>
          <a:bodyPr>
            <a:spAutoFit/>
          </a:bodyPr>
          <a:lstStyle/>
          <a:p>
            <a:pPr algn="ctr">
              <a:spcBef>
                <a:spcPct val="50000"/>
              </a:spcBef>
            </a:pPr>
            <a:r>
              <a:rPr lang="en-CA" sz="2400" b="1">
                <a:solidFill>
                  <a:srgbClr val="990000"/>
                </a:solidFill>
                <a:effectLst>
                  <a:outerShdw blurRad="38100" dist="38100" dir="2700000" algn="tl">
                    <a:srgbClr val="000000"/>
                  </a:outerShdw>
                </a:effectLst>
              </a:rPr>
              <a:t>Med</a:t>
            </a:r>
          </a:p>
        </p:txBody>
      </p:sp>
      <p:sp>
        <p:nvSpPr>
          <p:cNvPr id="36870" name="Text Box 6"/>
          <p:cNvSpPr txBox="1">
            <a:spLocks noChangeArrowheads="1"/>
          </p:cNvSpPr>
          <p:nvPr/>
        </p:nvSpPr>
        <p:spPr bwMode="auto">
          <a:xfrm rot="16200000">
            <a:off x="7858919" y="5303044"/>
            <a:ext cx="893762" cy="457200"/>
          </a:xfrm>
          <a:prstGeom prst="rect">
            <a:avLst/>
          </a:prstGeom>
          <a:noFill/>
          <a:ln w="9525">
            <a:noFill/>
            <a:miter lim="800000"/>
            <a:headEnd/>
            <a:tailEnd/>
          </a:ln>
          <a:effectLst/>
        </p:spPr>
        <p:txBody>
          <a:bodyPr>
            <a:spAutoFit/>
          </a:bodyPr>
          <a:lstStyle/>
          <a:p>
            <a:pPr algn="ctr">
              <a:spcBef>
                <a:spcPct val="50000"/>
              </a:spcBef>
            </a:pPr>
            <a:r>
              <a:rPr lang="en-CA" sz="2400" b="1">
                <a:solidFill>
                  <a:srgbClr val="990000"/>
                </a:solidFill>
                <a:effectLst>
                  <a:outerShdw blurRad="38100" dist="38100" dir="2700000" algn="tl">
                    <a:srgbClr val="000000"/>
                  </a:outerShdw>
                </a:effectLst>
              </a:rPr>
              <a:t>Hi</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7" name="Rectangle 7"/>
          <p:cNvSpPr>
            <a:spLocks noGrp="1" noRot="1" noChangeArrowheads="1"/>
          </p:cNvSpPr>
          <p:nvPr>
            <p:ph type="title"/>
          </p:nvPr>
        </p:nvSpPr>
        <p:spPr>
          <a:xfrm>
            <a:off x="228600" y="152400"/>
            <a:ext cx="8629650" cy="762000"/>
          </a:xfrm>
        </p:spPr>
        <p:txBody>
          <a:bodyPr>
            <a:normAutofit fontScale="90000"/>
          </a:bodyPr>
          <a:lstStyle/>
          <a:p>
            <a:pPr fontAlgn="auto">
              <a:spcAft>
                <a:spcPts val="0"/>
              </a:spcAft>
              <a:defRPr/>
            </a:pPr>
            <a:r>
              <a:rPr lang="en-CA">
                <a:latin typeface="Garamond" pitchFamily="18" charset="0"/>
              </a:rPr>
              <a:t>Rates of Major Cardiac Complications</a:t>
            </a:r>
            <a:endParaRPr lang="en-US">
              <a:latin typeface="Garamond" pitchFamily="18" charset="0"/>
            </a:endParaRPr>
          </a:p>
        </p:txBody>
      </p:sp>
      <p:graphicFrame>
        <p:nvGraphicFramePr>
          <p:cNvPr id="184326" name="Object 6"/>
          <p:cNvGraphicFramePr>
            <a:graphicFrameLocks noGrp="1" noChangeAspect="1"/>
          </p:cNvGraphicFramePr>
          <p:nvPr>
            <p:ph idx="4294967295"/>
          </p:nvPr>
        </p:nvGraphicFramePr>
        <p:xfrm>
          <a:off x="0" y="809625"/>
          <a:ext cx="8858250" cy="5895975"/>
        </p:xfrm>
        <a:graphic>
          <a:graphicData uri="http://schemas.openxmlformats.org/presentationml/2006/ole">
            <p:oleObj spid="_x0000_s184329" name="Chart" r:id="rId4" imgW="8858199" imgH="5896043" progId="MSGraph.Chart.8">
              <p:embed followColorScheme="full"/>
            </p:oleObj>
          </a:graphicData>
        </a:graphic>
      </p:graphicFrame>
      <p:sp>
        <p:nvSpPr>
          <p:cNvPr id="184328" name="Text Box 8"/>
          <p:cNvSpPr txBox="1">
            <a:spLocks noChangeArrowheads="1"/>
          </p:cNvSpPr>
          <p:nvPr/>
        </p:nvSpPr>
        <p:spPr bwMode="auto">
          <a:xfrm>
            <a:off x="5562600" y="838200"/>
            <a:ext cx="3581400" cy="304800"/>
          </a:xfrm>
          <a:prstGeom prst="rect">
            <a:avLst/>
          </a:prstGeom>
          <a:noFill/>
          <a:ln w="9525">
            <a:noFill/>
            <a:miter lim="800000"/>
            <a:headEnd/>
            <a:tailEnd/>
          </a:ln>
        </p:spPr>
        <p:txBody>
          <a:bodyPr>
            <a:spAutoFit/>
          </a:bodyPr>
          <a:lstStyle/>
          <a:p>
            <a:pPr algn="ctr" eaLnBrk="0" hangingPunct="0">
              <a:spcBef>
                <a:spcPct val="50000"/>
              </a:spcBef>
            </a:pPr>
            <a:r>
              <a:rPr lang="en-US" sz="1400">
                <a:solidFill>
                  <a:schemeClr val="tx2"/>
                </a:solidFill>
                <a:latin typeface="Arial" charset="0"/>
              </a:rPr>
              <a:t>Lee et al. Circulation. 1999;100:1043-1049</a:t>
            </a:r>
          </a:p>
        </p:txBody>
      </p:sp>
      <p:sp>
        <p:nvSpPr>
          <p:cNvPr id="184329" name="Text Box 9"/>
          <p:cNvSpPr txBox="1">
            <a:spLocks noChangeArrowheads="1"/>
          </p:cNvSpPr>
          <p:nvPr/>
        </p:nvSpPr>
        <p:spPr bwMode="auto">
          <a:xfrm rot="10800000">
            <a:off x="0" y="2362200"/>
            <a:ext cx="488950" cy="2225675"/>
          </a:xfrm>
          <a:prstGeom prst="rect">
            <a:avLst/>
          </a:prstGeom>
          <a:noFill/>
          <a:ln w="9525">
            <a:noFill/>
            <a:miter lim="800000"/>
            <a:headEnd/>
            <a:tailEnd/>
          </a:ln>
        </p:spPr>
        <p:txBody>
          <a:bodyPr vert="eaVert">
            <a:spAutoFit/>
          </a:bodyPr>
          <a:lstStyle/>
          <a:p>
            <a:pPr algn="ctr" eaLnBrk="0" hangingPunct="0">
              <a:spcBef>
                <a:spcPct val="50000"/>
              </a:spcBef>
            </a:pPr>
            <a:r>
              <a:rPr lang="en-CA" sz="2000">
                <a:solidFill>
                  <a:srgbClr val="FF9900"/>
                </a:solidFill>
                <a:latin typeface="Arial" charset="0"/>
              </a:rPr>
              <a:t>Percent</a:t>
            </a:r>
            <a:endParaRPr lang="en-US" sz="2000">
              <a:solidFill>
                <a:srgbClr val="FF9900"/>
              </a:solidFill>
              <a:latin typeface="Arial" charset="0"/>
            </a:endParaRPr>
          </a:p>
        </p:txBody>
      </p:sp>
      <p:sp>
        <p:nvSpPr>
          <p:cNvPr id="184330" name="Text Box 10"/>
          <p:cNvSpPr txBox="1">
            <a:spLocks noChangeArrowheads="1"/>
          </p:cNvSpPr>
          <p:nvPr/>
        </p:nvSpPr>
        <p:spPr bwMode="auto">
          <a:xfrm>
            <a:off x="2971800" y="6324600"/>
            <a:ext cx="3124200" cy="396875"/>
          </a:xfrm>
          <a:prstGeom prst="rect">
            <a:avLst/>
          </a:prstGeom>
          <a:noFill/>
          <a:ln w="9525">
            <a:noFill/>
            <a:miter lim="800000"/>
            <a:headEnd/>
            <a:tailEnd/>
          </a:ln>
        </p:spPr>
        <p:txBody>
          <a:bodyPr>
            <a:spAutoFit/>
          </a:bodyPr>
          <a:lstStyle/>
          <a:p>
            <a:pPr algn="ctr" eaLnBrk="0" hangingPunct="0">
              <a:spcBef>
                <a:spcPct val="50000"/>
              </a:spcBef>
            </a:pPr>
            <a:r>
              <a:rPr lang="en-CA" sz="2000">
                <a:solidFill>
                  <a:srgbClr val="FF9900"/>
                </a:solidFill>
                <a:latin typeface="Arial" charset="0"/>
              </a:rPr>
              <a:t>Procedure type</a:t>
            </a:r>
            <a:endParaRPr lang="en-US" sz="2000">
              <a:solidFill>
                <a:srgbClr val="FF9900"/>
              </a:solidFill>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Text Placeholder 4"/>
          <p:cNvSpPr>
            <a:spLocks noGrp="1"/>
          </p:cNvSpPr>
          <p:nvPr>
            <p:ph type="body" idx="2"/>
          </p:nvPr>
        </p:nvSpPr>
        <p:spPr/>
        <p:txBody>
          <a:bodyPr/>
          <a:lstStyle/>
          <a:p>
            <a:endParaRPr lang="en-US"/>
          </a:p>
        </p:txBody>
      </p:sp>
      <p:sp>
        <p:nvSpPr>
          <p:cNvPr id="4" name="Content Placeholder 3"/>
          <p:cNvSpPr>
            <a:spLocks noGrp="1"/>
          </p:cNvSpPr>
          <p:nvPr>
            <p:ph sz="half" idx="1"/>
          </p:nvPr>
        </p:nvSpPr>
        <p:spPr/>
        <p:txBody>
          <a:bodyPr/>
          <a:lstStyle/>
          <a:p>
            <a:r>
              <a:rPr lang="en-US" dirty="0" smtClean="0"/>
              <a:t>Combine Risk Index with an Algorithm</a:t>
            </a:r>
          </a:p>
          <a:p>
            <a:pPr lvl="1"/>
            <a:r>
              <a:rPr lang="en-US" dirty="0" smtClean="0"/>
              <a:t>Increase accuracy of prediction</a:t>
            </a:r>
          </a:p>
          <a:p>
            <a:pPr lvl="1"/>
            <a:r>
              <a:rPr lang="en-US" dirty="0" smtClean="0"/>
              <a:t>Guide clinical decision making</a:t>
            </a:r>
            <a:endParaRPr lang="en-US" dirty="0"/>
          </a:p>
        </p:txBody>
      </p:sp>
    </p:spTree>
    <p:extLst>
      <p:ext uri="{BB962C8B-B14F-4D97-AF65-F5344CB8AC3E}">
        <p14:creationId xmlns:p14="http://schemas.microsoft.com/office/powerpoint/2010/main" xmlns="" val="3705959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2"/>
          <p:cNvSpPr>
            <a:spLocks noGrp="1" noRot="1" noChangeArrowheads="1"/>
          </p:cNvSpPr>
          <p:nvPr>
            <p:ph type="title"/>
          </p:nvPr>
        </p:nvSpPr>
        <p:spPr>
          <a:xfrm>
            <a:off x="457200" y="176213"/>
            <a:ext cx="8229600" cy="1143000"/>
          </a:xfrm>
        </p:spPr>
        <p:txBody>
          <a:bodyPr/>
          <a:lstStyle/>
          <a:p>
            <a:r>
              <a:rPr lang="en-US" sz="2800" smtClean="0"/>
              <a:t>AHA 2007 Perioperative Cardiovascular Evaluation guidelines - OVERVIEW</a:t>
            </a:r>
          </a:p>
        </p:txBody>
      </p:sp>
      <p:pic>
        <p:nvPicPr>
          <p:cNvPr id="205827" name="Picture 3"/>
          <p:cNvPicPr>
            <a:picLocks noChangeAspect="1" noChangeArrowheads="1"/>
          </p:cNvPicPr>
          <p:nvPr/>
        </p:nvPicPr>
        <p:blipFill>
          <a:blip r:embed="rId3" cstate="print"/>
          <a:srcRect/>
          <a:stretch>
            <a:fillRect/>
          </a:stretch>
        </p:blipFill>
        <p:spPr bwMode="auto">
          <a:xfrm>
            <a:off x="838200" y="1319213"/>
            <a:ext cx="7545388" cy="5410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ext Box 2"/>
          <p:cNvSpPr txBox="1">
            <a:spLocks noChangeArrowheads="1"/>
          </p:cNvSpPr>
          <p:nvPr/>
        </p:nvSpPr>
        <p:spPr bwMode="auto">
          <a:xfrm>
            <a:off x="152400" y="304800"/>
            <a:ext cx="6108700" cy="701675"/>
          </a:xfrm>
          <a:prstGeom prst="rect">
            <a:avLst/>
          </a:prstGeom>
          <a:noFill/>
          <a:ln w="9525">
            <a:noFill/>
            <a:miter lim="800000"/>
            <a:headEnd/>
            <a:tailEnd/>
          </a:ln>
          <a:effectLst/>
        </p:spPr>
        <p:txBody>
          <a:bodyPr wrap="none" anchor="ctr">
            <a:spAutoFit/>
          </a:bodyPr>
          <a:lstStyle/>
          <a:p>
            <a:pPr algn="ctr" eaLnBrk="0" hangingPunct="0">
              <a:defRPr/>
            </a:pPr>
            <a:r>
              <a:rPr lang="en-US" sz="4000" b="1">
                <a:solidFill>
                  <a:schemeClr val="tx2"/>
                </a:solidFill>
                <a:effectLst>
                  <a:outerShdw blurRad="38100" dist="38100" dir="2700000" algn="tl">
                    <a:srgbClr val="000000"/>
                  </a:outerShdw>
                </a:effectLst>
                <a:latin typeface="Arial" charset="0"/>
              </a:rPr>
              <a:t>Back To The Case Study</a:t>
            </a:r>
          </a:p>
        </p:txBody>
      </p:sp>
      <p:sp>
        <p:nvSpPr>
          <p:cNvPr id="202754" name="Text Box 4"/>
          <p:cNvSpPr txBox="1">
            <a:spLocks noChangeArrowheads="1"/>
          </p:cNvSpPr>
          <p:nvPr/>
        </p:nvSpPr>
        <p:spPr bwMode="auto">
          <a:xfrm>
            <a:off x="609600" y="2084388"/>
            <a:ext cx="7243763" cy="2406650"/>
          </a:xfrm>
          <a:prstGeom prst="rect">
            <a:avLst/>
          </a:prstGeom>
          <a:noFill/>
          <a:ln w="9525">
            <a:noFill/>
            <a:miter lim="800000"/>
            <a:headEnd/>
            <a:tailEnd/>
          </a:ln>
        </p:spPr>
        <p:txBody>
          <a:bodyPr anchor="ctr">
            <a:spAutoFit/>
          </a:bodyPr>
          <a:lstStyle/>
          <a:p>
            <a:pPr marL="457200" indent="-457200" eaLnBrk="0" hangingPunct="0"/>
            <a:r>
              <a:rPr lang="en-US" sz="2800" b="1">
                <a:latin typeface="Garamond" pitchFamily="18" charset="0"/>
              </a:rPr>
              <a:t>Hx:</a:t>
            </a:r>
          </a:p>
          <a:p>
            <a:pPr marL="457200" indent="-457200" eaLnBrk="0" hangingPunct="0"/>
            <a:r>
              <a:rPr lang="en-US" sz="2800" b="1">
                <a:latin typeface="Garamond" pitchFamily="18" charset="0"/>
              </a:rPr>
              <a:t>  - </a:t>
            </a:r>
            <a:r>
              <a:rPr lang="en-US" sz="2400" b="1">
                <a:latin typeface="Garamond" pitchFamily="18" charset="0"/>
              </a:rPr>
              <a:t>CAD:  MI 2 yr. ago,   A. Fib.</a:t>
            </a:r>
          </a:p>
          <a:p>
            <a:pPr marL="457200" indent="-457200" eaLnBrk="0" hangingPunct="0"/>
            <a:r>
              <a:rPr lang="en-US" sz="2400" b="1">
                <a:latin typeface="Garamond" pitchFamily="18" charset="0"/>
              </a:rPr>
              <a:t>  - DM 2 for 10yrs, on oral agents, controlled</a:t>
            </a:r>
          </a:p>
          <a:p>
            <a:pPr marL="457200" indent="-457200" eaLnBrk="0" hangingPunct="0"/>
            <a:r>
              <a:rPr lang="en-US" sz="2400" b="1">
                <a:latin typeface="Garamond" pitchFamily="18" charset="0"/>
              </a:rPr>
              <a:t>  - Hypertension for 20 yrs, controlled</a:t>
            </a:r>
          </a:p>
          <a:p>
            <a:pPr marL="457200" indent="-457200" eaLnBrk="0" hangingPunct="0"/>
            <a:r>
              <a:rPr lang="en-US" sz="2400" b="1">
                <a:latin typeface="Garamond" pitchFamily="18" charset="0"/>
              </a:rPr>
              <a:t>  - </a:t>
            </a:r>
            <a:r>
              <a:rPr lang="en-CA" sz="2400" b="1">
                <a:latin typeface="Garamond" pitchFamily="18" charset="0"/>
              </a:rPr>
              <a:t>Not active</a:t>
            </a:r>
          </a:p>
          <a:p>
            <a:pPr marL="457200" indent="-457200" eaLnBrk="0" hangingPunct="0"/>
            <a:endParaRPr lang="en-US" sz="2400" b="1">
              <a:latin typeface="Garamond" pitchFamily="18" charset="0"/>
            </a:endParaRPr>
          </a:p>
        </p:txBody>
      </p:sp>
      <p:sp>
        <p:nvSpPr>
          <p:cNvPr id="202755" name="Rectangle 5"/>
          <p:cNvSpPr>
            <a:spLocks noChangeArrowheads="1"/>
          </p:cNvSpPr>
          <p:nvPr/>
        </p:nvSpPr>
        <p:spPr bwMode="auto">
          <a:xfrm>
            <a:off x="1752600" y="4491038"/>
            <a:ext cx="4038600" cy="1676400"/>
          </a:xfrm>
          <a:prstGeom prst="rect">
            <a:avLst/>
          </a:prstGeom>
          <a:noFill/>
          <a:ln w="9525">
            <a:noFill/>
            <a:miter lim="800000"/>
            <a:headEnd/>
            <a:tailEnd/>
          </a:ln>
        </p:spPr>
        <p:txBody>
          <a:bodyPr>
            <a:spAutoFit/>
          </a:bodyPr>
          <a:lstStyle/>
          <a:p>
            <a:pPr eaLnBrk="0" hangingPunct="0"/>
            <a:r>
              <a:rPr lang="en-US" sz="2400" b="1">
                <a:latin typeface="Garamond" pitchFamily="18" charset="0"/>
              </a:rPr>
              <a:t>MEDS:</a:t>
            </a:r>
          </a:p>
          <a:p>
            <a:pPr eaLnBrk="0" hangingPunct="0"/>
            <a:r>
              <a:rPr lang="en-US" sz="2000" b="1">
                <a:latin typeface="Garamond" pitchFamily="18" charset="0"/>
              </a:rPr>
              <a:t>  - metformin 500 mg bid</a:t>
            </a:r>
          </a:p>
          <a:p>
            <a:pPr eaLnBrk="0" hangingPunct="0"/>
            <a:r>
              <a:rPr lang="en-US" sz="2000" b="1">
                <a:latin typeface="Garamond" pitchFamily="18" charset="0"/>
              </a:rPr>
              <a:t>  - diltiazem CD 240 mg OD</a:t>
            </a:r>
          </a:p>
          <a:p>
            <a:pPr eaLnBrk="0" hangingPunct="0"/>
            <a:r>
              <a:rPr lang="en-US" sz="2000" b="1">
                <a:latin typeface="Garamond" pitchFamily="18" charset="0"/>
              </a:rPr>
              <a:t>  - ramipril 10 mg OD</a:t>
            </a:r>
          </a:p>
          <a:p>
            <a:pPr eaLnBrk="0" hangingPunct="0"/>
            <a:r>
              <a:rPr lang="en-US" sz="2000" b="1">
                <a:latin typeface="Garamond" pitchFamily="18" charset="0"/>
              </a:rPr>
              <a:t>  - warfarin 4mg OD</a:t>
            </a:r>
          </a:p>
        </p:txBody>
      </p:sp>
      <p:sp>
        <p:nvSpPr>
          <p:cNvPr id="220166" name="Text Box 6"/>
          <p:cNvSpPr txBox="1">
            <a:spLocks noChangeArrowheads="1"/>
          </p:cNvSpPr>
          <p:nvPr/>
        </p:nvSpPr>
        <p:spPr bwMode="auto">
          <a:xfrm>
            <a:off x="5562600" y="4235450"/>
            <a:ext cx="3048000" cy="1754326"/>
          </a:xfrm>
          <a:prstGeom prst="rect">
            <a:avLst/>
          </a:prstGeom>
          <a:noFill/>
          <a:ln w="28575">
            <a:noFill/>
            <a:miter lim="800000"/>
            <a:headEnd/>
            <a:tailEnd/>
          </a:ln>
          <a:effectLst/>
        </p:spPr>
        <p:txBody>
          <a:bodyPr>
            <a:spAutoFit/>
          </a:bodyPr>
          <a:lstStyle/>
          <a:p>
            <a:pPr eaLnBrk="0" hangingPunct="0">
              <a:spcBef>
                <a:spcPct val="50000"/>
              </a:spcBef>
              <a:defRPr/>
            </a:pPr>
            <a:r>
              <a:rPr lang="en-US" sz="3600" dirty="0">
                <a:solidFill>
                  <a:srgbClr val="FF9900"/>
                </a:solidFill>
                <a:effectLst>
                  <a:outerShdw blurRad="38100" dist="38100" dir="2700000" algn="tl">
                    <a:srgbClr val="000000"/>
                  </a:outerShdw>
                </a:effectLst>
                <a:latin typeface="Arial" charset="0"/>
              </a:rPr>
              <a:t>Let’s run through the </a:t>
            </a:r>
            <a:r>
              <a:rPr lang="en-US" sz="3600" dirty="0" smtClean="0">
                <a:solidFill>
                  <a:srgbClr val="FF9900"/>
                </a:solidFill>
                <a:effectLst>
                  <a:outerShdw blurRad="38100" dist="38100" dir="2700000" algn="tl">
                    <a:srgbClr val="000000"/>
                  </a:outerShdw>
                </a:effectLst>
                <a:latin typeface="Arial" charset="0"/>
              </a:rPr>
              <a:t>algorithm!</a:t>
            </a:r>
            <a:endParaRPr lang="en-US" sz="3600" dirty="0">
              <a:solidFill>
                <a:srgbClr val="FF9900"/>
              </a:solidFill>
              <a:effectLst>
                <a:outerShdw blurRad="38100" dist="38100" dir="2700000" algn="tl">
                  <a:srgbClr val="000000"/>
                </a:outerShdw>
              </a:effectLst>
              <a:latin typeface="Arial" charset="0"/>
            </a:endParaRPr>
          </a:p>
        </p:txBody>
      </p:sp>
      <p:sp>
        <p:nvSpPr>
          <p:cNvPr id="202757" name="Text Box 4"/>
          <p:cNvSpPr txBox="1">
            <a:spLocks noChangeArrowheads="1"/>
          </p:cNvSpPr>
          <p:nvPr/>
        </p:nvSpPr>
        <p:spPr bwMode="auto">
          <a:xfrm>
            <a:off x="304800" y="1006475"/>
            <a:ext cx="8534400" cy="1077913"/>
          </a:xfrm>
          <a:prstGeom prst="rect">
            <a:avLst/>
          </a:prstGeom>
          <a:noFill/>
          <a:ln w="9525">
            <a:noFill/>
            <a:miter lim="800000"/>
            <a:headEnd/>
            <a:tailEnd/>
          </a:ln>
        </p:spPr>
        <p:txBody>
          <a:bodyPr anchor="ctr">
            <a:spAutoFit/>
          </a:bodyPr>
          <a:lstStyle/>
          <a:p>
            <a:pPr eaLnBrk="0" hangingPunct="0"/>
            <a:r>
              <a:rPr lang="en-US" sz="3200" b="1">
                <a:latin typeface="Garamond" pitchFamily="18" charset="0"/>
              </a:rPr>
              <a:t>76 y.o. female for elective open hemicolectomy for colon cancer</a:t>
            </a:r>
            <a:endParaRPr lang="en-US" sz="3200">
              <a:latin typeface="Garamond"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01" name="Group 2"/>
          <p:cNvGrpSpPr>
            <a:grpSpLocks/>
          </p:cNvGrpSpPr>
          <p:nvPr/>
        </p:nvGrpSpPr>
        <p:grpSpPr bwMode="auto">
          <a:xfrm>
            <a:off x="492125" y="2154238"/>
            <a:ext cx="1676400" cy="762000"/>
            <a:chOff x="174" y="1221"/>
            <a:chExt cx="1056" cy="480"/>
          </a:xfrm>
        </p:grpSpPr>
        <p:sp>
          <p:nvSpPr>
            <p:cNvPr id="204815" name="Oval 3"/>
            <p:cNvSpPr>
              <a:spLocks noChangeArrowheads="1"/>
            </p:cNvSpPr>
            <p:nvPr/>
          </p:nvSpPr>
          <p:spPr bwMode="auto">
            <a:xfrm>
              <a:off x="288" y="1221"/>
              <a:ext cx="816" cy="480"/>
            </a:xfrm>
            <a:prstGeom prst="ellipse">
              <a:avLst/>
            </a:prstGeom>
            <a:solidFill>
              <a:srgbClr val="006699">
                <a:alpha val="50195"/>
              </a:srgbClr>
            </a:solidFill>
            <a:ln w="9525">
              <a:solidFill>
                <a:schemeClr val="tx1"/>
              </a:solidFill>
              <a:round/>
              <a:headEnd/>
              <a:tailEnd/>
            </a:ln>
          </p:spPr>
          <p:txBody>
            <a:bodyPr wrap="none" anchor="ctr"/>
            <a:lstStyle/>
            <a:p>
              <a:endParaRPr lang="en-CA"/>
            </a:p>
          </p:txBody>
        </p:sp>
        <p:sp>
          <p:nvSpPr>
            <p:cNvPr id="204816" name="Text Box 4"/>
            <p:cNvSpPr txBox="1">
              <a:spLocks noChangeArrowheads="1"/>
            </p:cNvSpPr>
            <p:nvPr/>
          </p:nvSpPr>
          <p:spPr bwMode="auto">
            <a:xfrm>
              <a:off x="174" y="1320"/>
              <a:ext cx="1056" cy="250"/>
            </a:xfrm>
            <a:prstGeom prst="rect">
              <a:avLst/>
            </a:prstGeom>
            <a:noFill/>
            <a:ln w="9525">
              <a:noFill/>
              <a:miter lim="800000"/>
              <a:headEnd/>
              <a:tailEnd/>
            </a:ln>
          </p:spPr>
          <p:txBody>
            <a:bodyPr>
              <a:spAutoFit/>
            </a:bodyPr>
            <a:lstStyle/>
            <a:p>
              <a:pPr algn="ctr" eaLnBrk="0" hangingPunct="0">
                <a:spcBef>
                  <a:spcPct val="50000"/>
                </a:spcBef>
              </a:pPr>
              <a:r>
                <a:rPr lang="en-CA" sz="2000">
                  <a:solidFill>
                    <a:schemeClr val="tx2"/>
                  </a:solidFill>
                  <a:latin typeface="Garamond" pitchFamily="18" charset="0"/>
                </a:rPr>
                <a:t>Step 1</a:t>
              </a:r>
              <a:endParaRPr lang="en-US" sz="2000">
                <a:solidFill>
                  <a:schemeClr val="tx2"/>
                </a:solidFill>
                <a:latin typeface="Garamond" pitchFamily="18" charset="0"/>
              </a:endParaRPr>
            </a:p>
          </p:txBody>
        </p:sp>
      </p:grpSp>
      <p:sp>
        <p:nvSpPr>
          <p:cNvPr id="204802" name="Text Box 5"/>
          <p:cNvSpPr txBox="1">
            <a:spLocks noChangeArrowheads="1"/>
          </p:cNvSpPr>
          <p:nvPr/>
        </p:nvSpPr>
        <p:spPr bwMode="auto">
          <a:xfrm>
            <a:off x="2349500" y="2044700"/>
            <a:ext cx="2362200" cy="1025525"/>
          </a:xfrm>
          <a:prstGeom prst="rect">
            <a:avLst/>
          </a:prstGeom>
          <a:solidFill>
            <a:srgbClr val="333333">
              <a:alpha val="25098"/>
            </a:srgbClr>
          </a:solidFill>
          <a:ln w="19050">
            <a:solidFill>
              <a:srgbClr val="FF9900"/>
            </a:solidFill>
            <a:miter lim="800000"/>
            <a:headEnd/>
            <a:tailEnd/>
          </a:ln>
        </p:spPr>
        <p:txBody>
          <a:bodyPr>
            <a:spAutoFit/>
          </a:bodyPr>
          <a:lstStyle/>
          <a:p>
            <a:pPr algn="ctr" eaLnBrk="0" hangingPunct="0">
              <a:spcBef>
                <a:spcPct val="50000"/>
              </a:spcBef>
            </a:pPr>
            <a:r>
              <a:rPr lang="en-CA" sz="2000">
                <a:solidFill>
                  <a:srgbClr val="FF9900"/>
                </a:solidFill>
                <a:latin typeface="Arial" charset="0"/>
              </a:rPr>
              <a:t>Need for emergency non cardiac surgery?</a:t>
            </a:r>
            <a:endParaRPr lang="en-US" sz="2000">
              <a:solidFill>
                <a:srgbClr val="FF9900"/>
              </a:solidFill>
              <a:latin typeface="Arial" charset="0"/>
            </a:endParaRPr>
          </a:p>
        </p:txBody>
      </p:sp>
      <p:sp>
        <p:nvSpPr>
          <p:cNvPr id="204803" name="Text Box 6"/>
          <p:cNvSpPr txBox="1">
            <a:spLocks noChangeArrowheads="1"/>
          </p:cNvSpPr>
          <p:nvPr/>
        </p:nvSpPr>
        <p:spPr bwMode="auto">
          <a:xfrm>
            <a:off x="6311900" y="2197100"/>
            <a:ext cx="2133600" cy="719138"/>
          </a:xfrm>
          <a:prstGeom prst="rect">
            <a:avLst/>
          </a:prstGeom>
          <a:noFill/>
          <a:ln w="15875">
            <a:solidFill>
              <a:schemeClr val="tx1"/>
            </a:solidFill>
            <a:miter lim="800000"/>
            <a:headEnd/>
            <a:tailEnd/>
          </a:ln>
        </p:spPr>
        <p:txBody>
          <a:bodyPr anchor="ctr"/>
          <a:lstStyle/>
          <a:p>
            <a:pPr algn="ctr" eaLnBrk="0" hangingPunct="0">
              <a:spcBef>
                <a:spcPct val="50000"/>
              </a:spcBef>
            </a:pPr>
            <a:r>
              <a:rPr lang="en-CA" sz="2000">
                <a:latin typeface="Arial" charset="0"/>
              </a:rPr>
              <a:t>Operating room</a:t>
            </a:r>
            <a:endParaRPr lang="en-US" sz="2000">
              <a:latin typeface="Arial" charset="0"/>
            </a:endParaRPr>
          </a:p>
        </p:txBody>
      </p:sp>
      <p:sp>
        <p:nvSpPr>
          <p:cNvPr id="204804" name="Text Box 7"/>
          <p:cNvSpPr txBox="1">
            <a:spLocks noChangeArrowheads="1"/>
          </p:cNvSpPr>
          <p:nvPr/>
        </p:nvSpPr>
        <p:spPr bwMode="auto">
          <a:xfrm>
            <a:off x="5702300" y="4483100"/>
            <a:ext cx="3276600" cy="1330325"/>
          </a:xfrm>
          <a:prstGeom prst="rect">
            <a:avLst/>
          </a:prstGeom>
          <a:noFill/>
          <a:ln w="19050">
            <a:solidFill>
              <a:schemeClr val="tx1"/>
            </a:solidFill>
            <a:miter lim="800000"/>
            <a:headEnd/>
            <a:tailEnd/>
          </a:ln>
        </p:spPr>
        <p:txBody>
          <a:bodyPr>
            <a:spAutoFit/>
          </a:bodyPr>
          <a:lstStyle/>
          <a:p>
            <a:pPr algn="ctr" eaLnBrk="0" hangingPunct="0">
              <a:spcBef>
                <a:spcPct val="50000"/>
              </a:spcBef>
            </a:pPr>
            <a:r>
              <a:rPr lang="en-CA" sz="2000">
                <a:latin typeface="Arial" charset="0"/>
              </a:rPr>
              <a:t>Perioperative surveillance and postoperative risk stratification and risk factor management</a:t>
            </a:r>
            <a:endParaRPr lang="en-US" sz="2000">
              <a:latin typeface="Arial" charset="0"/>
            </a:endParaRPr>
          </a:p>
        </p:txBody>
      </p:sp>
      <p:sp>
        <p:nvSpPr>
          <p:cNvPr id="204805" name="Line 8"/>
          <p:cNvSpPr>
            <a:spLocks noChangeShapeType="1"/>
          </p:cNvSpPr>
          <p:nvPr/>
        </p:nvSpPr>
        <p:spPr bwMode="auto">
          <a:xfrm>
            <a:off x="4710113" y="2576513"/>
            <a:ext cx="1601787" cy="0"/>
          </a:xfrm>
          <a:prstGeom prst="line">
            <a:avLst/>
          </a:prstGeom>
          <a:noFill/>
          <a:ln w="28575">
            <a:solidFill>
              <a:schemeClr val="tx1"/>
            </a:solidFill>
            <a:round/>
            <a:headEnd/>
            <a:tailEnd type="stealth" w="med" len="med"/>
          </a:ln>
        </p:spPr>
        <p:txBody>
          <a:bodyPr wrap="none" anchor="ctr"/>
          <a:lstStyle/>
          <a:p>
            <a:endParaRPr lang="en-US"/>
          </a:p>
        </p:txBody>
      </p:sp>
      <p:sp>
        <p:nvSpPr>
          <p:cNvPr id="204806" name="Line 9"/>
          <p:cNvSpPr>
            <a:spLocks noChangeShapeType="1"/>
          </p:cNvSpPr>
          <p:nvPr/>
        </p:nvSpPr>
        <p:spPr bwMode="auto">
          <a:xfrm>
            <a:off x="7378700" y="2916238"/>
            <a:ext cx="0" cy="1566862"/>
          </a:xfrm>
          <a:prstGeom prst="line">
            <a:avLst/>
          </a:prstGeom>
          <a:noFill/>
          <a:ln w="28575">
            <a:solidFill>
              <a:schemeClr val="tx1"/>
            </a:solidFill>
            <a:round/>
            <a:headEnd/>
            <a:tailEnd type="stealth" w="med" len="med"/>
          </a:ln>
        </p:spPr>
        <p:txBody>
          <a:bodyPr wrap="none" anchor="ctr"/>
          <a:lstStyle/>
          <a:p>
            <a:endParaRPr lang="en-US"/>
          </a:p>
        </p:txBody>
      </p:sp>
      <p:sp>
        <p:nvSpPr>
          <p:cNvPr id="204807" name="Text Box 10"/>
          <p:cNvSpPr txBox="1">
            <a:spLocks noChangeArrowheads="1"/>
          </p:cNvSpPr>
          <p:nvPr/>
        </p:nvSpPr>
        <p:spPr bwMode="auto">
          <a:xfrm>
            <a:off x="4864100" y="2112963"/>
            <a:ext cx="1447800" cy="396875"/>
          </a:xfrm>
          <a:prstGeom prst="rect">
            <a:avLst/>
          </a:prstGeom>
          <a:noFill/>
          <a:ln w="28575">
            <a:noFill/>
            <a:miter lim="800000"/>
            <a:headEnd/>
            <a:tailEnd/>
          </a:ln>
        </p:spPr>
        <p:txBody>
          <a:bodyPr>
            <a:spAutoFit/>
          </a:bodyPr>
          <a:lstStyle/>
          <a:p>
            <a:pPr algn="ctr" eaLnBrk="0" hangingPunct="0">
              <a:spcBef>
                <a:spcPct val="50000"/>
              </a:spcBef>
            </a:pPr>
            <a:r>
              <a:rPr lang="en-CA" sz="2000">
                <a:solidFill>
                  <a:srgbClr val="FFFF66"/>
                </a:solidFill>
                <a:latin typeface="Arial" charset="0"/>
              </a:rPr>
              <a:t>Yes</a:t>
            </a:r>
            <a:endParaRPr lang="en-US" sz="2000">
              <a:solidFill>
                <a:srgbClr val="FFFF66"/>
              </a:solidFill>
              <a:latin typeface="Arial" charset="0"/>
            </a:endParaRPr>
          </a:p>
        </p:txBody>
      </p:sp>
      <p:sp>
        <p:nvSpPr>
          <p:cNvPr id="204808" name="Text Box 11"/>
          <p:cNvSpPr txBox="1">
            <a:spLocks noChangeArrowheads="1"/>
          </p:cNvSpPr>
          <p:nvPr/>
        </p:nvSpPr>
        <p:spPr bwMode="auto">
          <a:xfrm>
            <a:off x="2349500" y="3873500"/>
            <a:ext cx="1600200" cy="396875"/>
          </a:xfrm>
          <a:prstGeom prst="rect">
            <a:avLst/>
          </a:prstGeom>
          <a:noFill/>
          <a:ln w="28575">
            <a:noFill/>
            <a:miter lim="800000"/>
            <a:headEnd/>
            <a:tailEnd/>
          </a:ln>
        </p:spPr>
        <p:txBody>
          <a:bodyPr>
            <a:spAutoFit/>
          </a:bodyPr>
          <a:lstStyle/>
          <a:p>
            <a:pPr algn="ctr" eaLnBrk="0" hangingPunct="0">
              <a:spcBef>
                <a:spcPct val="50000"/>
              </a:spcBef>
            </a:pPr>
            <a:r>
              <a:rPr lang="en-CA" sz="2000">
                <a:solidFill>
                  <a:srgbClr val="FFFF66"/>
                </a:solidFill>
                <a:latin typeface="Arial" charset="0"/>
              </a:rPr>
              <a:t>No</a:t>
            </a:r>
            <a:endParaRPr lang="en-US" sz="2000">
              <a:solidFill>
                <a:srgbClr val="FFFF66"/>
              </a:solidFill>
              <a:latin typeface="Arial" charset="0"/>
            </a:endParaRPr>
          </a:p>
        </p:txBody>
      </p:sp>
      <p:grpSp>
        <p:nvGrpSpPr>
          <p:cNvPr id="204809" name="Group 12"/>
          <p:cNvGrpSpPr>
            <a:grpSpLocks/>
          </p:cNvGrpSpPr>
          <p:nvPr/>
        </p:nvGrpSpPr>
        <p:grpSpPr bwMode="auto">
          <a:xfrm>
            <a:off x="2654300" y="5045075"/>
            <a:ext cx="1676400" cy="762000"/>
            <a:chOff x="174" y="1221"/>
            <a:chExt cx="1056" cy="480"/>
          </a:xfrm>
        </p:grpSpPr>
        <p:sp>
          <p:nvSpPr>
            <p:cNvPr id="204813" name="Oval 13"/>
            <p:cNvSpPr>
              <a:spLocks noChangeArrowheads="1"/>
            </p:cNvSpPr>
            <p:nvPr/>
          </p:nvSpPr>
          <p:spPr bwMode="auto">
            <a:xfrm>
              <a:off x="288" y="1221"/>
              <a:ext cx="816" cy="480"/>
            </a:xfrm>
            <a:prstGeom prst="ellipse">
              <a:avLst/>
            </a:prstGeom>
            <a:solidFill>
              <a:srgbClr val="006699">
                <a:alpha val="50195"/>
              </a:srgbClr>
            </a:solidFill>
            <a:ln w="9525">
              <a:solidFill>
                <a:srgbClr val="FF9900"/>
              </a:solidFill>
              <a:round/>
              <a:headEnd/>
              <a:tailEnd/>
            </a:ln>
          </p:spPr>
          <p:txBody>
            <a:bodyPr wrap="none" anchor="ctr"/>
            <a:lstStyle/>
            <a:p>
              <a:endParaRPr lang="en-CA"/>
            </a:p>
          </p:txBody>
        </p:sp>
        <p:sp>
          <p:nvSpPr>
            <p:cNvPr id="204814" name="Text Box 14"/>
            <p:cNvSpPr txBox="1">
              <a:spLocks noChangeArrowheads="1"/>
            </p:cNvSpPr>
            <p:nvPr/>
          </p:nvSpPr>
          <p:spPr bwMode="auto">
            <a:xfrm>
              <a:off x="174" y="1320"/>
              <a:ext cx="1056" cy="250"/>
            </a:xfrm>
            <a:prstGeom prst="rect">
              <a:avLst/>
            </a:prstGeom>
            <a:noFill/>
            <a:ln w="9525">
              <a:noFill/>
              <a:miter lim="800000"/>
              <a:headEnd/>
              <a:tailEnd/>
            </a:ln>
          </p:spPr>
          <p:txBody>
            <a:bodyPr>
              <a:spAutoFit/>
            </a:bodyPr>
            <a:lstStyle/>
            <a:p>
              <a:pPr algn="ctr" eaLnBrk="0" hangingPunct="0">
                <a:spcBef>
                  <a:spcPct val="50000"/>
                </a:spcBef>
              </a:pPr>
              <a:r>
                <a:rPr lang="en-CA" sz="2000">
                  <a:solidFill>
                    <a:srgbClr val="FF9900"/>
                  </a:solidFill>
                  <a:latin typeface="Garamond" pitchFamily="18" charset="0"/>
                </a:rPr>
                <a:t>Step 2</a:t>
              </a:r>
              <a:endParaRPr lang="en-US" sz="2000">
                <a:solidFill>
                  <a:srgbClr val="FF9900"/>
                </a:solidFill>
                <a:latin typeface="Garamond" pitchFamily="18" charset="0"/>
              </a:endParaRPr>
            </a:p>
          </p:txBody>
        </p:sp>
      </p:grpSp>
      <p:sp>
        <p:nvSpPr>
          <p:cNvPr id="204810" name="Line 15"/>
          <p:cNvSpPr>
            <a:spLocks noChangeShapeType="1"/>
          </p:cNvSpPr>
          <p:nvPr/>
        </p:nvSpPr>
        <p:spPr bwMode="auto">
          <a:xfrm>
            <a:off x="3492500" y="3063875"/>
            <a:ext cx="0" cy="1981200"/>
          </a:xfrm>
          <a:prstGeom prst="line">
            <a:avLst/>
          </a:prstGeom>
          <a:noFill/>
          <a:ln w="28575">
            <a:solidFill>
              <a:srgbClr val="FF9900"/>
            </a:solidFill>
            <a:round/>
            <a:headEnd/>
            <a:tailEnd type="stealth" w="med" len="med"/>
          </a:ln>
        </p:spPr>
        <p:txBody>
          <a:bodyPr wrap="none" anchor="ctr"/>
          <a:lstStyle/>
          <a:p>
            <a:endParaRPr lang="en-US"/>
          </a:p>
        </p:txBody>
      </p:sp>
      <p:sp>
        <p:nvSpPr>
          <p:cNvPr id="204811" name="AutoShape 16"/>
          <p:cNvSpPr>
            <a:spLocks/>
          </p:cNvSpPr>
          <p:nvPr/>
        </p:nvSpPr>
        <p:spPr bwMode="auto">
          <a:xfrm>
            <a:off x="6386513" y="1435100"/>
            <a:ext cx="1601787" cy="341313"/>
          </a:xfrm>
          <a:prstGeom prst="accentBorderCallout1">
            <a:avLst>
              <a:gd name="adj1" fmla="val 33486"/>
              <a:gd name="adj2" fmla="val -4759"/>
              <a:gd name="adj3" fmla="val 186514"/>
              <a:gd name="adj4" fmla="val -45787"/>
            </a:avLst>
          </a:prstGeom>
          <a:noFill/>
          <a:ln w="12700">
            <a:solidFill>
              <a:srgbClr val="FF9900"/>
            </a:solidFill>
            <a:miter lim="800000"/>
            <a:headEnd/>
            <a:tailEnd/>
          </a:ln>
        </p:spPr>
        <p:txBody>
          <a:bodyPr lIns="90000" tIns="46800" rIns="90000" bIns="46800" anchor="ctr"/>
          <a:lstStyle/>
          <a:p>
            <a:pPr algn="ctr" eaLnBrk="0" hangingPunct="0"/>
            <a:r>
              <a:rPr lang="en-CA" sz="1600">
                <a:solidFill>
                  <a:srgbClr val="FF9900"/>
                </a:solidFill>
                <a:latin typeface="Arial" charset="0"/>
              </a:rPr>
              <a:t>Class I, LOE C</a:t>
            </a:r>
            <a:endParaRPr lang="en-US" sz="1600">
              <a:solidFill>
                <a:srgbClr val="FF9900"/>
              </a:solidFill>
              <a:latin typeface="Arial" charset="0"/>
            </a:endParaRPr>
          </a:p>
        </p:txBody>
      </p:sp>
      <p:sp>
        <p:nvSpPr>
          <p:cNvPr id="222225" name="Rectangle 17"/>
          <p:cNvSpPr>
            <a:spLocks noChangeArrowheads="1"/>
          </p:cNvSpPr>
          <p:nvPr/>
        </p:nvSpPr>
        <p:spPr bwMode="auto">
          <a:xfrm>
            <a:off x="4494213" y="0"/>
            <a:ext cx="4724400" cy="685800"/>
          </a:xfrm>
          <a:prstGeom prst="rect">
            <a:avLst/>
          </a:prstGeom>
          <a:noFill/>
          <a:ln w="9525">
            <a:noFill/>
            <a:miter lim="800000"/>
            <a:headEnd/>
            <a:tailEnd/>
          </a:ln>
          <a:effectLst/>
        </p:spPr>
        <p:txBody>
          <a:bodyPr anchor="ctr"/>
          <a:lstStyle/>
          <a:p>
            <a:pPr algn="ctr">
              <a:defRPr/>
            </a:pPr>
            <a:r>
              <a:rPr lang="en-CA" sz="3600">
                <a:solidFill>
                  <a:schemeClr val="tx2"/>
                </a:solidFill>
                <a:effectLst>
                  <a:outerShdw blurRad="38100" dist="38100" dir="2700000" algn="tl">
                    <a:srgbClr val="000000"/>
                  </a:outerShdw>
                </a:effectLst>
              </a:rPr>
              <a:t>AHA 2007 Guidelines</a:t>
            </a:r>
            <a:endParaRPr lang="en-US" sz="3600">
              <a:solidFill>
                <a:schemeClr val="tx2"/>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6849" name="Group 2"/>
          <p:cNvGrpSpPr>
            <a:grpSpLocks/>
          </p:cNvGrpSpPr>
          <p:nvPr/>
        </p:nvGrpSpPr>
        <p:grpSpPr bwMode="auto">
          <a:xfrm>
            <a:off x="492125" y="2154238"/>
            <a:ext cx="1676400" cy="762000"/>
            <a:chOff x="174" y="1221"/>
            <a:chExt cx="1056" cy="480"/>
          </a:xfrm>
        </p:grpSpPr>
        <p:sp>
          <p:nvSpPr>
            <p:cNvPr id="206867" name="Oval 3"/>
            <p:cNvSpPr>
              <a:spLocks noChangeArrowheads="1"/>
            </p:cNvSpPr>
            <p:nvPr/>
          </p:nvSpPr>
          <p:spPr bwMode="auto">
            <a:xfrm>
              <a:off x="288" y="1221"/>
              <a:ext cx="816" cy="480"/>
            </a:xfrm>
            <a:prstGeom prst="ellipse">
              <a:avLst/>
            </a:prstGeom>
            <a:solidFill>
              <a:srgbClr val="006699">
                <a:alpha val="50195"/>
              </a:srgbClr>
            </a:solidFill>
            <a:ln w="9525">
              <a:solidFill>
                <a:schemeClr val="tx1"/>
              </a:solidFill>
              <a:round/>
              <a:headEnd/>
              <a:tailEnd/>
            </a:ln>
          </p:spPr>
          <p:txBody>
            <a:bodyPr wrap="none" anchor="ctr"/>
            <a:lstStyle/>
            <a:p>
              <a:endParaRPr lang="en-CA"/>
            </a:p>
          </p:txBody>
        </p:sp>
        <p:sp>
          <p:nvSpPr>
            <p:cNvPr id="206868" name="Text Box 4"/>
            <p:cNvSpPr txBox="1">
              <a:spLocks noChangeArrowheads="1"/>
            </p:cNvSpPr>
            <p:nvPr/>
          </p:nvSpPr>
          <p:spPr bwMode="auto">
            <a:xfrm>
              <a:off x="174" y="1320"/>
              <a:ext cx="1056" cy="250"/>
            </a:xfrm>
            <a:prstGeom prst="rect">
              <a:avLst/>
            </a:prstGeom>
            <a:noFill/>
            <a:ln w="9525">
              <a:noFill/>
              <a:miter lim="800000"/>
              <a:headEnd/>
              <a:tailEnd/>
            </a:ln>
          </p:spPr>
          <p:txBody>
            <a:bodyPr>
              <a:spAutoFit/>
            </a:bodyPr>
            <a:lstStyle/>
            <a:p>
              <a:pPr algn="ctr" eaLnBrk="0" hangingPunct="0">
                <a:spcBef>
                  <a:spcPct val="50000"/>
                </a:spcBef>
              </a:pPr>
              <a:r>
                <a:rPr lang="en-CA" sz="2000">
                  <a:solidFill>
                    <a:schemeClr val="tx2"/>
                  </a:solidFill>
                  <a:latin typeface="Garamond" pitchFamily="18" charset="0"/>
                </a:rPr>
                <a:t>Step 2</a:t>
              </a:r>
              <a:endParaRPr lang="en-US" sz="2000">
                <a:solidFill>
                  <a:schemeClr val="tx2"/>
                </a:solidFill>
                <a:latin typeface="Garamond" pitchFamily="18" charset="0"/>
              </a:endParaRPr>
            </a:p>
          </p:txBody>
        </p:sp>
      </p:grpSp>
      <p:sp>
        <p:nvSpPr>
          <p:cNvPr id="206850" name="Text Box 5"/>
          <p:cNvSpPr txBox="1">
            <a:spLocks noChangeArrowheads="1"/>
          </p:cNvSpPr>
          <p:nvPr/>
        </p:nvSpPr>
        <p:spPr bwMode="auto">
          <a:xfrm>
            <a:off x="2349500" y="2216150"/>
            <a:ext cx="2362200" cy="720725"/>
          </a:xfrm>
          <a:prstGeom prst="rect">
            <a:avLst/>
          </a:prstGeom>
          <a:solidFill>
            <a:srgbClr val="333333">
              <a:alpha val="25098"/>
            </a:srgbClr>
          </a:solidFill>
          <a:ln w="19050">
            <a:solidFill>
              <a:srgbClr val="FF9900"/>
            </a:solidFill>
            <a:miter lim="800000"/>
            <a:headEnd/>
            <a:tailEnd/>
          </a:ln>
        </p:spPr>
        <p:txBody>
          <a:bodyPr>
            <a:spAutoFit/>
          </a:bodyPr>
          <a:lstStyle/>
          <a:p>
            <a:pPr algn="ctr" eaLnBrk="0" hangingPunct="0">
              <a:spcBef>
                <a:spcPct val="50000"/>
              </a:spcBef>
            </a:pPr>
            <a:r>
              <a:rPr lang="en-CA" sz="2000">
                <a:solidFill>
                  <a:srgbClr val="FF9900"/>
                </a:solidFill>
                <a:latin typeface="Arial" charset="0"/>
              </a:rPr>
              <a:t>Active cardiac conditions?</a:t>
            </a:r>
            <a:endParaRPr lang="en-US" sz="2000">
              <a:solidFill>
                <a:srgbClr val="FF9900"/>
              </a:solidFill>
              <a:latin typeface="Arial" charset="0"/>
            </a:endParaRPr>
          </a:p>
        </p:txBody>
      </p:sp>
      <p:sp>
        <p:nvSpPr>
          <p:cNvPr id="206851" name="Text Box 6"/>
          <p:cNvSpPr txBox="1">
            <a:spLocks noChangeArrowheads="1"/>
          </p:cNvSpPr>
          <p:nvPr/>
        </p:nvSpPr>
        <p:spPr bwMode="auto">
          <a:xfrm>
            <a:off x="6311900" y="2046288"/>
            <a:ext cx="2667000" cy="1022350"/>
          </a:xfrm>
          <a:prstGeom prst="rect">
            <a:avLst/>
          </a:prstGeom>
          <a:noFill/>
          <a:ln w="19050">
            <a:solidFill>
              <a:schemeClr val="tx1"/>
            </a:solidFill>
            <a:miter lim="800000"/>
            <a:headEnd/>
            <a:tailEnd/>
          </a:ln>
        </p:spPr>
        <p:txBody>
          <a:bodyPr anchor="ctr">
            <a:spAutoFit/>
          </a:bodyPr>
          <a:lstStyle/>
          <a:p>
            <a:pPr algn="ctr" eaLnBrk="0" hangingPunct="0">
              <a:spcBef>
                <a:spcPct val="50000"/>
              </a:spcBef>
            </a:pPr>
            <a:r>
              <a:rPr lang="en-CA" sz="2000">
                <a:latin typeface="Arial" charset="0"/>
              </a:rPr>
              <a:t>Evaluate and treat per ACC/AHA guidelines</a:t>
            </a:r>
            <a:endParaRPr lang="en-US" sz="2000">
              <a:latin typeface="Arial" charset="0"/>
            </a:endParaRPr>
          </a:p>
        </p:txBody>
      </p:sp>
      <p:sp>
        <p:nvSpPr>
          <p:cNvPr id="206852" name="Text Box 7"/>
          <p:cNvSpPr txBox="1">
            <a:spLocks noChangeArrowheads="1"/>
          </p:cNvSpPr>
          <p:nvPr/>
        </p:nvSpPr>
        <p:spPr bwMode="auto">
          <a:xfrm>
            <a:off x="6311900" y="4483100"/>
            <a:ext cx="2743200" cy="720725"/>
          </a:xfrm>
          <a:prstGeom prst="rect">
            <a:avLst/>
          </a:prstGeom>
          <a:noFill/>
          <a:ln w="19050">
            <a:solidFill>
              <a:schemeClr val="tx1"/>
            </a:solidFill>
            <a:miter lim="800000"/>
            <a:headEnd/>
            <a:tailEnd/>
          </a:ln>
        </p:spPr>
        <p:txBody>
          <a:bodyPr>
            <a:spAutoFit/>
          </a:bodyPr>
          <a:lstStyle/>
          <a:p>
            <a:pPr algn="ctr" eaLnBrk="0" hangingPunct="0">
              <a:spcBef>
                <a:spcPct val="50000"/>
              </a:spcBef>
            </a:pPr>
            <a:r>
              <a:rPr lang="en-CA" sz="2000">
                <a:latin typeface="Arial" charset="0"/>
              </a:rPr>
              <a:t>Consider operating room</a:t>
            </a:r>
            <a:endParaRPr lang="en-US" sz="2000">
              <a:latin typeface="Arial" charset="0"/>
            </a:endParaRPr>
          </a:p>
        </p:txBody>
      </p:sp>
      <p:sp>
        <p:nvSpPr>
          <p:cNvPr id="206853" name="Line 8"/>
          <p:cNvSpPr>
            <a:spLocks noChangeShapeType="1"/>
          </p:cNvSpPr>
          <p:nvPr/>
        </p:nvSpPr>
        <p:spPr bwMode="auto">
          <a:xfrm>
            <a:off x="4710113" y="2576513"/>
            <a:ext cx="1601787" cy="0"/>
          </a:xfrm>
          <a:prstGeom prst="line">
            <a:avLst/>
          </a:prstGeom>
          <a:noFill/>
          <a:ln w="28575">
            <a:solidFill>
              <a:schemeClr val="tx1"/>
            </a:solidFill>
            <a:round/>
            <a:headEnd/>
            <a:tailEnd type="stealth" w="med" len="med"/>
          </a:ln>
        </p:spPr>
        <p:txBody>
          <a:bodyPr wrap="none" anchor="ctr"/>
          <a:lstStyle/>
          <a:p>
            <a:endParaRPr lang="en-US"/>
          </a:p>
        </p:txBody>
      </p:sp>
      <p:sp>
        <p:nvSpPr>
          <p:cNvPr id="206854" name="Line 9"/>
          <p:cNvSpPr>
            <a:spLocks noChangeShapeType="1"/>
          </p:cNvSpPr>
          <p:nvPr/>
        </p:nvSpPr>
        <p:spPr bwMode="auto">
          <a:xfrm>
            <a:off x="7683500" y="3068638"/>
            <a:ext cx="0" cy="1414462"/>
          </a:xfrm>
          <a:prstGeom prst="line">
            <a:avLst/>
          </a:prstGeom>
          <a:noFill/>
          <a:ln w="28575">
            <a:solidFill>
              <a:schemeClr val="tx1"/>
            </a:solidFill>
            <a:round/>
            <a:headEnd/>
            <a:tailEnd type="stealth" w="med" len="med"/>
          </a:ln>
        </p:spPr>
        <p:txBody>
          <a:bodyPr wrap="none" anchor="ctr"/>
          <a:lstStyle/>
          <a:p>
            <a:endParaRPr lang="en-US"/>
          </a:p>
        </p:txBody>
      </p:sp>
      <p:sp>
        <p:nvSpPr>
          <p:cNvPr id="206855" name="Text Box 10"/>
          <p:cNvSpPr txBox="1">
            <a:spLocks noChangeArrowheads="1"/>
          </p:cNvSpPr>
          <p:nvPr/>
        </p:nvSpPr>
        <p:spPr bwMode="auto">
          <a:xfrm>
            <a:off x="4864100" y="2112963"/>
            <a:ext cx="1447800" cy="396875"/>
          </a:xfrm>
          <a:prstGeom prst="rect">
            <a:avLst/>
          </a:prstGeom>
          <a:noFill/>
          <a:ln w="28575">
            <a:noFill/>
            <a:miter lim="800000"/>
            <a:headEnd/>
            <a:tailEnd/>
          </a:ln>
        </p:spPr>
        <p:txBody>
          <a:bodyPr>
            <a:spAutoFit/>
          </a:bodyPr>
          <a:lstStyle/>
          <a:p>
            <a:pPr algn="ctr" eaLnBrk="0" hangingPunct="0">
              <a:spcBef>
                <a:spcPct val="50000"/>
              </a:spcBef>
            </a:pPr>
            <a:r>
              <a:rPr lang="en-CA" sz="2000">
                <a:solidFill>
                  <a:srgbClr val="FFFF66"/>
                </a:solidFill>
                <a:latin typeface="Arial" charset="0"/>
              </a:rPr>
              <a:t>Yes</a:t>
            </a:r>
            <a:endParaRPr lang="en-US" sz="2000">
              <a:solidFill>
                <a:srgbClr val="FFFF66"/>
              </a:solidFill>
              <a:latin typeface="Arial" charset="0"/>
            </a:endParaRPr>
          </a:p>
        </p:txBody>
      </p:sp>
      <p:sp>
        <p:nvSpPr>
          <p:cNvPr id="206856" name="Text Box 11"/>
          <p:cNvSpPr txBox="1">
            <a:spLocks noChangeArrowheads="1"/>
          </p:cNvSpPr>
          <p:nvPr/>
        </p:nvSpPr>
        <p:spPr bwMode="auto">
          <a:xfrm>
            <a:off x="2349500" y="3873500"/>
            <a:ext cx="1600200" cy="396875"/>
          </a:xfrm>
          <a:prstGeom prst="rect">
            <a:avLst/>
          </a:prstGeom>
          <a:noFill/>
          <a:ln w="28575">
            <a:noFill/>
            <a:miter lim="800000"/>
            <a:headEnd/>
            <a:tailEnd/>
          </a:ln>
        </p:spPr>
        <p:txBody>
          <a:bodyPr>
            <a:spAutoFit/>
          </a:bodyPr>
          <a:lstStyle/>
          <a:p>
            <a:pPr algn="ctr" eaLnBrk="0" hangingPunct="0">
              <a:spcBef>
                <a:spcPct val="50000"/>
              </a:spcBef>
            </a:pPr>
            <a:r>
              <a:rPr lang="en-CA" sz="2000">
                <a:solidFill>
                  <a:srgbClr val="FFFF66"/>
                </a:solidFill>
                <a:latin typeface="Arial" charset="0"/>
              </a:rPr>
              <a:t>No</a:t>
            </a:r>
            <a:endParaRPr lang="en-US" sz="2000">
              <a:solidFill>
                <a:srgbClr val="FFFF66"/>
              </a:solidFill>
              <a:latin typeface="Arial" charset="0"/>
            </a:endParaRPr>
          </a:p>
        </p:txBody>
      </p:sp>
      <p:grpSp>
        <p:nvGrpSpPr>
          <p:cNvPr id="206857" name="Group 12"/>
          <p:cNvGrpSpPr>
            <a:grpSpLocks/>
          </p:cNvGrpSpPr>
          <p:nvPr/>
        </p:nvGrpSpPr>
        <p:grpSpPr bwMode="auto">
          <a:xfrm>
            <a:off x="2654300" y="5045075"/>
            <a:ext cx="1676400" cy="762000"/>
            <a:chOff x="174" y="1221"/>
            <a:chExt cx="1056" cy="480"/>
          </a:xfrm>
        </p:grpSpPr>
        <p:sp>
          <p:nvSpPr>
            <p:cNvPr id="206865" name="Oval 13"/>
            <p:cNvSpPr>
              <a:spLocks noChangeArrowheads="1"/>
            </p:cNvSpPr>
            <p:nvPr/>
          </p:nvSpPr>
          <p:spPr bwMode="auto">
            <a:xfrm>
              <a:off x="288" y="1221"/>
              <a:ext cx="816" cy="480"/>
            </a:xfrm>
            <a:prstGeom prst="ellipse">
              <a:avLst/>
            </a:prstGeom>
            <a:solidFill>
              <a:srgbClr val="006699">
                <a:alpha val="50195"/>
              </a:srgbClr>
            </a:solidFill>
            <a:ln w="9525">
              <a:solidFill>
                <a:srgbClr val="FF9900"/>
              </a:solidFill>
              <a:round/>
              <a:headEnd/>
              <a:tailEnd/>
            </a:ln>
          </p:spPr>
          <p:txBody>
            <a:bodyPr wrap="none" anchor="ctr"/>
            <a:lstStyle/>
            <a:p>
              <a:pPr algn="ctr" eaLnBrk="0" hangingPunct="0"/>
              <a:endParaRPr lang="en-CA">
                <a:solidFill>
                  <a:srgbClr val="FF9900"/>
                </a:solidFill>
                <a:latin typeface="Arial" charset="0"/>
              </a:endParaRPr>
            </a:p>
          </p:txBody>
        </p:sp>
        <p:sp>
          <p:nvSpPr>
            <p:cNvPr id="206866" name="Text Box 14"/>
            <p:cNvSpPr txBox="1">
              <a:spLocks noChangeArrowheads="1"/>
            </p:cNvSpPr>
            <p:nvPr/>
          </p:nvSpPr>
          <p:spPr bwMode="auto">
            <a:xfrm>
              <a:off x="174" y="1320"/>
              <a:ext cx="1056" cy="250"/>
            </a:xfrm>
            <a:prstGeom prst="rect">
              <a:avLst/>
            </a:prstGeom>
            <a:noFill/>
            <a:ln w="9525">
              <a:noFill/>
              <a:miter lim="800000"/>
              <a:headEnd/>
              <a:tailEnd/>
            </a:ln>
          </p:spPr>
          <p:txBody>
            <a:bodyPr>
              <a:spAutoFit/>
            </a:bodyPr>
            <a:lstStyle/>
            <a:p>
              <a:pPr algn="ctr" eaLnBrk="0" hangingPunct="0">
                <a:spcBef>
                  <a:spcPct val="50000"/>
                </a:spcBef>
              </a:pPr>
              <a:r>
                <a:rPr lang="en-CA" sz="2000">
                  <a:solidFill>
                    <a:srgbClr val="FF9900"/>
                  </a:solidFill>
                  <a:latin typeface="Garamond" pitchFamily="18" charset="0"/>
                </a:rPr>
                <a:t>Step 3</a:t>
              </a:r>
              <a:endParaRPr lang="en-US" sz="2000">
                <a:solidFill>
                  <a:srgbClr val="FF9900"/>
                </a:solidFill>
                <a:latin typeface="Garamond" pitchFamily="18" charset="0"/>
              </a:endParaRPr>
            </a:p>
          </p:txBody>
        </p:sp>
      </p:grpSp>
      <p:sp>
        <p:nvSpPr>
          <p:cNvPr id="206858" name="Line 15"/>
          <p:cNvSpPr>
            <a:spLocks noChangeShapeType="1"/>
          </p:cNvSpPr>
          <p:nvPr/>
        </p:nvSpPr>
        <p:spPr bwMode="auto">
          <a:xfrm>
            <a:off x="3492500" y="2936875"/>
            <a:ext cx="0" cy="2108200"/>
          </a:xfrm>
          <a:prstGeom prst="line">
            <a:avLst/>
          </a:prstGeom>
          <a:noFill/>
          <a:ln w="28575">
            <a:solidFill>
              <a:srgbClr val="FF9900"/>
            </a:solidFill>
            <a:round/>
            <a:headEnd/>
            <a:tailEnd type="stealth" w="med" len="med"/>
          </a:ln>
        </p:spPr>
        <p:txBody>
          <a:bodyPr wrap="none" anchor="ctr"/>
          <a:lstStyle/>
          <a:p>
            <a:endParaRPr lang="en-US"/>
          </a:p>
        </p:txBody>
      </p:sp>
      <p:sp>
        <p:nvSpPr>
          <p:cNvPr id="206859" name="AutoShape 16"/>
          <p:cNvSpPr>
            <a:spLocks/>
          </p:cNvSpPr>
          <p:nvPr/>
        </p:nvSpPr>
        <p:spPr bwMode="auto">
          <a:xfrm>
            <a:off x="6386513" y="1435100"/>
            <a:ext cx="1601787" cy="341313"/>
          </a:xfrm>
          <a:prstGeom prst="accentBorderCallout1">
            <a:avLst>
              <a:gd name="adj1" fmla="val 33486"/>
              <a:gd name="adj2" fmla="val -4759"/>
              <a:gd name="adj3" fmla="val 186514"/>
              <a:gd name="adj4" fmla="val -45787"/>
            </a:avLst>
          </a:prstGeom>
          <a:noFill/>
          <a:ln w="12700">
            <a:solidFill>
              <a:srgbClr val="FF9900"/>
            </a:solidFill>
            <a:miter lim="800000"/>
            <a:headEnd/>
            <a:tailEnd/>
          </a:ln>
        </p:spPr>
        <p:txBody>
          <a:bodyPr lIns="90000" tIns="46800" rIns="90000" bIns="46800" anchor="ctr"/>
          <a:lstStyle/>
          <a:p>
            <a:pPr algn="ctr" eaLnBrk="0" hangingPunct="0"/>
            <a:r>
              <a:rPr lang="en-CA" sz="1600">
                <a:solidFill>
                  <a:srgbClr val="FF9900"/>
                </a:solidFill>
                <a:latin typeface="Arial" charset="0"/>
              </a:rPr>
              <a:t>Class I, LOE B</a:t>
            </a:r>
            <a:endParaRPr lang="en-US" sz="1600">
              <a:solidFill>
                <a:srgbClr val="FF9900"/>
              </a:solidFill>
              <a:latin typeface="Arial" charset="0"/>
            </a:endParaRPr>
          </a:p>
        </p:txBody>
      </p:sp>
      <p:sp>
        <p:nvSpPr>
          <p:cNvPr id="223249" name="Rectangle 17"/>
          <p:cNvSpPr>
            <a:spLocks noChangeArrowheads="1"/>
          </p:cNvSpPr>
          <p:nvPr/>
        </p:nvSpPr>
        <p:spPr bwMode="auto">
          <a:xfrm>
            <a:off x="4494213" y="0"/>
            <a:ext cx="4724400" cy="685800"/>
          </a:xfrm>
          <a:prstGeom prst="rect">
            <a:avLst/>
          </a:prstGeom>
          <a:noFill/>
          <a:ln w="9525">
            <a:noFill/>
            <a:miter lim="800000"/>
            <a:headEnd/>
            <a:tailEnd/>
          </a:ln>
          <a:effectLst/>
        </p:spPr>
        <p:txBody>
          <a:bodyPr anchor="ctr"/>
          <a:lstStyle/>
          <a:p>
            <a:pPr algn="ctr">
              <a:defRPr/>
            </a:pPr>
            <a:r>
              <a:rPr lang="en-CA" sz="3600">
                <a:solidFill>
                  <a:schemeClr val="tx2"/>
                </a:solidFill>
                <a:effectLst>
                  <a:outerShdw blurRad="38100" dist="38100" dir="2700000" algn="tl">
                    <a:srgbClr val="000000"/>
                  </a:outerShdw>
                </a:effectLst>
              </a:rPr>
              <a:t>AHA 2007 Guidelines</a:t>
            </a:r>
            <a:endParaRPr lang="en-US" sz="3600">
              <a:solidFill>
                <a:schemeClr val="tx2"/>
              </a:solidFill>
              <a:effectLst>
                <a:outerShdw blurRad="38100" dist="38100" dir="2700000" algn="tl">
                  <a:srgbClr val="000000"/>
                </a:outerShdw>
              </a:effectLst>
            </a:endParaRPr>
          </a:p>
        </p:txBody>
      </p:sp>
      <p:grpSp>
        <p:nvGrpSpPr>
          <p:cNvPr id="206861" name="Group 18"/>
          <p:cNvGrpSpPr>
            <a:grpSpLocks/>
          </p:cNvGrpSpPr>
          <p:nvPr/>
        </p:nvGrpSpPr>
        <p:grpSpPr bwMode="auto">
          <a:xfrm>
            <a:off x="250825" y="2205038"/>
            <a:ext cx="4464050" cy="3133725"/>
            <a:chOff x="158" y="1389"/>
            <a:chExt cx="2812" cy="1974"/>
          </a:xfrm>
        </p:grpSpPr>
        <p:sp>
          <p:nvSpPr>
            <p:cNvPr id="223251" name="Text Box 19"/>
            <p:cNvSpPr txBox="1">
              <a:spLocks noChangeArrowheads="1"/>
            </p:cNvSpPr>
            <p:nvPr/>
          </p:nvSpPr>
          <p:spPr bwMode="auto">
            <a:xfrm>
              <a:off x="158" y="2160"/>
              <a:ext cx="1452" cy="1203"/>
            </a:xfrm>
            <a:prstGeom prst="rect">
              <a:avLst/>
            </a:prstGeom>
            <a:solidFill>
              <a:srgbClr val="333333">
                <a:alpha val="31000"/>
              </a:srgbClr>
            </a:solidFill>
            <a:ln w="9525" algn="ctr">
              <a:solidFill>
                <a:srgbClr val="FF9900"/>
              </a:solidFill>
              <a:miter lim="800000"/>
              <a:headEnd/>
              <a:tailEnd/>
            </a:ln>
            <a:effectLst>
              <a:outerShdw sy="50000" rotWithShape="0">
                <a:schemeClr val="bg2">
                  <a:alpha val="50000"/>
                </a:schemeClr>
              </a:outerShdw>
            </a:effectLst>
          </p:spPr>
          <p:txBody>
            <a:bodyPr>
              <a:spAutoFit/>
            </a:bodyPr>
            <a:lstStyle/>
            <a:p>
              <a:pPr marL="342900" indent="-342900" eaLnBrk="0" hangingPunct="0">
                <a:spcBef>
                  <a:spcPct val="50000"/>
                </a:spcBef>
                <a:buFontTx/>
                <a:buAutoNum type="arabicPeriod"/>
                <a:defRPr/>
              </a:pPr>
              <a:r>
                <a:rPr lang="en-US" sz="1400">
                  <a:solidFill>
                    <a:srgbClr val="FF9900"/>
                  </a:solidFill>
                  <a:latin typeface="Arial" charset="0"/>
                </a:rPr>
                <a:t>Unstable coronary syndromes</a:t>
              </a:r>
            </a:p>
            <a:p>
              <a:pPr marL="342900" indent="-342900" eaLnBrk="0" hangingPunct="0">
                <a:spcBef>
                  <a:spcPct val="50000"/>
                </a:spcBef>
                <a:buFontTx/>
                <a:buAutoNum type="arabicPeriod"/>
                <a:defRPr/>
              </a:pPr>
              <a:r>
                <a:rPr lang="en-US" sz="1400">
                  <a:solidFill>
                    <a:srgbClr val="FF9900"/>
                  </a:solidFill>
                  <a:latin typeface="Arial" charset="0"/>
                </a:rPr>
                <a:t>Decompensated HF</a:t>
              </a:r>
            </a:p>
            <a:p>
              <a:pPr marL="342900" indent="-342900" eaLnBrk="0" hangingPunct="0">
                <a:spcBef>
                  <a:spcPct val="50000"/>
                </a:spcBef>
                <a:buFontTx/>
                <a:buAutoNum type="arabicPeriod"/>
                <a:defRPr/>
              </a:pPr>
              <a:r>
                <a:rPr lang="en-US" sz="1400">
                  <a:solidFill>
                    <a:srgbClr val="FF9900"/>
                  </a:solidFill>
                  <a:latin typeface="Arial" charset="0"/>
                </a:rPr>
                <a:t>Significant arrhythmias</a:t>
              </a:r>
            </a:p>
            <a:p>
              <a:pPr marL="342900" indent="-342900" eaLnBrk="0" hangingPunct="0">
                <a:spcBef>
                  <a:spcPct val="50000"/>
                </a:spcBef>
                <a:buFontTx/>
                <a:buAutoNum type="arabicPeriod"/>
                <a:defRPr/>
              </a:pPr>
              <a:r>
                <a:rPr lang="en-US" sz="1400">
                  <a:solidFill>
                    <a:srgbClr val="FF9900"/>
                  </a:solidFill>
                  <a:latin typeface="Arial" charset="0"/>
                </a:rPr>
                <a:t>Severe Valvular Disease</a:t>
              </a:r>
            </a:p>
          </p:txBody>
        </p:sp>
        <p:sp>
          <p:nvSpPr>
            <p:cNvPr id="206863" name="Line 20"/>
            <p:cNvSpPr>
              <a:spLocks noChangeShapeType="1"/>
            </p:cNvSpPr>
            <p:nvPr/>
          </p:nvSpPr>
          <p:spPr bwMode="auto">
            <a:xfrm flipV="1">
              <a:off x="158" y="1389"/>
              <a:ext cx="1316" cy="771"/>
            </a:xfrm>
            <a:prstGeom prst="line">
              <a:avLst/>
            </a:prstGeom>
            <a:noFill/>
            <a:ln w="9525">
              <a:solidFill>
                <a:srgbClr val="FF9900"/>
              </a:solidFill>
              <a:round/>
              <a:headEnd/>
              <a:tailEnd/>
            </a:ln>
          </p:spPr>
          <p:txBody>
            <a:bodyPr>
              <a:spAutoFit/>
            </a:bodyPr>
            <a:lstStyle/>
            <a:p>
              <a:endParaRPr lang="en-US"/>
            </a:p>
          </p:txBody>
        </p:sp>
        <p:sp>
          <p:nvSpPr>
            <p:cNvPr id="206864" name="Line 21"/>
            <p:cNvSpPr>
              <a:spLocks noChangeShapeType="1"/>
            </p:cNvSpPr>
            <p:nvPr/>
          </p:nvSpPr>
          <p:spPr bwMode="auto">
            <a:xfrm flipV="1">
              <a:off x="1608" y="1848"/>
              <a:ext cx="1362" cy="1514"/>
            </a:xfrm>
            <a:prstGeom prst="line">
              <a:avLst/>
            </a:prstGeom>
            <a:noFill/>
            <a:ln w="9525">
              <a:solidFill>
                <a:srgbClr val="FF9900"/>
              </a:solidFill>
              <a:round/>
              <a:headEnd/>
              <a:tailEnd/>
            </a:ln>
          </p:spPr>
          <p:txBody>
            <a:bodyPr>
              <a:spAutoFit/>
            </a:bodyPr>
            <a:lstStyle/>
            <a:p>
              <a:endParaRPr lang="en-US"/>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8897" name="Group 2"/>
          <p:cNvGrpSpPr>
            <a:grpSpLocks/>
          </p:cNvGrpSpPr>
          <p:nvPr/>
        </p:nvGrpSpPr>
        <p:grpSpPr bwMode="auto">
          <a:xfrm>
            <a:off x="492125" y="2154238"/>
            <a:ext cx="1676400" cy="762000"/>
            <a:chOff x="174" y="1221"/>
            <a:chExt cx="1056" cy="480"/>
          </a:xfrm>
        </p:grpSpPr>
        <p:sp>
          <p:nvSpPr>
            <p:cNvPr id="208909" name="Oval 3"/>
            <p:cNvSpPr>
              <a:spLocks noChangeArrowheads="1"/>
            </p:cNvSpPr>
            <p:nvPr/>
          </p:nvSpPr>
          <p:spPr bwMode="auto">
            <a:xfrm>
              <a:off x="288" y="1221"/>
              <a:ext cx="816" cy="480"/>
            </a:xfrm>
            <a:prstGeom prst="ellipse">
              <a:avLst/>
            </a:prstGeom>
            <a:solidFill>
              <a:srgbClr val="006699">
                <a:alpha val="50195"/>
              </a:srgbClr>
            </a:solidFill>
            <a:ln w="9525">
              <a:solidFill>
                <a:schemeClr val="tx1"/>
              </a:solidFill>
              <a:round/>
              <a:headEnd/>
              <a:tailEnd/>
            </a:ln>
          </p:spPr>
          <p:txBody>
            <a:bodyPr wrap="none" anchor="ctr"/>
            <a:lstStyle/>
            <a:p>
              <a:endParaRPr lang="en-CA"/>
            </a:p>
          </p:txBody>
        </p:sp>
        <p:sp>
          <p:nvSpPr>
            <p:cNvPr id="208910" name="Text Box 4"/>
            <p:cNvSpPr txBox="1">
              <a:spLocks noChangeArrowheads="1"/>
            </p:cNvSpPr>
            <p:nvPr/>
          </p:nvSpPr>
          <p:spPr bwMode="auto">
            <a:xfrm>
              <a:off x="174" y="1320"/>
              <a:ext cx="1056" cy="250"/>
            </a:xfrm>
            <a:prstGeom prst="rect">
              <a:avLst/>
            </a:prstGeom>
            <a:noFill/>
            <a:ln w="9525">
              <a:noFill/>
              <a:miter lim="800000"/>
              <a:headEnd/>
              <a:tailEnd/>
            </a:ln>
          </p:spPr>
          <p:txBody>
            <a:bodyPr>
              <a:spAutoFit/>
            </a:bodyPr>
            <a:lstStyle/>
            <a:p>
              <a:pPr algn="ctr" eaLnBrk="0" hangingPunct="0">
                <a:spcBef>
                  <a:spcPct val="50000"/>
                </a:spcBef>
              </a:pPr>
              <a:r>
                <a:rPr lang="en-CA" sz="2000">
                  <a:solidFill>
                    <a:schemeClr val="tx2"/>
                  </a:solidFill>
                  <a:latin typeface="Garamond" pitchFamily="18" charset="0"/>
                </a:rPr>
                <a:t>Step 3</a:t>
              </a:r>
              <a:endParaRPr lang="en-US" sz="2000">
                <a:solidFill>
                  <a:schemeClr val="tx2"/>
                </a:solidFill>
                <a:latin typeface="Garamond" pitchFamily="18" charset="0"/>
              </a:endParaRPr>
            </a:p>
          </p:txBody>
        </p:sp>
      </p:grpSp>
      <p:sp>
        <p:nvSpPr>
          <p:cNvPr id="208898" name="Text Box 5"/>
          <p:cNvSpPr txBox="1">
            <a:spLocks noChangeArrowheads="1"/>
          </p:cNvSpPr>
          <p:nvPr/>
        </p:nvSpPr>
        <p:spPr bwMode="auto">
          <a:xfrm>
            <a:off x="2349500" y="2197100"/>
            <a:ext cx="2362200" cy="719138"/>
          </a:xfrm>
          <a:prstGeom prst="rect">
            <a:avLst/>
          </a:prstGeom>
          <a:solidFill>
            <a:srgbClr val="333333">
              <a:alpha val="25098"/>
            </a:srgbClr>
          </a:solidFill>
          <a:ln w="19050">
            <a:solidFill>
              <a:srgbClr val="FF9900"/>
            </a:solidFill>
            <a:miter lim="800000"/>
            <a:headEnd/>
            <a:tailEnd/>
          </a:ln>
        </p:spPr>
        <p:txBody>
          <a:bodyPr anchor="ctr" anchorCtr="1"/>
          <a:lstStyle/>
          <a:p>
            <a:pPr algn="ctr" eaLnBrk="0" hangingPunct="0">
              <a:spcBef>
                <a:spcPct val="50000"/>
              </a:spcBef>
            </a:pPr>
            <a:r>
              <a:rPr lang="en-CA" sz="2000">
                <a:solidFill>
                  <a:srgbClr val="FF9900"/>
                </a:solidFill>
                <a:latin typeface="Arial" charset="0"/>
              </a:rPr>
              <a:t>Low Risk Surgery?</a:t>
            </a:r>
            <a:endParaRPr lang="en-US" sz="2000">
              <a:solidFill>
                <a:srgbClr val="FF9900"/>
              </a:solidFill>
              <a:latin typeface="Arial" charset="0"/>
            </a:endParaRPr>
          </a:p>
        </p:txBody>
      </p:sp>
      <p:sp>
        <p:nvSpPr>
          <p:cNvPr id="208899" name="Text Box 6"/>
          <p:cNvSpPr txBox="1">
            <a:spLocks noChangeArrowheads="1"/>
          </p:cNvSpPr>
          <p:nvPr/>
        </p:nvSpPr>
        <p:spPr bwMode="auto">
          <a:xfrm>
            <a:off x="6311900" y="2197100"/>
            <a:ext cx="2667000" cy="720725"/>
          </a:xfrm>
          <a:prstGeom prst="rect">
            <a:avLst/>
          </a:prstGeom>
          <a:noFill/>
          <a:ln w="19050">
            <a:solidFill>
              <a:schemeClr val="tx1"/>
            </a:solidFill>
            <a:miter lim="800000"/>
            <a:headEnd/>
            <a:tailEnd/>
          </a:ln>
        </p:spPr>
        <p:txBody>
          <a:bodyPr anchor="ctr">
            <a:spAutoFit/>
          </a:bodyPr>
          <a:lstStyle/>
          <a:p>
            <a:pPr algn="ctr" eaLnBrk="0" hangingPunct="0">
              <a:spcBef>
                <a:spcPct val="50000"/>
              </a:spcBef>
            </a:pPr>
            <a:r>
              <a:rPr lang="en-CA" sz="2000">
                <a:latin typeface="Arial" charset="0"/>
              </a:rPr>
              <a:t>Proceed with Planned Surgery</a:t>
            </a:r>
            <a:endParaRPr lang="en-US" sz="2000">
              <a:latin typeface="Arial" charset="0"/>
            </a:endParaRPr>
          </a:p>
        </p:txBody>
      </p:sp>
      <p:sp>
        <p:nvSpPr>
          <p:cNvPr id="208900" name="Line 7"/>
          <p:cNvSpPr>
            <a:spLocks noChangeShapeType="1"/>
          </p:cNvSpPr>
          <p:nvPr/>
        </p:nvSpPr>
        <p:spPr bwMode="auto">
          <a:xfrm>
            <a:off x="4710113" y="2576513"/>
            <a:ext cx="1601787" cy="0"/>
          </a:xfrm>
          <a:prstGeom prst="line">
            <a:avLst/>
          </a:prstGeom>
          <a:noFill/>
          <a:ln w="28575">
            <a:solidFill>
              <a:schemeClr val="tx1"/>
            </a:solidFill>
            <a:round/>
            <a:headEnd/>
            <a:tailEnd type="stealth" w="med" len="med"/>
          </a:ln>
        </p:spPr>
        <p:txBody>
          <a:bodyPr wrap="none" anchor="ctr"/>
          <a:lstStyle/>
          <a:p>
            <a:endParaRPr lang="en-US"/>
          </a:p>
        </p:txBody>
      </p:sp>
      <p:sp>
        <p:nvSpPr>
          <p:cNvPr id="208901" name="Text Box 8"/>
          <p:cNvSpPr txBox="1">
            <a:spLocks noChangeArrowheads="1"/>
          </p:cNvSpPr>
          <p:nvPr/>
        </p:nvSpPr>
        <p:spPr bwMode="auto">
          <a:xfrm>
            <a:off x="4864100" y="2112963"/>
            <a:ext cx="1447800" cy="396875"/>
          </a:xfrm>
          <a:prstGeom prst="rect">
            <a:avLst/>
          </a:prstGeom>
          <a:noFill/>
          <a:ln w="28575">
            <a:noFill/>
            <a:miter lim="800000"/>
            <a:headEnd/>
            <a:tailEnd/>
          </a:ln>
        </p:spPr>
        <p:txBody>
          <a:bodyPr>
            <a:spAutoFit/>
          </a:bodyPr>
          <a:lstStyle/>
          <a:p>
            <a:pPr algn="ctr" eaLnBrk="0" hangingPunct="0">
              <a:spcBef>
                <a:spcPct val="50000"/>
              </a:spcBef>
            </a:pPr>
            <a:r>
              <a:rPr lang="en-CA" sz="2000">
                <a:solidFill>
                  <a:srgbClr val="FFFF66"/>
                </a:solidFill>
                <a:latin typeface="Arial" charset="0"/>
              </a:rPr>
              <a:t>Yes</a:t>
            </a:r>
            <a:endParaRPr lang="en-US" sz="2000">
              <a:solidFill>
                <a:srgbClr val="FFFF66"/>
              </a:solidFill>
              <a:latin typeface="Arial" charset="0"/>
            </a:endParaRPr>
          </a:p>
        </p:txBody>
      </p:sp>
      <p:sp>
        <p:nvSpPr>
          <p:cNvPr id="208902" name="Text Box 9"/>
          <p:cNvSpPr txBox="1">
            <a:spLocks noChangeArrowheads="1"/>
          </p:cNvSpPr>
          <p:nvPr/>
        </p:nvSpPr>
        <p:spPr bwMode="auto">
          <a:xfrm>
            <a:off x="2349500" y="3873500"/>
            <a:ext cx="1600200" cy="396875"/>
          </a:xfrm>
          <a:prstGeom prst="rect">
            <a:avLst/>
          </a:prstGeom>
          <a:noFill/>
          <a:ln w="28575">
            <a:noFill/>
            <a:miter lim="800000"/>
            <a:headEnd/>
            <a:tailEnd/>
          </a:ln>
        </p:spPr>
        <p:txBody>
          <a:bodyPr>
            <a:spAutoFit/>
          </a:bodyPr>
          <a:lstStyle/>
          <a:p>
            <a:pPr algn="ctr" eaLnBrk="0" hangingPunct="0">
              <a:spcBef>
                <a:spcPct val="50000"/>
              </a:spcBef>
            </a:pPr>
            <a:r>
              <a:rPr lang="en-CA" sz="2000">
                <a:solidFill>
                  <a:srgbClr val="FFFF66"/>
                </a:solidFill>
                <a:latin typeface="Arial" charset="0"/>
              </a:rPr>
              <a:t>No</a:t>
            </a:r>
            <a:endParaRPr lang="en-US" sz="2000">
              <a:solidFill>
                <a:srgbClr val="FFFF66"/>
              </a:solidFill>
              <a:latin typeface="Arial" charset="0"/>
            </a:endParaRPr>
          </a:p>
        </p:txBody>
      </p:sp>
      <p:grpSp>
        <p:nvGrpSpPr>
          <p:cNvPr id="208903" name="Group 10"/>
          <p:cNvGrpSpPr>
            <a:grpSpLocks/>
          </p:cNvGrpSpPr>
          <p:nvPr/>
        </p:nvGrpSpPr>
        <p:grpSpPr bwMode="auto">
          <a:xfrm>
            <a:off x="2654300" y="5045075"/>
            <a:ext cx="1676400" cy="762000"/>
            <a:chOff x="174" y="1221"/>
            <a:chExt cx="1056" cy="480"/>
          </a:xfrm>
        </p:grpSpPr>
        <p:sp>
          <p:nvSpPr>
            <p:cNvPr id="208907" name="Oval 11"/>
            <p:cNvSpPr>
              <a:spLocks noChangeArrowheads="1"/>
            </p:cNvSpPr>
            <p:nvPr/>
          </p:nvSpPr>
          <p:spPr bwMode="auto">
            <a:xfrm>
              <a:off x="288" y="1221"/>
              <a:ext cx="816" cy="480"/>
            </a:xfrm>
            <a:prstGeom prst="ellipse">
              <a:avLst/>
            </a:prstGeom>
            <a:solidFill>
              <a:srgbClr val="006699">
                <a:alpha val="50195"/>
              </a:srgbClr>
            </a:solidFill>
            <a:ln w="9525">
              <a:solidFill>
                <a:srgbClr val="FF9900"/>
              </a:solidFill>
              <a:round/>
              <a:headEnd/>
              <a:tailEnd/>
            </a:ln>
          </p:spPr>
          <p:txBody>
            <a:bodyPr wrap="none" anchor="ctr"/>
            <a:lstStyle/>
            <a:p>
              <a:endParaRPr lang="en-CA"/>
            </a:p>
          </p:txBody>
        </p:sp>
        <p:sp>
          <p:nvSpPr>
            <p:cNvPr id="208908" name="Text Box 12"/>
            <p:cNvSpPr txBox="1">
              <a:spLocks noChangeArrowheads="1"/>
            </p:cNvSpPr>
            <p:nvPr/>
          </p:nvSpPr>
          <p:spPr bwMode="auto">
            <a:xfrm>
              <a:off x="174" y="1320"/>
              <a:ext cx="1056" cy="250"/>
            </a:xfrm>
            <a:prstGeom prst="rect">
              <a:avLst/>
            </a:prstGeom>
            <a:noFill/>
            <a:ln w="9525">
              <a:noFill/>
              <a:miter lim="800000"/>
              <a:headEnd/>
              <a:tailEnd/>
            </a:ln>
          </p:spPr>
          <p:txBody>
            <a:bodyPr>
              <a:spAutoFit/>
            </a:bodyPr>
            <a:lstStyle/>
            <a:p>
              <a:pPr algn="ctr" eaLnBrk="0" hangingPunct="0">
                <a:spcBef>
                  <a:spcPct val="50000"/>
                </a:spcBef>
              </a:pPr>
              <a:r>
                <a:rPr lang="en-CA" sz="2000">
                  <a:solidFill>
                    <a:srgbClr val="FF9900"/>
                  </a:solidFill>
                  <a:latin typeface="Garamond" pitchFamily="18" charset="0"/>
                </a:rPr>
                <a:t>Step 4</a:t>
              </a:r>
              <a:endParaRPr lang="en-US" sz="2000">
                <a:solidFill>
                  <a:srgbClr val="FF9900"/>
                </a:solidFill>
                <a:latin typeface="Garamond" pitchFamily="18" charset="0"/>
              </a:endParaRPr>
            </a:p>
          </p:txBody>
        </p:sp>
      </p:grpSp>
      <p:sp>
        <p:nvSpPr>
          <p:cNvPr id="208904" name="Line 13"/>
          <p:cNvSpPr>
            <a:spLocks noChangeShapeType="1"/>
          </p:cNvSpPr>
          <p:nvPr/>
        </p:nvSpPr>
        <p:spPr bwMode="auto">
          <a:xfrm>
            <a:off x="3492500" y="2916238"/>
            <a:ext cx="0" cy="2128837"/>
          </a:xfrm>
          <a:prstGeom prst="line">
            <a:avLst/>
          </a:prstGeom>
          <a:noFill/>
          <a:ln w="28575">
            <a:solidFill>
              <a:srgbClr val="FF9900"/>
            </a:solidFill>
            <a:round/>
            <a:headEnd/>
            <a:tailEnd type="stealth" w="med" len="med"/>
          </a:ln>
        </p:spPr>
        <p:txBody>
          <a:bodyPr wrap="none" anchor="ctr"/>
          <a:lstStyle/>
          <a:p>
            <a:endParaRPr lang="en-US"/>
          </a:p>
        </p:txBody>
      </p:sp>
      <p:sp>
        <p:nvSpPr>
          <p:cNvPr id="208905" name="AutoShape 14"/>
          <p:cNvSpPr>
            <a:spLocks/>
          </p:cNvSpPr>
          <p:nvPr/>
        </p:nvSpPr>
        <p:spPr bwMode="auto">
          <a:xfrm>
            <a:off x="6386513" y="1435100"/>
            <a:ext cx="1601787" cy="341313"/>
          </a:xfrm>
          <a:prstGeom prst="accentBorderCallout1">
            <a:avLst>
              <a:gd name="adj1" fmla="val 33486"/>
              <a:gd name="adj2" fmla="val -4759"/>
              <a:gd name="adj3" fmla="val 186514"/>
              <a:gd name="adj4" fmla="val -45787"/>
            </a:avLst>
          </a:prstGeom>
          <a:noFill/>
          <a:ln w="12700">
            <a:solidFill>
              <a:srgbClr val="FF9900"/>
            </a:solidFill>
            <a:miter lim="800000"/>
            <a:headEnd/>
            <a:tailEnd/>
          </a:ln>
        </p:spPr>
        <p:txBody>
          <a:bodyPr lIns="90000" tIns="46800" rIns="90000" bIns="46800" anchor="ctr"/>
          <a:lstStyle/>
          <a:p>
            <a:pPr algn="ctr" eaLnBrk="0" hangingPunct="0"/>
            <a:r>
              <a:rPr lang="en-CA" sz="1600">
                <a:solidFill>
                  <a:srgbClr val="FF9900"/>
                </a:solidFill>
                <a:latin typeface="Arial" charset="0"/>
              </a:rPr>
              <a:t>Class I, LOE B</a:t>
            </a:r>
            <a:endParaRPr lang="en-US" sz="1600">
              <a:solidFill>
                <a:srgbClr val="FF9900"/>
              </a:solidFill>
              <a:latin typeface="Arial" charset="0"/>
            </a:endParaRPr>
          </a:p>
        </p:txBody>
      </p:sp>
      <p:sp>
        <p:nvSpPr>
          <p:cNvPr id="224271" name="Rectangle 15"/>
          <p:cNvSpPr>
            <a:spLocks noChangeArrowheads="1"/>
          </p:cNvSpPr>
          <p:nvPr/>
        </p:nvSpPr>
        <p:spPr bwMode="auto">
          <a:xfrm>
            <a:off x="4494213" y="0"/>
            <a:ext cx="4724400" cy="685800"/>
          </a:xfrm>
          <a:prstGeom prst="rect">
            <a:avLst/>
          </a:prstGeom>
          <a:noFill/>
          <a:ln w="9525">
            <a:noFill/>
            <a:miter lim="800000"/>
            <a:headEnd/>
            <a:tailEnd/>
          </a:ln>
          <a:effectLst/>
        </p:spPr>
        <p:txBody>
          <a:bodyPr anchor="ctr"/>
          <a:lstStyle/>
          <a:p>
            <a:pPr algn="ctr">
              <a:defRPr/>
            </a:pPr>
            <a:r>
              <a:rPr lang="en-CA" sz="3600">
                <a:solidFill>
                  <a:schemeClr val="tx2"/>
                </a:solidFill>
                <a:effectLst>
                  <a:outerShdw blurRad="38100" dist="38100" dir="2700000" algn="tl">
                    <a:srgbClr val="000000"/>
                  </a:outerShdw>
                </a:effectLst>
              </a:rPr>
              <a:t>AHA 2007 Guidelines</a:t>
            </a:r>
            <a:endParaRPr lang="en-US" sz="3600">
              <a:solidFill>
                <a:schemeClr val="tx2"/>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CA" smtClean="0"/>
              <a:t>Outline</a:t>
            </a:r>
          </a:p>
        </p:txBody>
      </p:sp>
      <p:sp>
        <p:nvSpPr>
          <p:cNvPr id="17410" name="Content Placeholder 2"/>
          <p:cNvSpPr>
            <a:spLocks noGrp="1"/>
          </p:cNvSpPr>
          <p:nvPr>
            <p:ph idx="1"/>
          </p:nvPr>
        </p:nvSpPr>
        <p:spPr/>
        <p:txBody>
          <a:bodyPr/>
          <a:lstStyle/>
          <a:p>
            <a:r>
              <a:rPr lang="en-CA" smtClean="0"/>
              <a:t>Pre-operative Cardiac Assessment</a:t>
            </a:r>
          </a:p>
          <a:p>
            <a:r>
              <a:rPr lang="en-CA" smtClean="0"/>
              <a:t>Pre-operative Patient with a murmur (AS)</a:t>
            </a:r>
          </a:p>
          <a:p>
            <a:r>
              <a:rPr lang="en-CA" smtClean="0"/>
              <a:t>Pre-operative Patient with Hypertension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0945" name="Group 2"/>
          <p:cNvGrpSpPr>
            <a:grpSpLocks/>
          </p:cNvGrpSpPr>
          <p:nvPr/>
        </p:nvGrpSpPr>
        <p:grpSpPr bwMode="auto">
          <a:xfrm>
            <a:off x="492125" y="2655888"/>
            <a:ext cx="1676400" cy="762000"/>
            <a:chOff x="174" y="1221"/>
            <a:chExt cx="1056" cy="480"/>
          </a:xfrm>
        </p:grpSpPr>
        <p:sp>
          <p:nvSpPr>
            <p:cNvPr id="210958" name="Oval 3"/>
            <p:cNvSpPr>
              <a:spLocks noChangeArrowheads="1"/>
            </p:cNvSpPr>
            <p:nvPr/>
          </p:nvSpPr>
          <p:spPr bwMode="auto">
            <a:xfrm>
              <a:off x="288" y="1221"/>
              <a:ext cx="816" cy="480"/>
            </a:xfrm>
            <a:prstGeom prst="ellipse">
              <a:avLst/>
            </a:prstGeom>
            <a:solidFill>
              <a:srgbClr val="006699">
                <a:alpha val="50195"/>
              </a:srgbClr>
            </a:solidFill>
            <a:ln w="9525">
              <a:solidFill>
                <a:schemeClr val="tx1"/>
              </a:solidFill>
              <a:round/>
              <a:headEnd/>
              <a:tailEnd/>
            </a:ln>
          </p:spPr>
          <p:txBody>
            <a:bodyPr wrap="none" anchor="ctr"/>
            <a:lstStyle/>
            <a:p>
              <a:endParaRPr lang="en-CA"/>
            </a:p>
          </p:txBody>
        </p:sp>
        <p:sp>
          <p:nvSpPr>
            <p:cNvPr id="210959" name="Text Box 4"/>
            <p:cNvSpPr txBox="1">
              <a:spLocks noChangeArrowheads="1"/>
            </p:cNvSpPr>
            <p:nvPr/>
          </p:nvSpPr>
          <p:spPr bwMode="auto">
            <a:xfrm>
              <a:off x="174" y="1320"/>
              <a:ext cx="1056" cy="250"/>
            </a:xfrm>
            <a:prstGeom prst="rect">
              <a:avLst/>
            </a:prstGeom>
            <a:noFill/>
            <a:ln w="9525">
              <a:noFill/>
              <a:miter lim="800000"/>
              <a:headEnd/>
              <a:tailEnd/>
            </a:ln>
          </p:spPr>
          <p:txBody>
            <a:bodyPr>
              <a:spAutoFit/>
            </a:bodyPr>
            <a:lstStyle/>
            <a:p>
              <a:pPr algn="ctr" eaLnBrk="0" hangingPunct="0">
                <a:spcBef>
                  <a:spcPct val="50000"/>
                </a:spcBef>
              </a:pPr>
              <a:r>
                <a:rPr lang="en-CA" sz="2000">
                  <a:solidFill>
                    <a:schemeClr val="tx2"/>
                  </a:solidFill>
                  <a:latin typeface="Garamond" pitchFamily="18" charset="0"/>
                </a:rPr>
                <a:t>Step 4</a:t>
              </a:r>
              <a:endParaRPr lang="en-US" sz="2000">
                <a:solidFill>
                  <a:schemeClr val="tx2"/>
                </a:solidFill>
                <a:latin typeface="Garamond" pitchFamily="18" charset="0"/>
              </a:endParaRPr>
            </a:p>
          </p:txBody>
        </p:sp>
      </p:grpSp>
      <p:sp>
        <p:nvSpPr>
          <p:cNvPr id="210946" name="Text Box 5"/>
          <p:cNvSpPr txBox="1">
            <a:spLocks noChangeArrowheads="1"/>
          </p:cNvSpPr>
          <p:nvPr/>
        </p:nvSpPr>
        <p:spPr bwMode="auto">
          <a:xfrm>
            <a:off x="2349500" y="2546350"/>
            <a:ext cx="2362200" cy="1025525"/>
          </a:xfrm>
          <a:prstGeom prst="rect">
            <a:avLst/>
          </a:prstGeom>
          <a:solidFill>
            <a:srgbClr val="333333">
              <a:alpha val="25098"/>
            </a:srgbClr>
          </a:solidFill>
          <a:ln w="19050">
            <a:solidFill>
              <a:srgbClr val="FF9900"/>
            </a:solidFill>
            <a:miter lim="800000"/>
            <a:headEnd/>
            <a:tailEnd/>
          </a:ln>
        </p:spPr>
        <p:txBody>
          <a:bodyPr anchor="ctr" anchorCtr="1">
            <a:spAutoFit/>
          </a:bodyPr>
          <a:lstStyle/>
          <a:p>
            <a:pPr algn="ctr" eaLnBrk="0" hangingPunct="0">
              <a:spcBef>
                <a:spcPct val="50000"/>
              </a:spcBef>
            </a:pPr>
            <a:r>
              <a:rPr lang="en-CA" sz="2000">
                <a:solidFill>
                  <a:srgbClr val="FF9900"/>
                </a:solidFill>
                <a:latin typeface="Arial" charset="0"/>
              </a:rPr>
              <a:t>Good functional capacity without symptoms?</a:t>
            </a:r>
            <a:endParaRPr lang="en-US" sz="2000">
              <a:solidFill>
                <a:srgbClr val="FF9900"/>
              </a:solidFill>
              <a:latin typeface="Arial" charset="0"/>
            </a:endParaRPr>
          </a:p>
        </p:txBody>
      </p:sp>
      <p:sp>
        <p:nvSpPr>
          <p:cNvPr id="210947" name="Text Box 6"/>
          <p:cNvSpPr txBox="1">
            <a:spLocks noChangeArrowheads="1"/>
          </p:cNvSpPr>
          <p:nvPr/>
        </p:nvSpPr>
        <p:spPr bwMode="auto">
          <a:xfrm>
            <a:off x="6311900" y="2698750"/>
            <a:ext cx="2667000" cy="720725"/>
          </a:xfrm>
          <a:prstGeom prst="rect">
            <a:avLst/>
          </a:prstGeom>
          <a:noFill/>
          <a:ln w="19050">
            <a:solidFill>
              <a:schemeClr val="tx1"/>
            </a:solidFill>
            <a:miter lim="800000"/>
            <a:headEnd/>
            <a:tailEnd/>
          </a:ln>
        </p:spPr>
        <p:txBody>
          <a:bodyPr anchor="ctr">
            <a:spAutoFit/>
          </a:bodyPr>
          <a:lstStyle/>
          <a:p>
            <a:pPr algn="ctr" eaLnBrk="0" hangingPunct="0">
              <a:spcBef>
                <a:spcPct val="50000"/>
              </a:spcBef>
            </a:pPr>
            <a:r>
              <a:rPr lang="en-CA" sz="2000">
                <a:latin typeface="Arial" charset="0"/>
              </a:rPr>
              <a:t>Proceed with Planned Surgery</a:t>
            </a:r>
            <a:endParaRPr lang="en-US" sz="2000">
              <a:latin typeface="Arial" charset="0"/>
            </a:endParaRPr>
          </a:p>
        </p:txBody>
      </p:sp>
      <p:sp>
        <p:nvSpPr>
          <p:cNvPr id="210948" name="Line 7"/>
          <p:cNvSpPr>
            <a:spLocks noChangeShapeType="1"/>
          </p:cNvSpPr>
          <p:nvPr/>
        </p:nvSpPr>
        <p:spPr bwMode="auto">
          <a:xfrm>
            <a:off x="4710113" y="3078163"/>
            <a:ext cx="1601787" cy="0"/>
          </a:xfrm>
          <a:prstGeom prst="line">
            <a:avLst/>
          </a:prstGeom>
          <a:noFill/>
          <a:ln w="28575">
            <a:solidFill>
              <a:schemeClr val="tx1"/>
            </a:solidFill>
            <a:round/>
            <a:headEnd/>
            <a:tailEnd type="stealth" w="med" len="med"/>
          </a:ln>
        </p:spPr>
        <p:txBody>
          <a:bodyPr wrap="none" anchor="ctr"/>
          <a:lstStyle/>
          <a:p>
            <a:endParaRPr lang="en-US"/>
          </a:p>
        </p:txBody>
      </p:sp>
      <p:sp>
        <p:nvSpPr>
          <p:cNvPr id="210949" name="Text Box 8"/>
          <p:cNvSpPr txBox="1">
            <a:spLocks noChangeArrowheads="1"/>
          </p:cNvSpPr>
          <p:nvPr/>
        </p:nvSpPr>
        <p:spPr bwMode="auto">
          <a:xfrm>
            <a:off x="4864100" y="2614613"/>
            <a:ext cx="1447800" cy="396875"/>
          </a:xfrm>
          <a:prstGeom prst="rect">
            <a:avLst/>
          </a:prstGeom>
          <a:noFill/>
          <a:ln w="28575">
            <a:noFill/>
            <a:miter lim="800000"/>
            <a:headEnd/>
            <a:tailEnd/>
          </a:ln>
        </p:spPr>
        <p:txBody>
          <a:bodyPr>
            <a:spAutoFit/>
          </a:bodyPr>
          <a:lstStyle/>
          <a:p>
            <a:pPr algn="ctr" eaLnBrk="0" hangingPunct="0">
              <a:spcBef>
                <a:spcPct val="50000"/>
              </a:spcBef>
            </a:pPr>
            <a:r>
              <a:rPr lang="en-CA" sz="2000">
                <a:solidFill>
                  <a:srgbClr val="FFFF66"/>
                </a:solidFill>
                <a:latin typeface="Arial" charset="0"/>
              </a:rPr>
              <a:t>Yes</a:t>
            </a:r>
            <a:endParaRPr lang="en-US" sz="2000">
              <a:solidFill>
                <a:srgbClr val="FFFF66"/>
              </a:solidFill>
              <a:latin typeface="Arial" charset="0"/>
            </a:endParaRPr>
          </a:p>
        </p:txBody>
      </p:sp>
      <p:sp>
        <p:nvSpPr>
          <p:cNvPr id="210950" name="Text Box 9"/>
          <p:cNvSpPr txBox="1">
            <a:spLocks noChangeArrowheads="1"/>
          </p:cNvSpPr>
          <p:nvPr/>
        </p:nvSpPr>
        <p:spPr bwMode="auto">
          <a:xfrm>
            <a:off x="1968500" y="4146550"/>
            <a:ext cx="1600200" cy="701675"/>
          </a:xfrm>
          <a:prstGeom prst="rect">
            <a:avLst/>
          </a:prstGeom>
          <a:noFill/>
          <a:ln w="28575">
            <a:noFill/>
            <a:miter lim="800000"/>
            <a:headEnd/>
            <a:tailEnd/>
          </a:ln>
        </p:spPr>
        <p:txBody>
          <a:bodyPr>
            <a:spAutoFit/>
          </a:bodyPr>
          <a:lstStyle/>
          <a:p>
            <a:pPr algn="ctr" eaLnBrk="0" hangingPunct="0">
              <a:spcBef>
                <a:spcPct val="50000"/>
              </a:spcBef>
            </a:pPr>
            <a:r>
              <a:rPr lang="en-CA" sz="2000">
                <a:solidFill>
                  <a:srgbClr val="FFFF66"/>
                </a:solidFill>
                <a:latin typeface="Arial" charset="0"/>
              </a:rPr>
              <a:t>No or Unknown</a:t>
            </a:r>
            <a:endParaRPr lang="en-US" sz="2000">
              <a:solidFill>
                <a:srgbClr val="FFFF66"/>
              </a:solidFill>
              <a:latin typeface="Arial" charset="0"/>
            </a:endParaRPr>
          </a:p>
        </p:txBody>
      </p:sp>
      <p:grpSp>
        <p:nvGrpSpPr>
          <p:cNvPr id="210951" name="Group 10"/>
          <p:cNvGrpSpPr>
            <a:grpSpLocks/>
          </p:cNvGrpSpPr>
          <p:nvPr/>
        </p:nvGrpSpPr>
        <p:grpSpPr bwMode="auto">
          <a:xfrm>
            <a:off x="2654300" y="5546725"/>
            <a:ext cx="1676400" cy="762000"/>
            <a:chOff x="174" y="1221"/>
            <a:chExt cx="1056" cy="480"/>
          </a:xfrm>
        </p:grpSpPr>
        <p:sp>
          <p:nvSpPr>
            <p:cNvPr id="210956" name="Oval 11"/>
            <p:cNvSpPr>
              <a:spLocks noChangeArrowheads="1"/>
            </p:cNvSpPr>
            <p:nvPr/>
          </p:nvSpPr>
          <p:spPr bwMode="auto">
            <a:xfrm>
              <a:off x="288" y="1221"/>
              <a:ext cx="816" cy="480"/>
            </a:xfrm>
            <a:prstGeom prst="ellipse">
              <a:avLst/>
            </a:prstGeom>
            <a:solidFill>
              <a:srgbClr val="006699">
                <a:alpha val="50195"/>
              </a:srgbClr>
            </a:solidFill>
            <a:ln w="9525">
              <a:solidFill>
                <a:srgbClr val="FF9900"/>
              </a:solidFill>
              <a:round/>
              <a:headEnd/>
              <a:tailEnd/>
            </a:ln>
          </p:spPr>
          <p:txBody>
            <a:bodyPr wrap="none" anchor="ctr"/>
            <a:lstStyle/>
            <a:p>
              <a:endParaRPr lang="en-CA"/>
            </a:p>
          </p:txBody>
        </p:sp>
        <p:sp>
          <p:nvSpPr>
            <p:cNvPr id="210957" name="Text Box 12"/>
            <p:cNvSpPr txBox="1">
              <a:spLocks noChangeArrowheads="1"/>
            </p:cNvSpPr>
            <p:nvPr/>
          </p:nvSpPr>
          <p:spPr bwMode="auto">
            <a:xfrm>
              <a:off x="174" y="1320"/>
              <a:ext cx="1056" cy="250"/>
            </a:xfrm>
            <a:prstGeom prst="rect">
              <a:avLst/>
            </a:prstGeom>
            <a:noFill/>
            <a:ln w="9525">
              <a:noFill/>
              <a:miter lim="800000"/>
              <a:headEnd/>
              <a:tailEnd/>
            </a:ln>
          </p:spPr>
          <p:txBody>
            <a:bodyPr>
              <a:spAutoFit/>
            </a:bodyPr>
            <a:lstStyle/>
            <a:p>
              <a:pPr algn="ctr" eaLnBrk="0" hangingPunct="0">
                <a:spcBef>
                  <a:spcPct val="50000"/>
                </a:spcBef>
              </a:pPr>
              <a:r>
                <a:rPr lang="en-CA" sz="2000">
                  <a:solidFill>
                    <a:srgbClr val="FF9900"/>
                  </a:solidFill>
                  <a:latin typeface="Garamond" pitchFamily="18" charset="0"/>
                </a:rPr>
                <a:t>Step 5</a:t>
              </a:r>
              <a:endParaRPr lang="en-US" sz="2000">
                <a:solidFill>
                  <a:srgbClr val="FF9900"/>
                </a:solidFill>
                <a:latin typeface="Garamond" pitchFamily="18" charset="0"/>
              </a:endParaRPr>
            </a:p>
          </p:txBody>
        </p:sp>
      </p:grpSp>
      <p:sp>
        <p:nvSpPr>
          <p:cNvPr id="210952" name="Line 13"/>
          <p:cNvSpPr>
            <a:spLocks noChangeShapeType="1"/>
          </p:cNvSpPr>
          <p:nvPr/>
        </p:nvSpPr>
        <p:spPr bwMode="auto">
          <a:xfrm>
            <a:off x="3492500" y="3571875"/>
            <a:ext cx="0" cy="1974850"/>
          </a:xfrm>
          <a:prstGeom prst="line">
            <a:avLst/>
          </a:prstGeom>
          <a:noFill/>
          <a:ln w="28575">
            <a:solidFill>
              <a:srgbClr val="FF9900"/>
            </a:solidFill>
            <a:round/>
            <a:headEnd/>
            <a:tailEnd type="stealth" w="med" len="med"/>
          </a:ln>
        </p:spPr>
        <p:txBody>
          <a:bodyPr wrap="none" anchor="ctr"/>
          <a:lstStyle/>
          <a:p>
            <a:endParaRPr lang="en-US"/>
          </a:p>
        </p:txBody>
      </p:sp>
      <p:sp>
        <p:nvSpPr>
          <p:cNvPr id="210953" name="AutoShape 14"/>
          <p:cNvSpPr>
            <a:spLocks/>
          </p:cNvSpPr>
          <p:nvPr/>
        </p:nvSpPr>
        <p:spPr bwMode="auto">
          <a:xfrm>
            <a:off x="6386513" y="1936750"/>
            <a:ext cx="1601787" cy="341313"/>
          </a:xfrm>
          <a:prstGeom prst="accentBorderCallout1">
            <a:avLst>
              <a:gd name="adj1" fmla="val 33486"/>
              <a:gd name="adj2" fmla="val -4759"/>
              <a:gd name="adj3" fmla="val 186514"/>
              <a:gd name="adj4" fmla="val -45787"/>
            </a:avLst>
          </a:prstGeom>
          <a:noFill/>
          <a:ln w="12700">
            <a:solidFill>
              <a:srgbClr val="FF9900"/>
            </a:solidFill>
            <a:miter lim="800000"/>
            <a:headEnd/>
            <a:tailEnd/>
          </a:ln>
        </p:spPr>
        <p:txBody>
          <a:bodyPr lIns="90000" tIns="46800" rIns="90000" bIns="46800" anchor="ctr"/>
          <a:lstStyle/>
          <a:p>
            <a:pPr algn="ctr" eaLnBrk="0" hangingPunct="0"/>
            <a:r>
              <a:rPr lang="en-CA" sz="1600">
                <a:solidFill>
                  <a:srgbClr val="FF9900"/>
                </a:solidFill>
                <a:latin typeface="Arial" charset="0"/>
              </a:rPr>
              <a:t>Class I, LOE B</a:t>
            </a:r>
            <a:endParaRPr lang="en-US" sz="1600">
              <a:solidFill>
                <a:srgbClr val="FF9900"/>
              </a:solidFill>
              <a:latin typeface="Arial" charset="0"/>
            </a:endParaRPr>
          </a:p>
        </p:txBody>
      </p:sp>
      <p:sp>
        <p:nvSpPr>
          <p:cNvPr id="210954" name="AutoShape 15"/>
          <p:cNvSpPr>
            <a:spLocks/>
          </p:cNvSpPr>
          <p:nvPr/>
        </p:nvSpPr>
        <p:spPr bwMode="auto">
          <a:xfrm>
            <a:off x="2044700" y="1517650"/>
            <a:ext cx="914400" cy="609600"/>
          </a:xfrm>
          <a:prstGeom prst="accentBorderCallout1">
            <a:avLst>
              <a:gd name="adj1" fmla="val 18750"/>
              <a:gd name="adj2" fmla="val 108333"/>
              <a:gd name="adj3" fmla="val 168750"/>
              <a:gd name="adj4" fmla="val 208333"/>
            </a:avLst>
          </a:prstGeom>
          <a:noFill/>
          <a:ln w="9525">
            <a:solidFill>
              <a:srgbClr val="FF9900"/>
            </a:solidFill>
            <a:miter lim="800000"/>
            <a:headEnd/>
            <a:tailEnd/>
          </a:ln>
        </p:spPr>
        <p:txBody>
          <a:bodyPr anchor="ctr"/>
          <a:lstStyle/>
          <a:p>
            <a:pPr algn="ctr" eaLnBrk="0" hangingPunct="0"/>
            <a:r>
              <a:rPr lang="en-CA" sz="2000">
                <a:solidFill>
                  <a:srgbClr val="FF9900"/>
                </a:solidFill>
                <a:latin typeface="Arial" charset="0"/>
              </a:rPr>
              <a:t>METS </a:t>
            </a:r>
            <a:r>
              <a:rPr lang="en-CA" sz="2000">
                <a:solidFill>
                  <a:srgbClr val="FF9900"/>
                </a:solidFill>
                <a:latin typeface="Arial" charset="0"/>
                <a:cs typeface="Arial" charset="0"/>
              </a:rPr>
              <a:t>≥</a:t>
            </a:r>
            <a:r>
              <a:rPr lang="en-CA" sz="2000">
                <a:solidFill>
                  <a:srgbClr val="FF9900"/>
                </a:solidFill>
                <a:latin typeface="Arial" charset="0"/>
              </a:rPr>
              <a:t> 4</a:t>
            </a:r>
            <a:endParaRPr lang="en-US" sz="2000">
              <a:solidFill>
                <a:srgbClr val="FF9900"/>
              </a:solidFill>
              <a:latin typeface="Arial" charset="0"/>
            </a:endParaRPr>
          </a:p>
        </p:txBody>
      </p:sp>
      <p:sp>
        <p:nvSpPr>
          <p:cNvPr id="225296" name="Rectangle 16"/>
          <p:cNvSpPr>
            <a:spLocks noChangeArrowheads="1"/>
          </p:cNvSpPr>
          <p:nvPr/>
        </p:nvSpPr>
        <p:spPr bwMode="auto">
          <a:xfrm>
            <a:off x="4494213" y="0"/>
            <a:ext cx="4724400" cy="685800"/>
          </a:xfrm>
          <a:prstGeom prst="rect">
            <a:avLst/>
          </a:prstGeom>
          <a:noFill/>
          <a:ln w="9525">
            <a:noFill/>
            <a:miter lim="800000"/>
            <a:headEnd/>
            <a:tailEnd/>
          </a:ln>
          <a:effectLst/>
        </p:spPr>
        <p:txBody>
          <a:bodyPr anchor="ctr"/>
          <a:lstStyle/>
          <a:p>
            <a:pPr algn="ctr">
              <a:defRPr/>
            </a:pPr>
            <a:r>
              <a:rPr lang="en-CA" sz="3600">
                <a:solidFill>
                  <a:schemeClr val="tx2"/>
                </a:solidFill>
                <a:effectLst>
                  <a:outerShdw blurRad="38100" dist="38100" dir="2700000" algn="tl">
                    <a:srgbClr val="000000"/>
                  </a:outerShdw>
                </a:effectLst>
              </a:rPr>
              <a:t>AHA 2007 Guidelines</a:t>
            </a:r>
            <a:endParaRPr lang="en-US" sz="3600">
              <a:solidFill>
                <a:schemeClr val="tx2"/>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5"/>
          <p:cNvSpPr>
            <a:spLocks noGrp="1" noRot="1" noChangeArrowheads="1"/>
          </p:cNvSpPr>
          <p:nvPr>
            <p:ph type="title"/>
          </p:nvPr>
        </p:nvSpPr>
        <p:spPr/>
        <p:txBody>
          <a:bodyPr/>
          <a:lstStyle/>
          <a:p>
            <a:r>
              <a:rPr lang="en-CA" smtClean="0"/>
              <a:t>Metabolic Equivalents</a:t>
            </a:r>
            <a:endParaRPr lang="en-US" smtClean="0"/>
          </a:p>
        </p:txBody>
      </p:sp>
      <p:pic>
        <p:nvPicPr>
          <p:cNvPr id="196610" name="Picture 8"/>
          <p:cNvPicPr>
            <a:picLocks noChangeAspect="1" noChangeArrowheads="1"/>
          </p:cNvPicPr>
          <p:nvPr/>
        </p:nvPicPr>
        <p:blipFill>
          <a:blip r:embed="rId3" cstate="print"/>
          <a:srcRect b="2261"/>
          <a:stretch>
            <a:fillRect/>
          </a:stretch>
        </p:blipFill>
        <p:spPr bwMode="auto">
          <a:xfrm>
            <a:off x="301625" y="1295400"/>
            <a:ext cx="8613775" cy="4114800"/>
          </a:xfrm>
          <a:prstGeom prst="rect">
            <a:avLst/>
          </a:prstGeom>
          <a:noFill/>
          <a:ln w="28575">
            <a:noFill/>
            <a:miter lim="800000"/>
            <a:headEnd/>
            <a:tailEnd/>
          </a:ln>
        </p:spPr>
      </p:pic>
      <p:sp>
        <p:nvSpPr>
          <p:cNvPr id="196611" name="Oval 9"/>
          <p:cNvSpPr>
            <a:spLocks noChangeArrowheads="1"/>
          </p:cNvSpPr>
          <p:nvPr/>
        </p:nvSpPr>
        <p:spPr bwMode="auto">
          <a:xfrm>
            <a:off x="152400" y="3810000"/>
            <a:ext cx="4038600" cy="914400"/>
          </a:xfrm>
          <a:prstGeom prst="ellipse">
            <a:avLst/>
          </a:prstGeom>
          <a:noFill/>
          <a:ln w="28575">
            <a:solidFill>
              <a:srgbClr val="FF9900"/>
            </a:solidFill>
            <a:round/>
            <a:headEnd/>
            <a:tailEnd/>
          </a:ln>
        </p:spPr>
        <p:txBody>
          <a:bodyPr wrap="none" anchor="ctr"/>
          <a:lstStyle/>
          <a:p>
            <a:endParaRPr lang="en-CA"/>
          </a:p>
        </p:txBody>
      </p:sp>
      <p:sp>
        <p:nvSpPr>
          <p:cNvPr id="196612" name="Oval 10"/>
          <p:cNvSpPr>
            <a:spLocks noChangeArrowheads="1"/>
          </p:cNvSpPr>
          <p:nvPr/>
        </p:nvSpPr>
        <p:spPr bwMode="auto">
          <a:xfrm>
            <a:off x="4419600" y="1524000"/>
            <a:ext cx="4724400" cy="1143000"/>
          </a:xfrm>
          <a:prstGeom prst="ellipse">
            <a:avLst/>
          </a:prstGeom>
          <a:noFill/>
          <a:ln w="28575">
            <a:solidFill>
              <a:srgbClr val="FF9900"/>
            </a:solidFill>
            <a:round/>
            <a:headEnd/>
            <a:tailEnd/>
          </a:ln>
        </p:spPr>
        <p:txBody>
          <a:bodyPr wrap="none" anchor="ctr"/>
          <a:lstStyle/>
          <a:p>
            <a:endParaRPr lang="en-CA"/>
          </a:p>
        </p:txBody>
      </p:sp>
      <p:sp>
        <p:nvSpPr>
          <p:cNvPr id="196613" name="TextBox 5"/>
          <p:cNvSpPr txBox="1">
            <a:spLocks noChangeArrowheads="1"/>
          </p:cNvSpPr>
          <p:nvPr/>
        </p:nvSpPr>
        <p:spPr bwMode="auto">
          <a:xfrm>
            <a:off x="301625" y="5867400"/>
            <a:ext cx="8232775" cy="646113"/>
          </a:xfrm>
          <a:prstGeom prst="rect">
            <a:avLst/>
          </a:prstGeom>
          <a:noFill/>
          <a:ln w="9525">
            <a:noFill/>
            <a:miter lim="800000"/>
            <a:headEnd/>
            <a:tailEnd/>
          </a:ln>
        </p:spPr>
        <p:txBody>
          <a:bodyPr>
            <a:spAutoFit/>
          </a:bodyPr>
          <a:lstStyle/>
          <a:p>
            <a:r>
              <a:rPr lang="en-CA">
                <a:solidFill>
                  <a:srgbClr val="FFFF00"/>
                </a:solidFill>
              </a:rPr>
              <a:t>Decreasing</a:t>
            </a:r>
            <a:r>
              <a:rPr lang="en-CA"/>
              <a:t> physical ability (amount of blocks walked or stairs climbed) </a:t>
            </a:r>
            <a:r>
              <a:rPr lang="en-CA">
                <a:solidFill>
                  <a:srgbClr val="FF9900"/>
                </a:solidFill>
              </a:rPr>
              <a:t>increases</a:t>
            </a:r>
            <a:r>
              <a:rPr lang="en-CA"/>
              <a:t> peri-operative complications!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2993" name="Group 2"/>
          <p:cNvGrpSpPr>
            <a:grpSpLocks/>
          </p:cNvGrpSpPr>
          <p:nvPr/>
        </p:nvGrpSpPr>
        <p:grpSpPr bwMode="auto">
          <a:xfrm>
            <a:off x="-36513" y="2266950"/>
            <a:ext cx="1676401" cy="762000"/>
            <a:chOff x="174" y="1221"/>
            <a:chExt cx="1056" cy="480"/>
          </a:xfrm>
        </p:grpSpPr>
        <p:sp>
          <p:nvSpPr>
            <p:cNvPr id="213022" name="Oval 3"/>
            <p:cNvSpPr>
              <a:spLocks noChangeArrowheads="1"/>
            </p:cNvSpPr>
            <p:nvPr/>
          </p:nvSpPr>
          <p:spPr bwMode="auto">
            <a:xfrm>
              <a:off x="288" y="1221"/>
              <a:ext cx="816" cy="480"/>
            </a:xfrm>
            <a:prstGeom prst="ellipse">
              <a:avLst/>
            </a:prstGeom>
            <a:solidFill>
              <a:srgbClr val="006699">
                <a:alpha val="50195"/>
              </a:srgbClr>
            </a:solidFill>
            <a:ln w="9525">
              <a:solidFill>
                <a:schemeClr val="tx1"/>
              </a:solidFill>
              <a:round/>
              <a:headEnd/>
              <a:tailEnd/>
            </a:ln>
          </p:spPr>
          <p:txBody>
            <a:bodyPr wrap="none" anchor="ctr"/>
            <a:lstStyle/>
            <a:p>
              <a:endParaRPr lang="en-CA"/>
            </a:p>
          </p:txBody>
        </p:sp>
        <p:sp>
          <p:nvSpPr>
            <p:cNvPr id="213023" name="Text Box 4"/>
            <p:cNvSpPr txBox="1">
              <a:spLocks noChangeArrowheads="1"/>
            </p:cNvSpPr>
            <p:nvPr/>
          </p:nvSpPr>
          <p:spPr bwMode="auto">
            <a:xfrm>
              <a:off x="174" y="1320"/>
              <a:ext cx="1056" cy="250"/>
            </a:xfrm>
            <a:prstGeom prst="rect">
              <a:avLst/>
            </a:prstGeom>
            <a:noFill/>
            <a:ln w="9525">
              <a:noFill/>
              <a:miter lim="800000"/>
              <a:headEnd/>
              <a:tailEnd/>
            </a:ln>
          </p:spPr>
          <p:txBody>
            <a:bodyPr>
              <a:spAutoFit/>
            </a:bodyPr>
            <a:lstStyle/>
            <a:p>
              <a:pPr algn="ctr" eaLnBrk="0" hangingPunct="0">
                <a:spcBef>
                  <a:spcPct val="50000"/>
                </a:spcBef>
              </a:pPr>
              <a:r>
                <a:rPr lang="en-CA" sz="2000">
                  <a:solidFill>
                    <a:schemeClr val="tx2"/>
                  </a:solidFill>
                  <a:latin typeface="Garamond" pitchFamily="18" charset="0"/>
                </a:rPr>
                <a:t>Step 5</a:t>
              </a:r>
              <a:endParaRPr lang="en-US" sz="2000">
                <a:solidFill>
                  <a:schemeClr val="tx2"/>
                </a:solidFill>
                <a:latin typeface="Garamond" pitchFamily="18" charset="0"/>
              </a:endParaRPr>
            </a:p>
          </p:txBody>
        </p:sp>
      </p:grpSp>
      <p:sp>
        <p:nvSpPr>
          <p:cNvPr id="212994" name="Text Box 5"/>
          <p:cNvSpPr txBox="1">
            <a:spLocks noChangeArrowheads="1"/>
          </p:cNvSpPr>
          <p:nvPr/>
        </p:nvSpPr>
        <p:spPr bwMode="auto">
          <a:xfrm>
            <a:off x="1820863" y="2309813"/>
            <a:ext cx="2362200" cy="720725"/>
          </a:xfrm>
          <a:prstGeom prst="rect">
            <a:avLst/>
          </a:prstGeom>
          <a:solidFill>
            <a:srgbClr val="333333">
              <a:alpha val="25098"/>
            </a:srgbClr>
          </a:solidFill>
          <a:ln w="19050">
            <a:solidFill>
              <a:srgbClr val="FF9900"/>
            </a:solidFill>
            <a:miter lim="800000"/>
            <a:headEnd/>
            <a:tailEnd/>
          </a:ln>
        </p:spPr>
        <p:txBody>
          <a:bodyPr anchor="ctr" anchorCtr="1">
            <a:spAutoFit/>
          </a:bodyPr>
          <a:lstStyle/>
          <a:p>
            <a:pPr algn="ctr" eaLnBrk="0" hangingPunct="0">
              <a:spcBef>
                <a:spcPct val="50000"/>
              </a:spcBef>
            </a:pPr>
            <a:r>
              <a:rPr lang="en-CA" sz="2000">
                <a:solidFill>
                  <a:srgbClr val="FF9900"/>
                </a:solidFill>
                <a:latin typeface="Arial" charset="0"/>
              </a:rPr>
              <a:t>Calculate Lee risk factors (RCRI*)</a:t>
            </a:r>
            <a:endParaRPr lang="en-US" sz="2000">
              <a:solidFill>
                <a:srgbClr val="FF9900"/>
              </a:solidFill>
              <a:latin typeface="Arial" charset="0"/>
            </a:endParaRPr>
          </a:p>
        </p:txBody>
      </p:sp>
      <p:sp>
        <p:nvSpPr>
          <p:cNvPr id="212995" name="Text Box 6"/>
          <p:cNvSpPr txBox="1">
            <a:spLocks noChangeArrowheads="1"/>
          </p:cNvSpPr>
          <p:nvPr/>
        </p:nvSpPr>
        <p:spPr bwMode="auto">
          <a:xfrm>
            <a:off x="5783263" y="2309813"/>
            <a:ext cx="2667000" cy="720725"/>
          </a:xfrm>
          <a:prstGeom prst="rect">
            <a:avLst/>
          </a:prstGeom>
          <a:noFill/>
          <a:ln w="19050">
            <a:solidFill>
              <a:schemeClr val="tx1"/>
            </a:solidFill>
            <a:miter lim="800000"/>
            <a:headEnd/>
            <a:tailEnd/>
          </a:ln>
        </p:spPr>
        <p:txBody>
          <a:bodyPr anchor="ctr">
            <a:spAutoFit/>
          </a:bodyPr>
          <a:lstStyle/>
          <a:p>
            <a:pPr algn="ctr" eaLnBrk="0" hangingPunct="0">
              <a:spcBef>
                <a:spcPct val="50000"/>
              </a:spcBef>
            </a:pPr>
            <a:r>
              <a:rPr lang="en-CA" sz="2000">
                <a:latin typeface="Arial" charset="0"/>
              </a:rPr>
              <a:t>Proceed with Planned Surgery</a:t>
            </a:r>
            <a:endParaRPr lang="en-US" sz="2000">
              <a:latin typeface="Arial" charset="0"/>
            </a:endParaRPr>
          </a:p>
        </p:txBody>
      </p:sp>
      <p:sp>
        <p:nvSpPr>
          <p:cNvPr id="212996" name="Line 7"/>
          <p:cNvSpPr>
            <a:spLocks noChangeShapeType="1"/>
          </p:cNvSpPr>
          <p:nvPr/>
        </p:nvSpPr>
        <p:spPr bwMode="auto">
          <a:xfrm>
            <a:off x="4181475" y="2689225"/>
            <a:ext cx="1601788" cy="0"/>
          </a:xfrm>
          <a:prstGeom prst="line">
            <a:avLst/>
          </a:prstGeom>
          <a:noFill/>
          <a:ln w="28575">
            <a:solidFill>
              <a:schemeClr val="tx1"/>
            </a:solidFill>
            <a:round/>
            <a:headEnd/>
            <a:tailEnd type="stealth" w="med" len="med"/>
          </a:ln>
        </p:spPr>
        <p:txBody>
          <a:bodyPr wrap="none" anchor="ctr"/>
          <a:lstStyle/>
          <a:p>
            <a:endParaRPr lang="en-US"/>
          </a:p>
        </p:txBody>
      </p:sp>
      <p:sp>
        <p:nvSpPr>
          <p:cNvPr id="212997" name="Text Box 8"/>
          <p:cNvSpPr txBox="1">
            <a:spLocks noChangeArrowheads="1"/>
          </p:cNvSpPr>
          <p:nvPr/>
        </p:nvSpPr>
        <p:spPr bwMode="auto">
          <a:xfrm>
            <a:off x="4181475" y="2266950"/>
            <a:ext cx="1600200" cy="396875"/>
          </a:xfrm>
          <a:prstGeom prst="rect">
            <a:avLst/>
          </a:prstGeom>
          <a:noFill/>
          <a:ln w="28575">
            <a:noFill/>
            <a:miter lim="800000"/>
            <a:headEnd/>
            <a:tailEnd/>
          </a:ln>
        </p:spPr>
        <p:txBody>
          <a:bodyPr>
            <a:spAutoFit/>
          </a:bodyPr>
          <a:lstStyle/>
          <a:p>
            <a:pPr algn="ctr" eaLnBrk="0" hangingPunct="0">
              <a:spcBef>
                <a:spcPct val="50000"/>
              </a:spcBef>
            </a:pPr>
            <a:r>
              <a:rPr lang="en-CA" sz="2000">
                <a:solidFill>
                  <a:srgbClr val="FFFF66"/>
                </a:solidFill>
                <a:latin typeface="Arial" charset="0"/>
              </a:rPr>
              <a:t>None</a:t>
            </a:r>
            <a:endParaRPr lang="en-US" sz="2000">
              <a:solidFill>
                <a:srgbClr val="FFFF66"/>
              </a:solidFill>
              <a:latin typeface="Arial" charset="0"/>
            </a:endParaRPr>
          </a:p>
        </p:txBody>
      </p:sp>
      <p:sp>
        <p:nvSpPr>
          <p:cNvPr id="212998" name="AutoShape 9"/>
          <p:cNvSpPr>
            <a:spLocks/>
          </p:cNvSpPr>
          <p:nvPr/>
        </p:nvSpPr>
        <p:spPr bwMode="auto">
          <a:xfrm>
            <a:off x="5857875" y="1547813"/>
            <a:ext cx="1601788" cy="341312"/>
          </a:xfrm>
          <a:prstGeom prst="accentBorderCallout1">
            <a:avLst>
              <a:gd name="adj1" fmla="val 33486"/>
              <a:gd name="adj2" fmla="val -4759"/>
              <a:gd name="adj3" fmla="val 186514"/>
              <a:gd name="adj4" fmla="val -45787"/>
            </a:avLst>
          </a:prstGeom>
          <a:noFill/>
          <a:ln w="12700">
            <a:solidFill>
              <a:srgbClr val="FF9900"/>
            </a:solidFill>
            <a:miter lim="800000"/>
            <a:headEnd/>
            <a:tailEnd/>
          </a:ln>
        </p:spPr>
        <p:txBody>
          <a:bodyPr lIns="90000" tIns="46800" rIns="90000" bIns="46800" anchor="ctr"/>
          <a:lstStyle/>
          <a:p>
            <a:pPr algn="ctr" eaLnBrk="0" hangingPunct="0"/>
            <a:r>
              <a:rPr lang="en-CA" sz="1600">
                <a:solidFill>
                  <a:srgbClr val="FF9900"/>
                </a:solidFill>
                <a:latin typeface="Arial" charset="0"/>
              </a:rPr>
              <a:t>Class I, LOE B</a:t>
            </a:r>
            <a:endParaRPr lang="en-US" sz="1600">
              <a:solidFill>
                <a:srgbClr val="FF9900"/>
              </a:solidFill>
              <a:latin typeface="Arial" charset="0"/>
            </a:endParaRPr>
          </a:p>
        </p:txBody>
      </p:sp>
      <p:sp>
        <p:nvSpPr>
          <p:cNvPr id="212999" name="Text Box 10"/>
          <p:cNvSpPr txBox="1">
            <a:spLocks noChangeArrowheads="1"/>
          </p:cNvSpPr>
          <p:nvPr/>
        </p:nvSpPr>
        <p:spPr bwMode="auto">
          <a:xfrm>
            <a:off x="1325563" y="3421063"/>
            <a:ext cx="1600200" cy="396875"/>
          </a:xfrm>
          <a:prstGeom prst="rect">
            <a:avLst/>
          </a:prstGeom>
          <a:noFill/>
          <a:ln w="28575">
            <a:noFill/>
            <a:miter lim="800000"/>
            <a:headEnd/>
            <a:tailEnd/>
          </a:ln>
        </p:spPr>
        <p:txBody>
          <a:bodyPr>
            <a:spAutoFit/>
          </a:bodyPr>
          <a:lstStyle/>
          <a:p>
            <a:pPr algn="ctr" eaLnBrk="0" hangingPunct="0">
              <a:spcBef>
                <a:spcPct val="50000"/>
              </a:spcBef>
            </a:pPr>
            <a:r>
              <a:rPr lang="en-CA" sz="2000">
                <a:solidFill>
                  <a:srgbClr val="FFFF66"/>
                </a:solidFill>
                <a:latin typeface="Arial" charset="0"/>
              </a:rPr>
              <a:t>3 or more</a:t>
            </a:r>
            <a:endParaRPr lang="en-US" sz="2000">
              <a:solidFill>
                <a:srgbClr val="FFFF66"/>
              </a:solidFill>
              <a:latin typeface="Arial" charset="0"/>
            </a:endParaRPr>
          </a:p>
        </p:txBody>
      </p:sp>
      <p:sp>
        <p:nvSpPr>
          <p:cNvPr id="213000" name="Text Box 11"/>
          <p:cNvSpPr txBox="1">
            <a:spLocks noChangeArrowheads="1"/>
          </p:cNvSpPr>
          <p:nvPr/>
        </p:nvSpPr>
        <p:spPr bwMode="auto">
          <a:xfrm>
            <a:off x="4271963" y="3421063"/>
            <a:ext cx="1600200" cy="396875"/>
          </a:xfrm>
          <a:prstGeom prst="rect">
            <a:avLst/>
          </a:prstGeom>
          <a:noFill/>
          <a:ln w="28575">
            <a:noFill/>
            <a:miter lim="800000"/>
            <a:headEnd/>
            <a:tailEnd/>
          </a:ln>
        </p:spPr>
        <p:txBody>
          <a:bodyPr>
            <a:spAutoFit/>
          </a:bodyPr>
          <a:lstStyle/>
          <a:p>
            <a:pPr algn="ctr" eaLnBrk="0" hangingPunct="0">
              <a:spcBef>
                <a:spcPct val="50000"/>
              </a:spcBef>
            </a:pPr>
            <a:r>
              <a:rPr lang="en-CA" sz="2000">
                <a:solidFill>
                  <a:srgbClr val="FFFF66"/>
                </a:solidFill>
                <a:latin typeface="Arial" charset="0"/>
              </a:rPr>
              <a:t>1 or 2</a:t>
            </a:r>
            <a:endParaRPr lang="en-US" sz="2000">
              <a:solidFill>
                <a:srgbClr val="FFFF66"/>
              </a:solidFill>
              <a:latin typeface="Arial" charset="0"/>
            </a:endParaRPr>
          </a:p>
        </p:txBody>
      </p:sp>
      <p:sp>
        <p:nvSpPr>
          <p:cNvPr id="226316" name="Text Box 12"/>
          <p:cNvSpPr txBox="1">
            <a:spLocks noChangeArrowheads="1"/>
          </p:cNvSpPr>
          <p:nvPr/>
        </p:nvSpPr>
        <p:spPr bwMode="auto">
          <a:xfrm>
            <a:off x="5072063" y="4868863"/>
            <a:ext cx="1571625" cy="720725"/>
          </a:xfrm>
          <a:prstGeom prst="rect">
            <a:avLst/>
          </a:prstGeom>
          <a:noFill/>
          <a:ln w="19050">
            <a:solidFill>
              <a:schemeClr val="bg1">
                <a:lumMod val="20000"/>
                <a:lumOff val="80000"/>
              </a:schemeClr>
            </a:solidFill>
            <a:miter lim="800000"/>
            <a:headEnd/>
            <a:tailEnd/>
          </a:ln>
          <a:effectLst/>
        </p:spPr>
        <p:txBody>
          <a:bodyPr anchor="ctr">
            <a:spAutoFit/>
          </a:bodyPr>
          <a:lstStyle/>
          <a:p>
            <a:pPr algn="ctr" eaLnBrk="0" hangingPunct="0">
              <a:spcBef>
                <a:spcPct val="50000"/>
              </a:spcBef>
              <a:defRPr/>
            </a:pPr>
            <a:r>
              <a:rPr lang="en-CA" sz="2000" dirty="0">
                <a:solidFill>
                  <a:schemeClr val="bg1">
                    <a:lumMod val="20000"/>
                    <a:lumOff val="80000"/>
                  </a:schemeClr>
                </a:solidFill>
                <a:latin typeface="Arial" charset="0"/>
              </a:rPr>
              <a:t>Vascular Surgery</a:t>
            </a:r>
            <a:endParaRPr lang="en-US" sz="2000" dirty="0">
              <a:solidFill>
                <a:schemeClr val="bg1">
                  <a:lumMod val="20000"/>
                  <a:lumOff val="80000"/>
                </a:schemeClr>
              </a:solidFill>
              <a:latin typeface="Arial" charset="0"/>
            </a:endParaRPr>
          </a:p>
        </p:txBody>
      </p:sp>
      <p:sp>
        <p:nvSpPr>
          <p:cNvPr id="213002" name="Text Box 13"/>
          <p:cNvSpPr txBox="1">
            <a:spLocks noChangeArrowheads="1"/>
          </p:cNvSpPr>
          <p:nvPr/>
        </p:nvSpPr>
        <p:spPr bwMode="auto">
          <a:xfrm>
            <a:off x="7078663" y="4868863"/>
            <a:ext cx="1714500" cy="720725"/>
          </a:xfrm>
          <a:prstGeom prst="rect">
            <a:avLst/>
          </a:prstGeom>
          <a:noFill/>
          <a:ln w="19050">
            <a:solidFill>
              <a:srgbClr val="FF9900"/>
            </a:solidFill>
            <a:miter lim="800000"/>
            <a:headEnd/>
            <a:tailEnd/>
          </a:ln>
        </p:spPr>
        <p:txBody>
          <a:bodyPr anchor="ctr">
            <a:spAutoFit/>
          </a:bodyPr>
          <a:lstStyle/>
          <a:p>
            <a:pPr algn="ctr" eaLnBrk="0" hangingPunct="0">
              <a:spcBef>
                <a:spcPct val="50000"/>
              </a:spcBef>
            </a:pPr>
            <a:r>
              <a:rPr lang="en-CA" sz="2000">
                <a:solidFill>
                  <a:srgbClr val="FF9900"/>
                </a:solidFill>
                <a:latin typeface="Arial" charset="0"/>
              </a:rPr>
              <a:t>Intermediate Surgery</a:t>
            </a:r>
            <a:endParaRPr lang="en-US" sz="2000">
              <a:solidFill>
                <a:srgbClr val="FF9900"/>
              </a:solidFill>
              <a:latin typeface="Arial" charset="0"/>
            </a:endParaRPr>
          </a:p>
        </p:txBody>
      </p:sp>
      <p:sp>
        <p:nvSpPr>
          <p:cNvPr id="213003" name="Line 14"/>
          <p:cNvSpPr>
            <a:spLocks noChangeShapeType="1"/>
          </p:cNvSpPr>
          <p:nvPr/>
        </p:nvSpPr>
        <p:spPr bwMode="auto">
          <a:xfrm>
            <a:off x="6926263" y="4071938"/>
            <a:ext cx="914400" cy="0"/>
          </a:xfrm>
          <a:prstGeom prst="line">
            <a:avLst/>
          </a:prstGeom>
          <a:noFill/>
          <a:ln w="28575">
            <a:solidFill>
              <a:srgbClr val="FF9900"/>
            </a:solidFill>
            <a:round/>
            <a:headEnd/>
            <a:tailEnd/>
          </a:ln>
        </p:spPr>
        <p:txBody>
          <a:bodyPr wrap="none" anchor="ctr"/>
          <a:lstStyle/>
          <a:p>
            <a:endParaRPr lang="en-US"/>
          </a:p>
        </p:txBody>
      </p:sp>
      <p:sp>
        <p:nvSpPr>
          <p:cNvPr id="226319" name="Line 15"/>
          <p:cNvSpPr>
            <a:spLocks noChangeShapeType="1"/>
          </p:cNvSpPr>
          <p:nvPr/>
        </p:nvSpPr>
        <p:spPr bwMode="auto">
          <a:xfrm>
            <a:off x="6011863" y="4071938"/>
            <a:ext cx="0" cy="796925"/>
          </a:xfrm>
          <a:prstGeom prst="line">
            <a:avLst/>
          </a:prstGeom>
          <a:noFill/>
          <a:ln w="28575">
            <a:solidFill>
              <a:schemeClr val="bg1">
                <a:lumMod val="20000"/>
                <a:lumOff val="80000"/>
              </a:schemeClr>
            </a:solidFill>
            <a:round/>
            <a:headEnd/>
            <a:tailEnd type="stealth" w="med" len="med"/>
          </a:ln>
          <a:effectLst/>
        </p:spPr>
        <p:txBody>
          <a:bodyPr wrap="none" anchor="ctr"/>
          <a:lstStyle/>
          <a:p>
            <a:pPr>
              <a:defRPr/>
            </a:pPr>
            <a:endParaRPr lang="en-CA"/>
          </a:p>
        </p:txBody>
      </p:sp>
      <p:sp>
        <p:nvSpPr>
          <p:cNvPr id="213005" name="Line 16"/>
          <p:cNvSpPr>
            <a:spLocks noChangeShapeType="1"/>
          </p:cNvSpPr>
          <p:nvPr/>
        </p:nvSpPr>
        <p:spPr bwMode="auto">
          <a:xfrm>
            <a:off x="7840663" y="4071938"/>
            <a:ext cx="0" cy="796925"/>
          </a:xfrm>
          <a:prstGeom prst="line">
            <a:avLst/>
          </a:prstGeom>
          <a:noFill/>
          <a:ln w="28575">
            <a:solidFill>
              <a:srgbClr val="FF9900"/>
            </a:solidFill>
            <a:round/>
            <a:headEnd/>
            <a:tailEnd type="stealth" w="med" len="med"/>
          </a:ln>
        </p:spPr>
        <p:txBody>
          <a:bodyPr wrap="none" anchor="ctr"/>
          <a:lstStyle/>
          <a:p>
            <a:endParaRPr lang="en-US"/>
          </a:p>
        </p:txBody>
      </p:sp>
      <p:sp>
        <p:nvSpPr>
          <p:cNvPr id="213006" name="Line 17"/>
          <p:cNvSpPr>
            <a:spLocks noChangeShapeType="1"/>
          </p:cNvSpPr>
          <p:nvPr/>
        </p:nvSpPr>
        <p:spPr bwMode="auto">
          <a:xfrm>
            <a:off x="6926263" y="3817938"/>
            <a:ext cx="0" cy="254000"/>
          </a:xfrm>
          <a:prstGeom prst="line">
            <a:avLst/>
          </a:prstGeom>
          <a:noFill/>
          <a:ln w="28575">
            <a:solidFill>
              <a:srgbClr val="FF9900"/>
            </a:solidFill>
            <a:round/>
            <a:headEnd/>
            <a:tailEnd/>
          </a:ln>
        </p:spPr>
        <p:txBody>
          <a:bodyPr wrap="none" anchor="ctr"/>
          <a:lstStyle/>
          <a:p>
            <a:endParaRPr lang="en-US"/>
          </a:p>
        </p:txBody>
      </p:sp>
      <p:sp>
        <p:nvSpPr>
          <p:cNvPr id="213007" name="Text Box 18"/>
          <p:cNvSpPr txBox="1">
            <a:spLocks noChangeArrowheads="1"/>
          </p:cNvSpPr>
          <p:nvPr/>
        </p:nvSpPr>
        <p:spPr bwMode="auto">
          <a:xfrm>
            <a:off x="1035050" y="4868863"/>
            <a:ext cx="1571625" cy="720725"/>
          </a:xfrm>
          <a:prstGeom prst="rect">
            <a:avLst/>
          </a:prstGeom>
          <a:noFill/>
          <a:ln w="19050">
            <a:solidFill>
              <a:schemeClr val="tx1"/>
            </a:solidFill>
            <a:miter lim="800000"/>
            <a:headEnd/>
            <a:tailEnd/>
          </a:ln>
        </p:spPr>
        <p:txBody>
          <a:bodyPr anchor="ctr">
            <a:spAutoFit/>
          </a:bodyPr>
          <a:lstStyle/>
          <a:p>
            <a:pPr algn="ctr" eaLnBrk="0" hangingPunct="0">
              <a:spcBef>
                <a:spcPct val="50000"/>
              </a:spcBef>
            </a:pPr>
            <a:r>
              <a:rPr lang="en-CA" sz="2000">
                <a:latin typeface="Arial" charset="0"/>
              </a:rPr>
              <a:t>Vascular Surgery</a:t>
            </a:r>
            <a:endParaRPr lang="en-US" sz="2000">
              <a:latin typeface="Arial" charset="0"/>
            </a:endParaRPr>
          </a:p>
        </p:txBody>
      </p:sp>
      <p:sp>
        <p:nvSpPr>
          <p:cNvPr id="213008" name="Text Box 19"/>
          <p:cNvSpPr txBox="1">
            <a:spLocks noChangeArrowheads="1"/>
          </p:cNvSpPr>
          <p:nvPr/>
        </p:nvSpPr>
        <p:spPr bwMode="auto">
          <a:xfrm>
            <a:off x="3041650" y="4868863"/>
            <a:ext cx="1714500" cy="720725"/>
          </a:xfrm>
          <a:prstGeom prst="rect">
            <a:avLst/>
          </a:prstGeom>
          <a:noFill/>
          <a:ln w="19050">
            <a:solidFill>
              <a:schemeClr val="tx1"/>
            </a:solidFill>
            <a:miter lim="800000"/>
            <a:headEnd/>
            <a:tailEnd/>
          </a:ln>
        </p:spPr>
        <p:txBody>
          <a:bodyPr anchor="ctr">
            <a:spAutoFit/>
          </a:bodyPr>
          <a:lstStyle/>
          <a:p>
            <a:pPr algn="ctr" eaLnBrk="0" hangingPunct="0">
              <a:spcBef>
                <a:spcPct val="50000"/>
              </a:spcBef>
            </a:pPr>
            <a:r>
              <a:rPr lang="en-CA" sz="2000">
                <a:latin typeface="Arial" charset="0"/>
              </a:rPr>
              <a:t>Intermediate Surgery</a:t>
            </a:r>
            <a:endParaRPr lang="en-US" sz="2000">
              <a:latin typeface="Arial" charset="0"/>
            </a:endParaRPr>
          </a:p>
        </p:txBody>
      </p:sp>
      <p:sp>
        <p:nvSpPr>
          <p:cNvPr id="213009" name="Line 20"/>
          <p:cNvSpPr>
            <a:spLocks noChangeShapeType="1"/>
          </p:cNvSpPr>
          <p:nvPr/>
        </p:nvSpPr>
        <p:spPr bwMode="auto">
          <a:xfrm>
            <a:off x="1974850" y="4071938"/>
            <a:ext cx="1828800" cy="0"/>
          </a:xfrm>
          <a:prstGeom prst="line">
            <a:avLst/>
          </a:prstGeom>
          <a:noFill/>
          <a:ln w="28575">
            <a:solidFill>
              <a:schemeClr val="tx1"/>
            </a:solidFill>
            <a:round/>
            <a:headEnd/>
            <a:tailEnd/>
          </a:ln>
        </p:spPr>
        <p:txBody>
          <a:bodyPr wrap="none" anchor="ctr"/>
          <a:lstStyle/>
          <a:p>
            <a:endParaRPr lang="en-US"/>
          </a:p>
        </p:txBody>
      </p:sp>
      <p:sp>
        <p:nvSpPr>
          <p:cNvPr id="213010" name="Line 21"/>
          <p:cNvSpPr>
            <a:spLocks noChangeShapeType="1"/>
          </p:cNvSpPr>
          <p:nvPr/>
        </p:nvSpPr>
        <p:spPr bwMode="auto">
          <a:xfrm>
            <a:off x="1974850" y="4071938"/>
            <a:ext cx="0" cy="796925"/>
          </a:xfrm>
          <a:prstGeom prst="line">
            <a:avLst/>
          </a:prstGeom>
          <a:noFill/>
          <a:ln w="28575">
            <a:solidFill>
              <a:schemeClr val="tx1"/>
            </a:solidFill>
            <a:round/>
            <a:headEnd/>
            <a:tailEnd type="stealth" w="med" len="med"/>
          </a:ln>
        </p:spPr>
        <p:txBody>
          <a:bodyPr wrap="none" anchor="ctr"/>
          <a:lstStyle/>
          <a:p>
            <a:endParaRPr lang="en-US"/>
          </a:p>
        </p:txBody>
      </p:sp>
      <p:sp>
        <p:nvSpPr>
          <p:cNvPr id="213011" name="Line 22"/>
          <p:cNvSpPr>
            <a:spLocks noChangeShapeType="1"/>
          </p:cNvSpPr>
          <p:nvPr/>
        </p:nvSpPr>
        <p:spPr bwMode="auto">
          <a:xfrm>
            <a:off x="3803650" y="4071938"/>
            <a:ext cx="0" cy="796925"/>
          </a:xfrm>
          <a:prstGeom prst="line">
            <a:avLst/>
          </a:prstGeom>
          <a:noFill/>
          <a:ln w="28575">
            <a:solidFill>
              <a:schemeClr val="tx1"/>
            </a:solidFill>
            <a:round/>
            <a:headEnd/>
            <a:tailEnd type="stealth" w="med" len="med"/>
          </a:ln>
        </p:spPr>
        <p:txBody>
          <a:bodyPr wrap="none" anchor="ctr"/>
          <a:lstStyle/>
          <a:p>
            <a:endParaRPr lang="en-US"/>
          </a:p>
        </p:txBody>
      </p:sp>
      <p:sp>
        <p:nvSpPr>
          <p:cNvPr id="213012" name="Line 23"/>
          <p:cNvSpPr>
            <a:spLocks noChangeShapeType="1"/>
          </p:cNvSpPr>
          <p:nvPr/>
        </p:nvSpPr>
        <p:spPr bwMode="auto">
          <a:xfrm>
            <a:off x="2889250" y="3028950"/>
            <a:ext cx="0" cy="1042988"/>
          </a:xfrm>
          <a:prstGeom prst="line">
            <a:avLst/>
          </a:prstGeom>
          <a:noFill/>
          <a:ln w="28575">
            <a:solidFill>
              <a:schemeClr val="tx1"/>
            </a:solidFill>
            <a:round/>
            <a:headEnd/>
            <a:tailEnd/>
          </a:ln>
        </p:spPr>
        <p:txBody>
          <a:bodyPr wrap="none" anchor="ctr"/>
          <a:lstStyle/>
          <a:p>
            <a:endParaRPr lang="en-US"/>
          </a:p>
        </p:txBody>
      </p:sp>
      <p:sp>
        <p:nvSpPr>
          <p:cNvPr id="213013" name="Line 24"/>
          <p:cNvSpPr>
            <a:spLocks noChangeShapeType="1"/>
          </p:cNvSpPr>
          <p:nvPr/>
        </p:nvSpPr>
        <p:spPr bwMode="auto">
          <a:xfrm>
            <a:off x="3803650" y="3030538"/>
            <a:ext cx="0" cy="787400"/>
          </a:xfrm>
          <a:prstGeom prst="line">
            <a:avLst/>
          </a:prstGeom>
          <a:noFill/>
          <a:ln w="28575">
            <a:solidFill>
              <a:srgbClr val="FF9900"/>
            </a:solidFill>
            <a:round/>
            <a:headEnd/>
            <a:tailEnd/>
          </a:ln>
        </p:spPr>
        <p:txBody>
          <a:bodyPr wrap="none" anchor="ctr"/>
          <a:lstStyle/>
          <a:p>
            <a:endParaRPr lang="en-US"/>
          </a:p>
        </p:txBody>
      </p:sp>
      <p:sp>
        <p:nvSpPr>
          <p:cNvPr id="213014" name="Line 25"/>
          <p:cNvSpPr>
            <a:spLocks noChangeShapeType="1"/>
          </p:cNvSpPr>
          <p:nvPr/>
        </p:nvSpPr>
        <p:spPr bwMode="auto">
          <a:xfrm flipH="1">
            <a:off x="3803650" y="3817938"/>
            <a:ext cx="3122613" cy="0"/>
          </a:xfrm>
          <a:prstGeom prst="line">
            <a:avLst/>
          </a:prstGeom>
          <a:noFill/>
          <a:ln w="28575">
            <a:solidFill>
              <a:srgbClr val="FF9900"/>
            </a:solidFill>
            <a:round/>
            <a:headEnd/>
            <a:tailEnd/>
          </a:ln>
        </p:spPr>
        <p:txBody>
          <a:bodyPr wrap="none" anchor="ctr"/>
          <a:lstStyle/>
          <a:p>
            <a:endParaRPr lang="en-US"/>
          </a:p>
        </p:txBody>
      </p:sp>
      <p:sp>
        <p:nvSpPr>
          <p:cNvPr id="226330" name="Rectangle 26"/>
          <p:cNvSpPr>
            <a:spLocks noChangeArrowheads="1"/>
          </p:cNvSpPr>
          <p:nvPr/>
        </p:nvSpPr>
        <p:spPr bwMode="auto">
          <a:xfrm>
            <a:off x="4494213" y="0"/>
            <a:ext cx="4724400" cy="685800"/>
          </a:xfrm>
          <a:prstGeom prst="rect">
            <a:avLst/>
          </a:prstGeom>
          <a:noFill/>
          <a:ln w="9525">
            <a:noFill/>
            <a:miter lim="800000"/>
            <a:headEnd/>
            <a:tailEnd/>
          </a:ln>
          <a:effectLst/>
        </p:spPr>
        <p:txBody>
          <a:bodyPr anchor="ctr"/>
          <a:lstStyle/>
          <a:p>
            <a:pPr algn="ctr">
              <a:defRPr/>
            </a:pPr>
            <a:r>
              <a:rPr lang="en-CA" sz="3600">
                <a:solidFill>
                  <a:schemeClr val="tx2"/>
                </a:solidFill>
                <a:effectLst>
                  <a:outerShdw blurRad="38100" dist="38100" dir="2700000" algn="tl">
                    <a:srgbClr val="000000"/>
                  </a:outerShdw>
                </a:effectLst>
              </a:rPr>
              <a:t>AHA 2007 Guidelines</a:t>
            </a:r>
            <a:endParaRPr lang="en-US" sz="3600">
              <a:solidFill>
                <a:schemeClr val="tx2"/>
              </a:solidFill>
              <a:effectLst>
                <a:outerShdw blurRad="38100" dist="38100" dir="2700000" algn="tl">
                  <a:srgbClr val="000000"/>
                </a:outerShdw>
              </a:effectLst>
            </a:endParaRPr>
          </a:p>
        </p:txBody>
      </p:sp>
      <p:sp>
        <p:nvSpPr>
          <p:cNvPr id="213016" name="Text Box 27"/>
          <p:cNvSpPr txBox="1">
            <a:spLocks noChangeArrowheads="1"/>
          </p:cNvSpPr>
          <p:nvPr/>
        </p:nvSpPr>
        <p:spPr bwMode="auto">
          <a:xfrm>
            <a:off x="827088" y="6288088"/>
            <a:ext cx="2482850" cy="304800"/>
          </a:xfrm>
          <a:prstGeom prst="rect">
            <a:avLst/>
          </a:prstGeom>
          <a:noFill/>
          <a:ln w="9525" algn="ctr">
            <a:noFill/>
            <a:miter lim="800000"/>
            <a:headEnd/>
            <a:tailEnd/>
          </a:ln>
        </p:spPr>
        <p:txBody>
          <a:bodyPr wrap="none">
            <a:spAutoFit/>
          </a:bodyPr>
          <a:lstStyle/>
          <a:p>
            <a:pPr eaLnBrk="0" hangingPunct="0"/>
            <a:r>
              <a:rPr lang="en-CA" sz="1400">
                <a:solidFill>
                  <a:srgbClr val="FF9900"/>
                </a:solidFill>
                <a:latin typeface="Arial" charset="0"/>
              </a:rPr>
              <a:t>* Revised Cardiac Risk Index</a:t>
            </a:r>
            <a:endParaRPr lang="en-US" sz="1400">
              <a:solidFill>
                <a:srgbClr val="FF9900"/>
              </a:solidFill>
              <a:latin typeface="Arial" charset="0"/>
            </a:endParaRPr>
          </a:p>
        </p:txBody>
      </p:sp>
      <p:grpSp>
        <p:nvGrpSpPr>
          <p:cNvPr id="213017" name="Group 28"/>
          <p:cNvGrpSpPr>
            <a:grpSpLocks/>
          </p:cNvGrpSpPr>
          <p:nvPr/>
        </p:nvGrpSpPr>
        <p:grpSpPr bwMode="auto">
          <a:xfrm>
            <a:off x="684213" y="188913"/>
            <a:ext cx="3505200" cy="2119312"/>
            <a:chOff x="431" y="119"/>
            <a:chExt cx="2208" cy="1335"/>
          </a:xfrm>
        </p:grpSpPr>
        <p:sp>
          <p:nvSpPr>
            <p:cNvPr id="226333" name="Text Box 29"/>
            <p:cNvSpPr txBox="1">
              <a:spLocks noChangeArrowheads="1"/>
            </p:cNvSpPr>
            <p:nvPr/>
          </p:nvSpPr>
          <p:spPr bwMode="auto">
            <a:xfrm>
              <a:off x="431" y="119"/>
              <a:ext cx="1452" cy="1002"/>
            </a:xfrm>
            <a:prstGeom prst="rect">
              <a:avLst/>
            </a:prstGeom>
            <a:solidFill>
              <a:srgbClr val="333333">
                <a:alpha val="31000"/>
              </a:srgbClr>
            </a:solidFill>
            <a:ln w="9525" algn="ctr">
              <a:solidFill>
                <a:srgbClr val="FF9900"/>
              </a:solidFill>
              <a:miter lim="800000"/>
              <a:headEnd/>
              <a:tailEnd/>
            </a:ln>
            <a:effectLst>
              <a:outerShdw sy="50000" rotWithShape="0">
                <a:schemeClr val="bg2">
                  <a:alpha val="50000"/>
                </a:schemeClr>
              </a:outerShdw>
            </a:effectLst>
          </p:spPr>
          <p:txBody>
            <a:bodyPr>
              <a:spAutoFit/>
            </a:bodyPr>
            <a:lstStyle/>
            <a:p>
              <a:pPr marL="342900" indent="-342900" eaLnBrk="0" hangingPunct="0">
                <a:spcBef>
                  <a:spcPct val="50000"/>
                </a:spcBef>
                <a:buFontTx/>
                <a:buAutoNum type="arabicPeriod"/>
                <a:defRPr/>
              </a:pPr>
              <a:r>
                <a:rPr lang="en-US" sz="1400">
                  <a:solidFill>
                    <a:srgbClr val="FF9900"/>
                  </a:solidFill>
                  <a:latin typeface="Arial" charset="0"/>
                </a:rPr>
                <a:t>CAD</a:t>
              </a:r>
            </a:p>
            <a:p>
              <a:pPr marL="342900" indent="-342900" eaLnBrk="0" hangingPunct="0">
                <a:spcBef>
                  <a:spcPct val="50000"/>
                </a:spcBef>
                <a:buFontTx/>
                <a:buAutoNum type="arabicPeriod"/>
                <a:defRPr/>
              </a:pPr>
              <a:r>
                <a:rPr lang="en-US" sz="1400">
                  <a:solidFill>
                    <a:srgbClr val="FF9900"/>
                  </a:solidFill>
                  <a:latin typeface="Arial" charset="0"/>
                </a:rPr>
                <a:t>CHF</a:t>
              </a:r>
            </a:p>
            <a:p>
              <a:pPr marL="342900" indent="-342900" eaLnBrk="0" hangingPunct="0">
                <a:spcBef>
                  <a:spcPct val="50000"/>
                </a:spcBef>
                <a:buFontTx/>
                <a:buAutoNum type="arabicPeriod"/>
                <a:defRPr/>
              </a:pPr>
              <a:r>
                <a:rPr lang="en-US" sz="1400">
                  <a:solidFill>
                    <a:srgbClr val="FF9900"/>
                  </a:solidFill>
                  <a:latin typeface="Arial" charset="0"/>
                </a:rPr>
                <a:t>Stroke</a:t>
              </a:r>
            </a:p>
            <a:p>
              <a:pPr marL="342900" indent="-342900" eaLnBrk="0" hangingPunct="0">
                <a:spcBef>
                  <a:spcPct val="50000"/>
                </a:spcBef>
                <a:buFontTx/>
                <a:buAutoNum type="arabicPeriod"/>
                <a:defRPr/>
              </a:pPr>
              <a:r>
                <a:rPr lang="en-CA" sz="1400">
                  <a:solidFill>
                    <a:srgbClr val="FF9900"/>
                  </a:solidFill>
                  <a:latin typeface="Arial" charset="0"/>
                </a:rPr>
                <a:t>Diabetes (on insulin)</a:t>
              </a:r>
            </a:p>
            <a:p>
              <a:pPr marL="342900" indent="-342900" eaLnBrk="0" hangingPunct="0">
                <a:spcBef>
                  <a:spcPct val="50000"/>
                </a:spcBef>
                <a:buFontTx/>
                <a:buAutoNum type="arabicPeriod"/>
                <a:defRPr/>
              </a:pPr>
              <a:r>
                <a:rPr lang="en-CA" sz="1400">
                  <a:solidFill>
                    <a:srgbClr val="FF9900"/>
                  </a:solidFill>
                  <a:latin typeface="Arial" charset="0"/>
                </a:rPr>
                <a:t>Renal insufficiency</a:t>
              </a:r>
              <a:endParaRPr lang="en-US" sz="1400">
                <a:solidFill>
                  <a:srgbClr val="FF9900"/>
                </a:solidFill>
                <a:latin typeface="Arial" charset="0"/>
              </a:endParaRPr>
            </a:p>
          </p:txBody>
        </p:sp>
        <p:sp>
          <p:nvSpPr>
            <p:cNvPr id="213020" name="Line 30"/>
            <p:cNvSpPr>
              <a:spLocks noChangeShapeType="1"/>
            </p:cNvSpPr>
            <p:nvPr/>
          </p:nvSpPr>
          <p:spPr bwMode="auto">
            <a:xfrm>
              <a:off x="431" y="1117"/>
              <a:ext cx="709" cy="335"/>
            </a:xfrm>
            <a:prstGeom prst="line">
              <a:avLst/>
            </a:prstGeom>
            <a:noFill/>
            <a:ln w="9525">
              <a:solidFill>
                <a:srgbClr val="FF9900"/>
              </a:solidFill>
              <a:round/>
              <a:headEnd/>
              <a:tailEnd/>
            </a:ln>
          </p:spPr>
          <p:txBody>
            <a:bodyPr>
              <a:spAutoFit/>
            </a:bodyPr>
            <a:lstStyle/>
            <a:p>
              <a:endParaRPr lang="en-US"/>
            </a:p>
          </p:txBody>
        </p:sp>
        <p:sp>
          <p:nvSpPr>
            <p:cNvPr id="213021" name="Line 31"/>
            <p:cNvSpPr>
              <a:spLocks noChangeShapeType="1"/>
            </p:cNvSpPr>
            <p:nvPr/>
          </p:nvSpPr>
          <p:spPr bwMode="auto">
            <a:xfrm flipH="1" flipV="1">
              <a:off x="1882" y="119"/>
              <a:ext cx="757" cy="1335"/>
            </a:xfrm>
            <a:prstGeom prst="line">
              <a:avLst/>
            </a:prstGeom>
            <a:noFill/>
            <a:ln w="9525">
              <a:solidFill>
                <a:srgbClr val="FF9900"/>
              </a:solidFill>
              <a:round/>
              <a:headEnd/>
              <a:tailEnd/>
            </a:ln>
          </p:spPr>
          <p:txBody>
            <a:bodyPr>
              <a:spAutoFit/>
            </a:bodyPr>
            <a:lstStyle/>
            <a:p>
              <a:endParaRPr lang="en-US"/>
            </a:p>
          </p:txBody>
        </p:sp>
      </p:grpSp>
      <p:sp>
        <p:nvSpPr>
          <p:cNvPr id="226336" name="Line 32"/>
          <p:cNvSpPr>
            <a:spLocks noChangeShapeType="1"/>
          </p:cNvSpPr>
          <p:nvPr/>
        </p:nvSpPr>
        <p:spPr bwMode="auto">
          <a:xfrm>
            <a:off x="6011863" y="4071938"/>
            <a:ext cx="914400" cy="0"/>
          </a:xfrm>
          <a:prstGeom prst="line">
            <a:avLst/>
          </a:prstGeom>
          <a:noFill/>
          <a:ln w="28575">
            <a:solidFill>
              <a:schemeClr val="bg1">
                <a:lumMod val="20000"/>
                <a:lumOff val="80000"/>
              </a:schemeClr>
            </a:solidFill>
            <a:round/>
            <a:headEnd/>
            <a:tailEnd/>
          </a:ln>
          <a:effectLst/>
        </p:spPr>
        <p:txBody>
          <a:bodyPr wrap="none" anchor="ctr"/>
          <a:lstStyle/>
          <a:p>
            <a:pPr>
              <a:defRPr/>
            </a:pPr>
            <a:endParaRPr lang="en-CA"/>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ChangeArrowheads="1"/>
          </p:cNvSpPr>
          <p:nvPr/>
        </p:nvSpPr>
        <p:spPr bwMode="auto">
          <a:xfrm>
            <a:off x="4494213" y="0"/>
            <a:ext cx="4724400" cy="685800"/>
          </a:xfrm>
          <a:prstGeom prst="rect">
            <a:avLst/>
          </a:prstGeom>
          <a:noFill/>
          <a:ln w="9525">
            <a:noFill/>
            <a:miter lim="800000"/>
            <a:headEnd/>
            <a:tailEnd/>
          </a:ln>
          <a:effectLst/>
        </p:spPr>
        <p:txBody>
          <a:bodyPr anchor="ctr"/>
          <a:lstStyle/>
          <a:p>
            <a:pPr algn="ctr">
              <a:defRPr/>
            </a:pPr>
            <a:r>
              <a:rPr lang="en-CA" sz="3600">
                <a:solidFill>
                  <a:schemeClr val="tx2"/>
                </a:solidFill>
                <a:effectLst>
                  <a:outerShdw blurRad="38100" dist="38100" dir="2700000" algn="tl">
                    <a:srgbClr val="000000"/>
                  </a:outerShdw>
                </a:effectLst>
              </a:rPr>
              <a:t>AHA 2007 Guidelines</a:t>
            </a:r>
            <a:endParaRPr lang="en-US" sz="3600">
              <a:solidFill>
                <a:schemeClr val="tx2"/>
              </a:solidFill>
              <a:effectLst>
                <a:outerShdw blurRad="38100" dist="38100" dir="2700000" algn="tl">
                  <a:srgbClr val="000000"/>
                </a:outerShdw>
              </a:effectLst>
            </a:endParaRPr>
          </a:p>
        </p:txBody>
      </p:sp>
      <p:grpSp>
        <p:nvGrpSpPr>
          <p:cNvPr id="215042" name="Group 3"/>
          <p:cNvGrpSpPr>
            <a:grpSpLocks/>
          </p:cNvGrpSpPr>
          <p:nvPr/>
        </p:nvGrpSpPr>
        <p:grpSpPr bwMode="auto">
          <a:xfrm>
            <a:off x="76200" y="304800"/>
            <a:ext cx="1676400" cy="762000"/>
            <a:chOff x="174" y="1221"/>
            <a:chExt cx="1056" cy="480"/>
          </a:xfrm>
        </p:grpSpPr>
        <p:sp>
          <p:nvSpPr>
            <p:cNvPr id="215068" name="Oval 4"/>
            <p:cNvSpPr>
              <a:spLocks noChangeArrowheads="1"/>
            </p:cNvSpPr>
            <p:nvPr/>
          </p:nvSpPr>
          <p:spPr bwMode="auto">
            <a:xfrm>
              <a:off x="288" y="1221"/>
              <a:ext cx="816" cy="480"/>
            </a:xfrm>
            <a:prstGeom prst="ellipse">
              <a:avLst/>
            </a:prstGeom>
            <a:solidFill>
              <a:srgbClr val="006699">
                <a:alpha val="50195"/>
              </a:srgbClr>
            </a:solidFill>
            <a:ln w="9525">
              <a:solidFill>
                <a:schemeClr val="tx1"/>
              </a:solidFill>
              <a:round/>
              <a:headEnd/>
              <a:tailEnd/>
            </a:ln>
          </p:spPr>
          <p:txBody>
            <a:bodyPr wrap="none" anchor="ctr"/>
            <a:lstStyle/>
            <a:p>
              <a:endParaRPr lang="en-CA"/>
            </a:p>
          </p:txBody>
        </p:sp>
        <p:sp>
          <p:nvSpPr>
            <p:cNvPr id="215069" name="Text Box 5"/>
            <p:cNvSpPr txBox="1">
              <a:spLocks noChangeArrowheads="1"/>
            </p:cNvSpPr>
            <p:nvPr/>
          </p:nvSpPr>
          <p:spPr bwMode="auto">
            <a:xfrm>
              <a:off x="174" y="1320"/>
              <a:ext cx="1056" cy="250"/>
            </a:xfrm>
            <a:prstGeom prst="rect">
              <a:avLst/>
            </a:prstGeom>
            <a:noFill/>
            <a:ln w="9525">
              <a:noFill/>
              <a:miter lim="800000"/>
              <a:headEnd/>
              <a:tailEnd/>
            </a:ln>
          </p:spPr>
          <p:txBody>
            <a:bodyPr>
              <a:spAutoFit/>
            </a:bodyPr>
            <a:lstStyle/>
            <a:p>
              <a:pPr algn="ctr" eaLnBrk="0" hangingPunct="0">
                <a:spcBef>
                  <a:spcPct val="50000"/>
                </a:spcBef>
              </a:pPr>
              <a:r>
                <a:rPr lang="en-CA" sz="2000">
                  <a:solidFill>
                    <a:schemeClr val="tx2"/>
                  </a:solidFill>
                  <a:latin typeface="Garamond" pitchFamily="18" charset="0"/>
                </a:rPr>
                <a:t>Step 5</a:t>
              </a:r>
              <a:endParaRPr lang="en-US" sz="2000">
                <a:solidFill>
                  <a:schemeClr val="tx2"/>
                </a:solidFill>
                <a:latin typeface="Garamond" pitchFamily="18" charset="0"/>
              </a:endParaRPr>
            </a:p>
          </p:txBody>
        </p:sp>
      </p:grpSp>
      <p:sp>
        <p:nvSpPr>
          <p:cNvPr id="215043" name="AutoShape 6"/>
          <p:cNvSpPr>
            <a:spLocks/>
          </p:cNvSpPr>
          <p:nvPr/>
        </p:nvSpPr>
        <p:spPr bwMode="auto">
          <a:xfrm>
            <a:off x="7018338" y="4781550"/>
            <a:ext cx="1982787" cy="341313"/>
          </a:xfrm>
          <a:prstGeom prst="accentBorderCallout1">
            <a:avLst>
              <a:gd name="adj1" fmla="val 33486"/>
              <a:gd name="adj2" fmla="val -3843"/>
              <a:gd name="adj3" fmla="val -28370"/>
              <a:gd name="adj4" fmla="val -24019"/>
            </a:avLst>
          </a:prstGeom>
          <a:noFill/>
          <a:ln w="12700">
            <a:solidFill>
              <a:srgbClr val="FF9900"/>
            </a:solidFill>
            <a:miter lim="800000"/>
            <a:headEnd/>
            <a:tailEnd/>
          </a:ln>
        </p:spPr>
        <p:txBody>
          <a:bodyPr lIns="90000" tIns="46800" rIns="90000" bIns="46800" anchor="ctr"/>
          <a:lstStyle/>
          <a:p>
            <a:pPr algn="ctr" eaLnBrk="0" hangingPunct="0"/>
            <a:r>
              <a:rPr lang="en-CA" sz="1600">
                <a:solidFill>
                  <a:srgbClr val="FF9900"/>
                </a:solidFill>
                <a:latin typeface="Arial" charset="0"/>
              </a:rPr>
              <a:t>Class IIa,  LOE B</a:t>
            </a:r>
            <a:endParaRPr lang="en-US" sz="1600">
              <a:solidFill>
                <a:srgbClr val="FF9900"/>
              </a:solidFill>
              <a:latin typeface="Arial" charset="0"/>
            </a:endParaRPr>
          </a:p>
        </p:txBody>
      </p:sp>
      <p:sp>
        <p:nvSpPr>
          <p:cNvPr id="215044" name="Text Box 7"/>
          <p:cNvSpPr txBox="1">
            <a:spLocks noChangeArrowheads="1"/>
          </p:cNvSpPr>
          <p:nvPr/>
        </p:nvSpPr>
        <p:spPr bwMode="auto">
          <a:xfrm>
            <a:off x="900113" y="1306513"/>
            <a:ext cx="1600200" cy="396875"/>
          </a:xfrm>
          <a:prstGeom prst="rect">
            <a:avLst/>
          </a:prstGeom>
          <a:noFill/>
          <a:ln w="28575">
            <a:noFill/>
            <a:miter lim="800000"/>
            <a:headEnd/>
            <a:tailEnd/>
          </a:ln>
        </p:spPr>
        <p:txBody>
          <a:bodyPr>
            <a:spAutoFit/>
          </a:bodyPr>
          <a:lstStyle/>
          <a:p>
            <a:pPr algn="ctr" eaLnBrk="0" hangingPunct="0">
              <a:spcBef>
                <a:spcPct val="50000"/>
              </a:spcBef>
            </a:pPr>
            <a:r>
              <a:rPr lang="en-CA" sz="2000">
                <a:solidFill>
                  <a:srgbClr val="FFFF66"/>
                </a:solidFill>
                <a:latin typeface="Arial" charset="0"/>
              </a:rPr>
              <a:t>3 or more</a:t>
            </a:r>
            <a:endParaRPr lang="en-US" sz="2000">
              <a:solidFill>
                <a:srgbClr val="FFFF66"/>
              </a:solidFill>
              <a:latin typeface="Arial" charset="0"/>
            </a:endParaRPr>
          </a:p>
        </p:txBody>
      </p:sp>
      <p:sp>
        <p:nvSpPr>
          <p:cNvPr id="215045" name="Text Box 8"/>
          <p:cNvSpPr txBox="1">
            <a:spLocks noChangeArrowheads="1"/>
          </p:cNvSpPr>
          <p:nvPr/>
        </p:nvSpPr>
        <p:spPr bwMode="auto">
          <a:xfrm>
            <a:off x="3846513" y="1306513"/>
            <a:ext cx="1600200" cy="396875"/>
          </a:xfrm>
          <a:prstGeom prst="rect">
            <a:avLst/>
          </a:prstGeom>
          <a:noFill/>
          <a:ln w="28575">
            <a:noFill/>
            <a:miter lim="800000"/>
            <a:headEnd/>
            <a:tailEnd/>
          </a:ln>
        </p:spPr>
        <p:txBody>
          <a:bodyPr>
            <a:spAutoFit/>
          </a:bodyPr>
          <a:lstStyle/>
          <a:p>
            <a:pPr algn="ctr" eaLnBrk="0" hangingPunct="0">
              <a:spcBef>
                <a:spcPct val="50000"/>
              </a:spcBef>
            </a:pPr>
            <a:r>
              <a:rPr lang="en-CA" sz="2000">
                <a:solidFill>
                  <a:srgbClr val="FFFF66"/>
                </a:solidFill>
                <a:latin typeface="Arial" charset="0"/>
              </a:rPr>
              <a:t>1 or 2</a:t>
            </a:r>
            <a:endParaRPr lang="en-US" sz="2000">
              <a:solidFill>
                <a:srgbClr val="FFFF66"/>
              </a:solidFill>
              <a:latin typeface="Arial" charset="0"/>
            </a:endParaRPr>
          </a:p>
        </p:txBody>
      </p:sp>
      <p:sp>
        <p:nvSpPr>
          <p:cNvPr id="227337" name="Text Box 9"/>
          <p:cNvSpPr txBox="1">
            <a:spLocks noChangeArrowheads="1"/>
          </p:cNvSpPr>
          <p:nvPr/>
        </p:nvSpPr>
        <p:spPr bwMode="auto">
          <a:xfrm>
            <a:off x="4646613" y="2754313"/>
            <a:ext cx="1571625" cy="720725"/>
          </a:xfrm>
          <a:prstGeom prst="rect">
            <a:avLst/>
          </a:prstGeom>
          <a:solidFill>
            <a:srgbClr val="333333">
              <a:alpha val="25000"/>
            </a:srgbClr>
          </a:solidFill>
          <a:ln w="19050">
            <a:solidFill>
              <a:schemeClr val="bg1">
                <a:lumMod val="20000"/>
                <a:lumOff val="80000"/>
              </a:schemeClr>
            </a:solidFill>
            <a:miter lim="800000"/>
            <a:headEnd/>
            <a:tailEnd/>
          </a:ln>
          <a:effectLst/>
        </p:spPr>
        <p:txBody>
          <a:bodyPr anchor="ctr">
            <a:spAutoFit/>
          </a:bodyPr>
          <a:lstStyle/>
          <a:p>
            <a:pPr algn="ctr" eaLnBrk="0" hangingPunct="0">
              <a:spcBef>
                <a:spcPct val="50000"/>
              </a:spcBef>
              <a:defRPr/>
            </a:pPr>
            <a:r>
              <a:rPr lang="en-CA" sz="2000">
                <a:solidFill>
                  <a:schemeClr val="bg1">
                    <a:lumMod val="20000"/>
                    <a:lumOff val="80000"/>
                  </a:schemeClr>
                </a:solidFill>
                <a:latin typeface="Arial" charset="0"/>
              </a:rPr>
              <a:t>Vascular Surgery</a:t>
            </a:r>
            <a:endParaRPr lang="en-US" sz="2000">
              <a:solidFill>
                <a:schemeClr val="bg1">
                  <a:lumMod val="20000"/>
                  <a:lumOff val="80000"/>
                </a:schemeClr>
              </a:solidFill>
              <a:latin typeface="Arial" charset="0"/>
            </a:endParaRPr>
          </a:p>
        </p:txBody>
      </p:sp>
      <p:sp>
        <p:nvSpPr>
          <p:cNvPr id="215047" name="Text Box 10"/>
          <p:cNvSpPr txBox="1">
            <a:spLocks noChangeArrowheads="1"/>
          </p:cNvSpPr>
          <p:nvPr/>
        </p:nvSpPr>
        <p:spPr bwMode="auto">
          <a:xfrm>
            <a:off x="6653213" y="2754313"/>
            <a:ext cx="1714500" cy="720725"/>
          </a:xfrm>
          <a:prstGeom prst="rect">
            <a:avLst/>
          </a:prstGeom>
          <a:noFill/>
          <a:ln w="19050">
            <a:solidFill>
              <a:srgbClr val="CCFFCC"/>
            </a:solidFill>
            <a:miter lim="800000"/>
            <a:headEnd/>
            <a:tailEnd/>
          </a:ln>
        </p:spPr>
        <p:txBody>
          <a:bodyPr anchor="ctr">
            <a:spAutoFit/>
          </a:bodyPr>
          <a:lstStyle/>
          <a:p>
            <a:pPr algn="ctr" eaLnBrk="0" hangingPunct="0">
              <a:spcBef>
                <a:spcPct val="50000"/>
              </a:spcBef>
            </a:pPr>
            <a:r>
              <a:rPr lang="en-CA" sz="2000">
                <a:solidFill>
                  <a:srgbClr val="CCFFCC"/>
                </a:solidFill>
                <a:latin typeface="Arial" charset="0"/>
              </a:rPr>
              <a:t>Intermediate Surgery</a:t>
            </a:r>
            <a:endParaRPr lang="en-US" sz="2000">
              <a:solidFill>
                <a:srgbClr val="CCFFCC"/>
              </a:solidFill>
              <a:latin typeface="Arial" charset="0"/>
            </a:endParaRPr>
          </a:p>
        </p:txBody>
      </p:sp>
      <p:sp>
        <p:nvSpPr>
          <p:cNvPr id="215048" name="Line 11"/>
          <p:cNvSpPr>
            <a:spLocks noChangeShapeType="1"/>
          </p:cNvSpPr>
          <p:nvPr/>
        </p:nvSpPr>
        <p:spPr bwMode="auto">
          <a:xfrm>
            <a:off x="5586413" y="1957388"/>
            <a:ext cx="1828800" cy="0"/>
          </a:xfrm>
          <a:prstGeom prst="line">
            <a:avLst/>
          </a:prstGeom>
          <a:noFill/>
          <a:ln w="28575">
            <a:solidFill>
              <a:srgbClr val="CCFFCC"/>
            </a:solidFill>
            <a:round/>
            <a:headEnd/>
            <a:tailEnd/>
          </a:ln>
        </p:spPr>
        <p:txBody>
          <a:bodyPr wrap="none" anchor="ctr"/>
          <a:lstStyle/>
          <a:p>
            <a:endParaRPr lang="en-US"/>
          </a:p>
        </p:txBody>
      </p:sp>
      <p:sp>
        <p:nvSpPr>
          <p:cNvPr id="227340" name="Line 12"/>
          <p:cNvSpPr>
            <a:spLocks noChangeShapeType="1"/>
          </p:cNvSpPr>
          <p:nvPr/>
        </p:nvSpPr>
        <p:spPr bwMode="auto">
          <a:xfrm>
            <a:off x="5586413" y="1957388"/>
            <a:ext cx="0" cy="796925"/>
          </a:xfrm>
          <a:prstGeom prst="line">
            <a:avLst/>
          </a:prstGeom>
          <a:noFill/>
          <a:ln w="28575">
            <a:solidFill>
              <a:schemeClr val="bg1">
                <a:lumMod val="20000"/>
                <a:lumOff val="80000"/>
              </a:schemeClr>
            </a:solidFill>
            <a:round/>
            <a:headEnd/>
            <a:tailEnd type="stealth" w="med" len="med"/>
          </a:ln>
          <a:effectLst/>
        </p:spPr>
        <p:txBody>
          <a:bodyPr wrap="none" anchor="ctr"/>
          <a:lstStyle/>
          <a:p>
            <a:pPr>
              <a:defRPr/>
            </a:pPr>
            <a:endParaRPr lang="en-CA">
              <a:solidFill>
                <a:schemeClr val="bg1">
                  <a:lumMod val="20000"/>
                  <a:lumOff val="80000"/>
                </a:schemeClr>
              </a:solidFill>
            </a:endParaRPr>
          </a:p>
        </p:txBody>
      </p:sp>
      <p:sp>
        <p:nvSpPr>
          <p:cNvPr id="215050" name="Line 13"/>
          <p:cNvSpPr>
            <a:spLocks noChangeShapeType="1"/>
          </p:cNvSpPr>
          <p:nvPr/>
        </p:nvSpPr>
        <p:spPr bwMode="auto">
          <a:xfrm>
            <a:off x="7415213" y="1957388"/>
            <a:ext cx="0" cy="796925"/>
          </a:xfrm>
          <a:prstGeom prst="line">
            <a:avLst/>
          </a:prstGeom>
          <a:noFill/>
          <a:ln w="28575">
            <a:solidFill>
              <a:srgbClr val="CCFFCC"/>
            </a:solidFill>
            <a:round/>
            <a:headEnd/>
            <a:tailEnd type="stealth" w="med" len="med"/>
          </a:ln>
        </p:spPr>
        <p:txBody>
          <a:bodyPr wrap="none" anchor="ctr"/>
          <a:lstStyle/>
          <a:p>
            <a:endParaRPr lang="en-US"/>
          </a:p>
        </p:txBody>
      </p:sp>
      <p:sp>
        <p:nvSpPr>
          <p:cNvPr id="215051" name="Line 14"/>
          <p:cNvSpPr>
            <a:spLocks noChangeShapeType="1"/>
          </p:cNvSpPr>
          <p:nvPr/>
        </p:nvSpPr>
        <p:spPr bwMode="auto">
          <a:xfrm>
            <a:off x="6500813" y="1703388"/>
            <a:ext cx="0" cy="254000"/>
          </a:xfrm>
          <a:prstGeom prst="line">
            <a:avLst/>
          </a:prstGeom>
          <a:noFill/>
          <a:ln w="28575">
            <a:solidFill>
              <a:srgbClr val="CCFFCC"/>
            </a:solidFill>
            <a:round/>
            <a:headEnd/>
            <a:tailEnd/>
          </a:ln>
        </p:spPr>
        <p:txBody>
          <a:bodyPr wrap="none" anchor="ctr"/>
          <a:lstStyle/>
          <a:p>
            <a:endParaRPr lang="en-US"/>
          </a:p>
        </p:txBody>
      </p:sp>
      <p:sp>
        <p:nvSpPr>
          <p:cNvPr id="215052" name="Text Box 15"/>
          <p:cNvSpPr txBox="1">
            <a:spLocks noChangeArrowheads="1"/>
          </p:cNvSpPr>
          <p:nvPr/>
        </p:nvSpPr>
        <p:spPr bwMode="auto">
          <a:xfrm>
            <a:off x="609600" y="2754313"/>
            <a:ext cx="1571625" cy="720725"/>
          </a:xfrm>
          <a:prstGeom prst="rect">
            <a:avLst/>
          </a:prstGeom>
          <a:solidFill>
            <a:srgbClr val="333333">
              <a:alpha val="25098"/>
            </a:srgbClr>
          </a:solidFill>
          <a:ln w="19050">
            <a:solidFill>
              <a:schemeClr val="tx1"/>
            </a:solidFill>
            <a:miter lim="800000"/>
            <a:headEnd/>
            <a:tailEnd/>
          </a:ln>
        </p:spPr>
        <p:txBody>
          <a:bodyPr anchor="ctr">
            <a:spAutoFit/>
          </a:bodyPr>
          <a:lstStyle/>
          <a:p>
            <a:pPr algn="ctr" eaLnBrk="0" hangingPunct="0">
              <a:spcBef>
                <a:spcPct val="50000"/>
              </a:spcBef>
            </a:pPr>
            <a:r>
              <a:rPr lang="en-CA" sz="2000">
                <a:latin typeface="Arial" charset="0"/>
              </a:rPr>
              <a:t>Vascular Surgery</a:t>
            </a:r>
            <a:endParaRPr lang="en-US" sz="2000">
              <a:latin typeface="Arial" charset="0"/>
            </a:endParaRPr>
          </a:p>
        </p:txBody>
      </p:sp>
      <p:sp>
        <p:nvSpPr>
          <p:cNvPr id="215053" name="Text Box 16"/>
          <p:cNvSpPr txBox="1">
            <a:spLocks noChangeArrowheads="1"/>
          </p:cNvSpPr>
          <p:nvPr/>
        </p:nvSpPr>
        <p:spPr bwMode="auto">
          <a:xfrm>
            <a:off x="2616200" y="2754313"/>
            <a:ext cx="1714500" cy="720725"/>
          </a:xfrm>
          <a:prstGeom prst="rect">
            <a:avLst/>
          </a:prstGeom>
          <a:noFill/>
          <a:ln w="19050">
            <a:solidFill>
              <a:schemeClr val="tx1"/>
            </a:solidFill>
            <a:miter lim="800000"/>
            <a:headEnd/>
            <a:tailEnd/>
          </a:ln>
        </p:spPr>
        <p:txBody>
          <a:bodyPr anchor="ctr">
            <a:spAutoFit/>
          </a:bodyPr>
          <a:lstStyle/>
          <a:p>
            <a:pPr algn="ctr" eaLnBrk="0" hangingPunct="0">
              <a:spcBef>
                <a:spcPct val="50000"/>
              </a:spcBef>
            </a:pPr>
            <a:r>
              <a:rPr lang="en-CA" sz="2000">
                <a:latin typeface="Arial" charset="0"/>
              </a:rPr>
              <a:t>Intermediate Surgery</a:t>
            </a:r>
            <a:endParaRPr lang="en-US" sz="2000">
              <a:latin typeface="Arial" charset="0"/>
            </a:endParaRPr>
          </a:p>
        </p:txBody>
      </p:sp>
      <p:sp>
        <p:nvSpPr>
          <p:cNvPr id="215054" name="Line 17"/>
          <p:cNvSpPr>
            <a:spLocks noChangeShapeType="1"/>
          </p:cNvSpPr>
          <p:nvPr/>
        </p:nvSpPr>
        <p:spPr bwMode="auto">
          <a:xfrm>
            <a:off x="1549400" y="1957388"/>
            <a:ext cx="1828800" cy="0"/>
          </a:xfrm>
          <a:prstGeom prst="line">
            <a:avLst/>
          </a:prstGeom>
          <a:noFill/>
          <a:ln w="28575">
            <a:solidFill>
              <a:schemeClr val="tx1"/>
            </a:solidFill>
            <a:round/>
            <a:headEnd/>
            <a:tailEnd/>
          </a:ln>
        </p:spPr>
        <p:txBody>
          <a:bodyPr wrap="none" anchor="ctr"/>
          <a:lstStyle/>
          <a:p>
            <a:endParaRPr lang="en-US"/>
          </a:p>
        </p:txBody>
      </p:sp>
      <p:sp>
        <p:nvSpPr>
          <p:cNvPr id="215055" name="Line 18"/>
          <p:cNvSpPr>
            <a:spLocks noChangeShapeType="1"/>
          </p:cNvSpPr>
          <p:nvPr/>
        </p:nvSpPr>
        <p:spPr bwMode="auto">
          <a:xfrm>
            <a:off x="1549400" y="1957388"/>
            <a:ext cx="0" cy="796925"/>
          </a:xfrm>
          <a:prstGeom prst="line">
            <a:avLst/>
          </a:prstGeom>
          <a:noFill/>
          <a:ln w="28575">
            <a:solidFill>
              <a:schemeClr val="tx1"/>
            </a:solidFill>
            <a:round/>
            <a:headEnd/>
            <a:tailEnd type="stealth" w="med" len="med"/>
          </a:ln>
        </p:spPr>
        <p:txBody>
          <a:bodyPr wrap="none" anchor="ctr"/>
          <a:lstStyle/>
          <a:p>
            <a:endParaRPr lang="en-US"/>
          </a:p>
        </p:txBody>
      </p:sp>
      <p:sp>
        <p:nvSpPr>
          <p:cNvPr id="215056" name="Line 19"/>
          <p:cNvSpPr>
            <a:spLocks noChangeShapeType="1"/>
          </p:cNvSpPr>
          <p:nvPr/>
        </p:nvSpPr>
        <p:spPr bwMode="auto">
          <a:xfrm>
            <a:off x="3378200" y="1957388"/>
            <a:ext cx="0" cy="796925"/>
          </a:xfrm>
          <a:prstGeom prst="line">
            <a:avLst/>
          </a:prstGeom>
          <a:noFill/>
          <a:ln w="28575">
            <a:solidFill>
              <a:schemeClr val="tx1"/>
            </a:solidFill>
            <a:round/>
            <a:headEnd/>
            <a:tailEnd type="stealth" w="med" len="med"/>
          </a:ln>
        </p:spPr>
        <p:txBody>
          <a:bodyPr wrap="none" anchor="ctr"/>
          <a:lstStyle/>
          <a:p>
            <a:endParaRPr lang="en-US"/>
          </a:p>
        </p:txBody>
      </p:sp>
      <p:sp>
        <p:nvSpPr>
          <p:cNvPr id="215057" name="Line 20"/>
          <p:cNvSpPr>
            <a:spLocks noChangeShapeType="1"/>
          </p:cNvSpPr>
          <p:nvPr/>
        </p:nvSpPr>
        <p:spPr bwMode="auto">
          <a:xfrm>
            <a:off x="2463800" y="-228600"/>
            <a:ext cx="0" cy="2185988"/>
          </a:xfrm>
          <a:prstGeom prst="line">
            <a:avLst/>
          </a:prstGeom>
          <a:noFill/>
          <a:ln w="28575">
            <a:solidFill>
              <a:schemeClr val="tx1"/>
            </a:solidFill>
            <a:round/>
            <a:headEnd/>
            <a:tailEnd/>
          </a:ln>
        </p:spPr>
        <p:txBody>
          <a:bodyPr wrap="none" anchor="ctr"/>
          <a:lstStyle/>
          <a:p>
            <a:endParaRPr lang="en-US"/>
          </a:p>
        </p:txBody>
      </p:sp>
      <p:sp>
        <p:nvSpPr>
          <p:cNvPr id="215058" name="Line 21"/>
          <p:cNvSpPr>
            <a:spLocks noChangeShapeType="1"/>
          </p:cNvSpPr>
          <p:nvPr/>
        </p:nvSpPr>
        <p:spPr bwMode="auto">
          <a:xfrm>
            <a:off x="3378200" y="-228600"/>
            <a:ext cx="0" cy="1931988"/>
          </a:xfrm>
          <a:prstGeom prst="line">
            <a:avLst/>
          </a:prstGeom>
          <a:noFill/>
          <a:ln w="28575">
            <a:solidFill>
              <a:srgbClr val="CCFFCC"/>
            </a:solidFill>
            <a:round/>
            <a:headEnd/>
            <a:tailEnd/>
          </a:ln>
        </p:spPr>
        <p:txBody>
          <a:bodyPr wrap="none" anchor="ctr"/>
          <a:lstStyle/>
          <a:p>
            <a:endParaRPr lang="en-US"/>
          </a:p>
        </p:txBody>
      </p:sp>
      <p:sp>
        <p:nvSpPr>
          <p:cNvPr id="215059" name="Line 22"/>
          <p:cNvSpPr>
            <a:spLocks noChangeShapeType="1"/>
          </p:cNvSpPr>
          <p:nvPr/>
        </p:nvSpPr>
        <p:spPr bwMode="auto">
          <a:xfrm flipH="1">
            <a:off x="3378200" y="1703388"/>
            <a:ext cx="3122613" cy="0"/>
          </a:xfrm>
          <a:prstGeom prst="line">
            <a:avLst/>
          </a:prstGeom>
          <a:noFill/>
          <a:ln w="28575">
            <a:solidFill>
              <a:srgbClr val="CCFFCC"/>
            </a:solidFill>
            <a:round/>
            <a:headEnd/>
            <a:tailEnd/>
          </a:ln>
        </p:spPr>
        <p:txBody>
          <a:bodyPr wrap="none" anchor="ctr"/>
          <a:lstStyle/>
          <a:p>
            <a:endParaRPr lang="en-US"/>
          </a:p>
        </p:txBody>
      </p:sp>
      <p:sp>
        <p:nvSpPr>
          <p:cNvPr id="215060" name="Text Box 23"/>
          <p:cNvSpPr txBox="1">
            <a:spLocks noChangeArrowheads="1"/>
          </p:cNvSpPr>
          <p:nvPr/>
        </p:nvSpPr>
        <p:spPr bwMode="auto">
          <a:xfrm>
            <a:off x="2743200" y="4308475"/>
            <a:ext cx="5410200" cy="1787525"/>
          </a:xfrm>
          <a:prstGeom prst="rect">
            <a:avLst/>
          </a:prstGeom>
          <a:noFill/>
          <a:ln w="19050">
            <a:solidFill>
              <a:schemeClr val="tx1"/>
            </a:solidFill>
            <a:miter lim="800000"/>
            <a:headEnd/>
            <a:tailEnd/>
          </a:ln>
        </p:spPr>
        <p:txBody>
          <a:bodyPr>
            <a:spAutoFit/>
          </a:bodyPr>
          <a:lstStyle/>
          <a:p>
            <a:pPr algn="ctr" eaLnBrk="0" hangingPunct="0">
              <a:spcBef>
                <a:spcPct val="50000"/>
              </a:spcBef>
            </a:pPr>
            <a:r>
              <a:rPr lang="en-CA" sz="2000">
                <a:solidFill>
                  <a:srgbClr val="FF9900"/>
                </a:solidFill>
                <a:latin typeface="Arial" charset="0"/>
              </a:rPr>
              <a:t>Proceed with planned surgery with HR control</a:t>
            </a:r>
          </a:p>
          <a:p>
            <a:pPr algn="ctr" eaLnBrk="0" hangingPunct="0">
              <a:spcBef>
                <a:spcPct val="50000"/>
              </a:spcBef>
            </a:pPr>
            <a:r>
              <a:rPr lang="en-CA" sz="2000">
                <a:solidFill>
                  <a:srgbClr val="FF9900"/>
                </a:solidFill>
                <a:latin typeface="Arial" charset="0"/>
              </a:rPr>
              <a:t>OR</a:t>
            </a:r>
          </a:p>
          <a:p>
            <a:pPr algn="ctr" eaLnBrk="0" hangingPunct="0">
              <a:spcBef>
                <a:spcPct val="50000"/>
              </a:spcBef>
            </a:pPr>
            <a:r>
              <a:rPr lang="en-CA" sz="2000">
                <a:solidFill>
                  <a:srgbClr val="FF9900"/>
                </a:solidFill>
                <a:latin typeface="Arial" charset="0"/>
              </a:rPr>
              <a:t>consider non-invasive testing</a:t>
            </a:r>
          </a:p>
          <a:p>
            <a:pPr algn="ctr" eaLnBrk="0" hangingPunct="0">
              <a:spcBef>
                <a:spcPct val="50000"/>
              </a:spcBef>
            </a:pPr>
            <a:r>
              <a:rPr lang="en-CA" sz="2000">
                <a:solidFill>
                  <a:srgbClr val="FF9900"/>
                </a:solidFill>
                <a:latin typeface="Arial" charset="0"/>
              </a:rPr>
              <a:t>if it will change management</a:t>
            </a:r>
            <a:endParaRPr lang="en-US" sz="2000">
              <a:solidFill>
                <a:srgbClr val="FF9900"/>
              </a:solidFill>
              <a:latin typeface="Arial" charset="0"/>
            </a:endParaRPr>
          </a:p>
        </p:txBody>
      </p:sp>
      <p:sp>
        <p:nvSpPr>
          <p:cNvPr id="215061" name="Line 24"/>
          <p:cNvSpPr>
            <a:spLocks noChangeShapeType="1"/>
          </p:cNvSpPr>
          <p:nvPr/>
        </p:nvSpPr>
        <p:spPr bwMode="auto">
          <a:xfrm>
            <a:off x="3505200" y="3475038"/>
            <a:ext cx="0" cy="833437"/>
          </a:xfrm>
          <a:prstGeom prst="line">
            <a:avLst/>
          </a:prstGeom>
          <a:noFill/>
          <a:ln w="28575">
            <a:solidFill>
              <a:schemeClr val="tx1"/>
            </a:solidFill>
            <a:round/>
            <a:headEnd/>
            <a:tailEnd type="stealth" w="med" len="med"/>
          </a:ln>
        </p:spPr>
        <p:txBody>
          <a:bodyPr wrap="none" anchor="ctr"/>
          <a:lstStyle/>
          <a:p>
            <a:endParaRPr lang="en-US"/>
          </a:p>
        </p:txBody>
      </p:sp>
      <p:sp>
        <p:nvSpPr>
          <p:cNvPr id="227353" name="Line 25"/>
          <p:cNvSpPr>
            <a:spLocks noChangeShapeType="1"/>
          </p:cNvSpPr>
          <p:nvPr/>
        </p:nvSpPr>
        <p:spPr bwMode="auto">
          <a:xfrm>
            <a:off x="5446713" y="3475038"/>
            <a:ext cx="0" cy="833437"/>
          </a:xfrm>
          <a:prstGeom prst="line">
            <a:avLst/>
          </a:prstGeom>
          <a:noFill/>
          <a:ln w="28575">
            <a:solidFill>
              <a:schemeClr val="bg1">
                <a:lumMod val="20000"/>
                <a:lumOff val="80000"/>
              </a:schemeClr>
            </a:solidFill>
            <a:round/>
            <a:headEnd/>
            <a:tailEnd type="stealth" w="med" len="med"/>
          </a:ln>
          <a:effectLst/>
        </p:spPr>
        <p:txBody>
          <a:bodyPr wrap="none" anchor="ctr"/>
          <a:lstStyle/>
          <a:p>
            <a:pPr>
              <a:defRPr/>
            </a:pPr>
            <a:endParaRPr lang="en-CA">
              <a:solidFill>
                <a:schemeClr val="bg1">
                  <a:lumMod val="20000"/>
                  <a:lumOff val="80000"/>
                </a:schemeClr>
              </a:solidFill>
            </a:endParaRPr>
          </a:p>
        </p:txBody>
      </p:sp>
      <p:sp>
        <p:nvSpPr>
          <p:cNvPr id="215063" name="Line 26"/>
          <p:cNvSpPr>
            <a:spLocks noChangeShapeType="1"/>
          </p:cNvSpPr>
          <p:nvPr/>
        </p:nvSpPr>
        <p:spPr bwMode="auto">
          <a:xfrm>
            <a:off x="7543800" y="3475038"/>
            <a:ext cx="0" cy="833437"/>
          </a:xfrm>
          <a:prstGeom prst="line">
            <a:avLst/>
          </a:prstGeom>
          <a:noFill/>
          <a:ln w="28575">
            <a:solidFill>
              <a:srgbClr val="CCFFCC"/>
            </a:solidFill>
            <a:round/>
            <a:headEnd/>
            <a:tailEnd type="stealth" w="med" len="med"/>
          </a:ln>
        </p:spPr>
        <p:txBody>
          <a:bodyPr wrap="none" anchor="ctr"/>
          <a:lstStyle/>
          <a:p>
            <a:endParaRPr lang="en-US"/>
          </a:p>
        </p:txBody>
      </p:sp>
      <p:sp>
        <p:nvSpPr>
          <p:cNvPr id="215064" name="Text Box 27"/>
          <p:cNvSpPr txBox="1">
            <a:spLocks noChangeArrowheads="1"/>
          </p:cNvSpPr>
          <p:nvPr/>
        </p:nvSpPr>
        <p:spPr bwMode="auto">
          <a:xfrm>
            <a:off x="257175" y="4308475"/>
            <a:ext cx="2206625" cy="1939925"/>
          </a:xfrm>
          <a:prstGeom prst="rect">
            <a:avLst/>
          </a:prstGeom>
          <a:noFill/>
          <a:ln w="19050">
            <a:solidFill>
              <a:schemeClr val="tx1"/>
            </a:solidFill>
            <a:miter lim="800000"/>
            <a:headEnd/>
            <a:tailEnd/>
          </a:ln>
        </p:spPr>
        <p:txBody>
          <a:bodyPr>
            <a:spAutoFit/>
          </a:bodyPr>
          <a:lstStyle/>
          <a:p>
            <a:pPr algn="ctr" eaLnBrk="0" hangingPunct="0">
              <a:spcBef>
                <a:spcPct val="50000"/>
              </a:spcBef>
            </a:pPr>
            <a:r>
              <a:rPr lang="el-GR" sz="2000">
                <a:latin typeface="Arial" charset="0"/>
                <a:cs typeface="Arial" charset="0"/>
              </a:rPr>
              <a:t>β</a:t>
            </a:r>
            <a:r>
              <a:rPr lang="en-CA" sz="2000">
                <a:latin typeface="Arial" charset="0"/>
              </a:rPr>
              <a:t> Blockade </a:t>
            </a:r>
          </a:p>
          <a:p>
            <a:pPr algn="ctr" eaLnBrk="0" hangingPunct="0">
              <a:spcBef>
                <a:spcPct val="50000"/>
              </a:spcBef>
            </a:pPr>
            <a:r>
              <a:rPr lang="en-CA" sz="2000">
                <a:solidFill>
                  <a:srgbClr val="FFFF66"/>
                </a:solidFill>
                <a:latin typeface="Arial" charset="0"/>
              </a:rPr>
              <a:t>AND</a:t>
            </a:r>
          </a:p>
          <a:p>
            <a:pPr algn="ctr" eaLnBrk="0" hangingPunct="0">
              <a:spcBef>
                <a:spcPct val="50000"/>
              </a:spcBef>
            </a:pPr>
            <a:r>
              <a:rPr lang="en-CA" sz="2000">
                <a:latin typeface="Arial" charset="0"/>
              </a:rPr>
              <a:t>Consider testing if it will change management</a:t>
            </a:r>
            <a:endParaRPr lang="en-US" sz="2000">
              <a:latin typeface="Arial" charset="0"/>
            </a:endParaRPr>
          </a:p>
        </p:txBody>
      </p:sp>
      <p:sp>
        <p:nvSpPr>
          <p:cNvPr id="215065" name="AutoShape 28"/>
          <p:cNvSpPr>
            <a:spLocks/>
          </p:cNvSpPr>
          <p:nvPr/>
        </p:nvSpPr>
        <p:spPr bwMode="auto">
          <a:xfrm>
            <a:off x="7235825" y="6237288"/>
            <a:ext cx="1828800" cy="341312"/>
          </a:xfrm>
          <a:prstGeom prst="accentBorderCallout1">
            <a:avLst>
              <a:gd name="adj1" fmla="val 33486"/>
              <a:gd name="adj2" fmla="val -4167"/>
              <a:gd name="adj3" fmla="val -220000"/>
              <a:gd name="adj4" fmla="val -4426"/>
            </a:avLst>
          </a:prstGeom>
          <a:noFill/>
          <a:ln w="12700">
            <a:solidFill>
              <a:srgbClr val="FF9900"/>
            </a:solidFill>
            <a:miter lim="800000"/>
            <a:headEnd/>
            <a:tailEnd/>
          </a:ln>
        </p:spPr>
        <p:txBody>
          <a:bodyPr lIns="90000" tIns="46800" rIns="90000" bIns="46800" anchor="ctr"/>
          <a:lstStyle/>
          <a:p>
            <a:pPr algn="ctr" eaLnBrk="0" hangingPunct="0"/>
            <a:r>
              <a:rPr lang="en-CA" sz="1600">
                <a:solidFill>
                  <a:srgbClr val="FF9900"/>
                </a:solidFill>
                <a:latin typeface="Arial" charset="0"/>
              </a:rPr>
              <a:t>Class IIb, LOE B</a:t>
            </a:r>
            <a:endParaRPr lang="en-US" sz="1600">
              <a:solidFill>
                <a:srgbClr val="FF9900"/>
              </a:solidFill>
              <a:latin typeface="Arial" charset="0"/>
            </a:endParaRPr>
          </a:p>
        </p:txBody>
      </p:sp>
      <p:sp>
        <p:nvSpPr>
          <p:cNvPr id="215066" name="AutoShape 29"/>
          <p:cNvSpPr>
            <a:spLocks/>
          </p:cNvSpPr>
          <p:nvPr/>
        </p:nvSpPr>
        <p:spPr bwMode="auto">
          <a:xfrm>
            <a:off x="179388" y="6400800"/>
            <a:ext cx="2132012" cy="341313"/>
          </a:xfrm>
          <a:prstGeom prst="accentBorderCallout1">
            <a:avLst>
              <a:gd name="adj1" fmla="val 33486"/>
              <a:gd name="adj2" fmla="val 103574"/>
              <a:gd name="adj3" fmla="val -335347"/>
              <a:gd name="adj4" fmla="val 105213"/>
            </a:avLst>
          </a:prstGeom>
          <a:noFill/>
          <a:ln w="12700">
            <a:solidFill>
              <a:srgbClr val="FF9900"/>
            </a:solidFill>
            <a:miter lim="800000"/>
            <a:headEnd/>
            <a:tailEnd/>
          </a:ln>
        </p:spPr>
        <p:txBody>
          <a:bodyPr lIns="90000" tIns="46800" rIns="90000" bIns="46800" anchor="ctr"/>
          <a:lstStyle/>
          <a:p>
            <a:pPr algn="ctr" eaLnBrk="0" hangingPunct="0"/>
            <a:r>
              <a:rPr lang="en-CA" sz="1600">
                <a:solidFill>
                  <a:srgbClr val="FF9900"/>
                </a:solidFill>
                <a:latin typeface="Arial" charset="0"/>
              </a:rPr>
              <a:t>Class IIa,  LOE B</a:t>
            </a:r>
            <a:endParaRPr lang="en-US" sz="1600">
              <a:solidFill>
                <a:srgbClr val="FF9900"/>
              </a:solidFill>
              <a:latin typeface="Arial" charset="0"/>
            </a:endParaRPr>
          </a:p>
        </p:txBody>
      </p:sp>
      <p:sp>
        <p:nvSpPr>
          <p:cNvPr id="215067" name="Line 30"/>
          <p:cNvSpPr>
            <a:spLocks noChangeShapeType="1"/>
          </p:cNvSpPr>
          <p:nvPr/>
        </p:nvSpPr>
        <p:spPr bwMode="auto">
          <a:xfrm>
            <a:off x="1371600" y="3475038"/>
            <a:ext cx="0" cy="833437"/>
          </a:xfrm>
          <a:prstGeom prst="line">
            <a:avLst/>
          </a:prstGeom>
          <a:noFill/>
          <a:ln w="28575">
            <a:solidFill>
              <a:schemeClr val="tx1"/>
            </a:solidFill>
            <a:round/>
            <a:headEnd/>
            <a:tailEnd type="stealth"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Title 1"/>
          <p:cNvSpPr>
            <a:spLocks noGrp="1"/>
          </p:cNvSpPr>
          <p:nvPr>
            <p:ph type="title"/>
          </p:nvPr>
        </p:nvSpPr>
        <p:spPr/>
        <p:txBody>
          <a:bodyPr/>
          <a:lstStyle/>
          <a:p>
            <a:r>
              <a:rPr lang="en-CA" smtClean="0"/>
              <a:t>Stress testing</a:t>
            </a:r>
          </a:p>
        </p:txBody>
      </p:sp>
      <p:sp>
        <p:nvSpPr>
          <p:cNvPr id="3" name="Content Placeholder 2"/>
          <p:cNvSpPr>
            <a:spLocks noGrp="1"/>
          </p:cNvSpPr>
          <p:nvPr>
            <p:ph idx="1"/>
          </p:nvPr>
        </p:nvSpPr>
        <p:spPr/>
        <p:txBody>
          <a:bodyPr>
            <a:normAutofit/>
          </a:bodyPr>
          <a:lstStyle/>
          <a:p>
            <a:pPr>
              <a:lnSpc>
                <a:spcPct val="90000"/>
              </a:lnSpc>
            </a:pPr>
            <a:r>
              <a:rPr lang="en-CA" sz="2600" smtClean="0"/>
              <a:t>Perform stress test </a:t>
            </a:r>
            <a:r>
              <a:rPr lang="en-CA" sz="2600" b="1" u="sng" smtClean="0"/>
              <a:t>only</a:t>
            </a:r>
            <a:r>
              <a:rPr lang="en-CA" sz="2600" smtClean="0"/>
              <a:t> if it will change your management:</a:t>
            </a:r>
          </a:p>
          <a:p>
            <a:pPr lvl="1">
              <a:lnSpc>
                <a:spcPct val="90000"/>
              </a:lnSpc>
            </a:pPr>
            <a:r>
              <a:rPr lang="en-CA" sz="2200" smtClean="0"/>
              <a:t>Advise about risk</a:t>
            </a:r>
          </a:p>
          <a:p>
            <a:pPr lvl="2">
              <a:lnSpc>
                <a:spcPct val="90000"/>
              </a:lnSpc>
            </a:pPr>
            <a:r>
              <a:rPr lang="en-CA" sz="1900" smtClean="0"/>
              <a:t>Informed patient</a:t>
            </a:r>
          </a:p>
          <a:p>
            <a:pPr lvl="2">
              <a:lnSpc>
                <a:spcPct val="90000"/>
              </a:lnSpc>
            </a:pPr>
            <a:r>
              <a:rPr lang="en-CA" sz="1900" smtClean="0"/>
              <a:t>Intraoperative management </a:t>
            </a:r>
          </a:p>
          <a:p>
            <a:pPr lvl="2">
              <a:lnSpc>
                <a:spcPct val="90000"/>
              </a:lnSpc>
            </a:pPr>
            <a:r>
              <a:rPr lang="en-CA" sz="1900" smtClean="0"/>
              <a:t>Post-operative care setting/monitoring</a:t>
            </a:r>
          </a:p>
          <a:p>
            <a:pPr lvl="1">
              <a:lnSpc>
                <a:spcPct val="90000"/>
              </a:lnSpc>
            </a:pPr>
            <a:r>
              <a:rPr lang="en-CA" sz="2200" smtClean="0"/>
              <a:t>Advise about possible pre-op treatment</a:t>
            </a:r>
          </a:p>
          <a:p>
            <a:pPr lvl="2">
              <a:lnSpc>
                <a:spcPct val="90000"/>
              </a:lnSpc>
            </a:pPr>
            <a:r>
              <a:rPr lang="en-CA" sz="1900" smtClean="0"/>
              <a:t>CABG or PCI</a:t>
            </a:r>
          </a:p>
          <a:p>
            <a:pPr>
              <a:lnSpc>
                <a:spcPct val="90000"/>
              </a:lnSpc>
            </a:pPr>
            <a:r>
              <a:rPr lang="en-CA" sz="2600" smtClean="0"/>
              <a:t>Either dobutamine echo or mibi or persantine mibi.  </a:t>
            </a:r>
          </a:p>
          <a:p>
            <a:pPr>
              <a:lnSpc>
                <a:spcPct val="90000"/>
              </a:lnSpc>
            </a:pPr>
            <a:r>
              <a:rPr lang="en-CA" sz="2200" smtClean="0"/>
              <a:t>Most cannot tolerate exercise stress – those who could usually fit enough not to need stress test in first place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p:txBody>
          <a:bodyPr>
            <a:normAutofit fontScale="90000"/>
          </a:bodyPr>
          <a:lstStyle/>
          <a:p>
            <a:pPr fontAlgn="auto">
              <a:spcAft>
                <a:spcPts val="0"/>
              </a:spcAft>
              <a:defRPr/>
            </a:pPr>
            <a:r>
              <a:rPr lang="en-CA" sz="4000" dirty="0" smtClean="0"/>
              <a:t>Case: </a:t>
            </a:r>
            <a:r>
              <a:rPr lang="en-CA" sz="4000" dirty="0"/>
              <a:t>You decide to perform a </a:t>
            </a:r>
            <a:r>
              <a:rPr lang="en-CA" sz="4000" dirty="0" err="1"/>
              <a:t>dobutamine</a:t>
            </a:r>
            <a:r>
              <a:rPr lang="en-CA" sz="4000" dirty="0"/>
              <a:t> </a:t>
            </a:r>
            <a:r>
              <a:rPr lang="en-CA" sz="4000" dirty="0" err="1"/>
              <a:t>sestamibi</a:t>
            </a:r>
            <a:r>
              <a:rPr lang="en-CA" sz="4000" dirty="0"/>
              <a:t>:</a:t>
            </a:r>
            <a:br>
              <a:rPr lang="en-CA" sz="4000" dirty="0"/>
            </a:br>
            <a:r>
              <a:rPr lang="en-CA" sz="3600" dirty="0">
                <a:solidFill>
                  <a:srgbClr val="FF9900"/>
                </a:solidFill>
              </a:rPr>
              <a:t>What do you do with these 3 scenarios</a:t>
            </a:r>
          </a:p>
        </p:txBody>
      </p:sp>
      <p:sp>
        <p:nvSpPr>
          <p:cNvPr id="147459" name="Rectangle 3"/>
          <p:cNvSpPr>
            <a:spLocks noGrp="1" noRot="1" noChangeArrowheads="1"/>
          </p:cNvSpPr>
          <p:nvPr>
            <p:ph idx="1"/>
          </p:nvPr>
        </p:nvSpPr>
        <p:spPr>
          <a:xfrm>
            <a:off x="685800" y="2133600"/>
            <a:ext cx="7772400" cy="4114800"/>
          </a:xfrm>
        </p:spPr>
        <p:txBody>
          <a:bodyPr/>
          <a:lstStyle/>
          <a:p>
            <a:pPr marL="609600" indent="-609600">
              <a:buFontTx/>
              <a:buAutoNum type="arabicPeriod"/>
            </a:pPr>
            <a:r>
              <a:rPr lang="en-CA" sz="2800" smtClean="0">
                <a:solidFill>
                  <a:schemeClr val="tx2"/>
                </a:solidFill>
              </a:rPr>
              <a:t>Small fixed inferior wall defect.  Small area of peri-infarct reversibility</a:t>
            </a:r>
            <a:r>
              <a:rPr lang="en-CA" smtClean="0">
                <a:solidFill>
                  <a:schemeClr val="tx2"/>
                </a:solidFill>
              </a:rPr>
              <a:t>?</a:t>
            </a:r>
          </a:p>
          <a:p>
            <a:pPr marL="609600" indent="-609600">
              <a:buFontTx/>
              <a:buAutoNum type="arabicPeriod"/>
            </a:pPr>
            <a:endParaRPr lang="en-CA" smtClean="0">
              <a:solidFill>
                <a:schemeClr val="tx2"/>
              </a:solidFill>
            </a:endParaRPr>
          </a:p>
          <a:p>
            <a:pPr marL="609600" indent="-609600">
              <a:buFontTx/>
              <a:buAutoNum type="arabicPeriod"/>
            </a:pPr>
            <a:r>
              <a:rPr lang="en-CA" sz="2800" smtClean="0">
                <a:solidFill>
                  <a:schemeClr val="tx2"/>
                </a:solidFill>
              </a:rPr>
              <a:t>Large, severe intensity reversible defect, inferior wall?</a:t>
            </a:r>
          </a:p>
          <a:p>
            <a:pPr marL="609600" indent="-609600">
              <a:buFontTx/>
              <a:buAutoNum type="arabicPeriod"/>
            </a:pPr>
            <a:endParaRPr lang="en-CA" sz="2800" smtClean="0">
              <a:solidFill>
                <a:schemeClr val="tx2"/>
              </a:solidFill>
            </a:endParaRPr>
          </a:p>
          <a:p>
            <a:pPr marL="609600" indent="-609600">
              <a:buFontTx/>
              <a:buAutoNum type="arabicPeriod"/>
            </a:pPr>
            <a:r>
              <a:rPr lang="en-CA" sz="2800" smtClean="0">
                <a:solidFill>
                  <a:schemeClr val="tx2"/>
                </a:solidFill>
              </a:rPr>
              <a:t>Multiple areas of severe intensity reversibility?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anim calcmode="lin" valueType="num">
                                      <p:cBhvr additive="base">
                                        <p:cTn id="7" dur="500" fill="hold"/>
                                        <p:tgtEl>
                                          <p:spTgt spid="14745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474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47459">
                                            <p:txEl>
                                              <p:pRg st="2" end="2"/>
                                            </p:txEl>
                                          </p:spTgt>
                                        </p:tgtEl>
                                        <p:attrNameLst>
                                          <p:attrName>style.visibility</p:attrName>
                                        </p:attrNameLst>
                                      </p:cBhvr>
                                      <p:to>
                                        <p:strVal val="visible"/>
                                      </p:to>
                                    </p:set>
                                    <p:anim calcmode="lin" valueType="num">
                                      <p:cBhvr additive="base">
                                        <p:cTn id="13" dur="500" fill="hold"/>
                                        <p:tgtEl>
                                          <p:spTgt spid="147459">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474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47459">
                                            <p:txEl>
                                              <p:pRg st="4" end="4"/>
                                            </p:txEl>
                                          </p:spTgt>
                                        </p:tgtEl>
                                        <p:attrNameLst>
                                          <p:attrName>style.visibility</p:attrName>
                                        </p:attrNameLst>
                                      </p:cBhvr>
                                      <p:to>
                                        <p:strVal val="visible"/>
                                      </p:to>
                                    </p:set>
                                    <p:anim calcmode="lin" valueType="num">
                                      <p:cBhvr additive="base">
                                        <p:cTn id="19" dur="500" fill="hold"/>
                                        <p:tgtEl>
                                          <p:spTgt spid="147459">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4745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5"/>
          <p:cNvSpPr>
            <a:spLocks noGrp="1" noRot="1" noChangeArrowheads="1"/>
          </p:cNvSpPr>
          <p:nvPr>
            <p:ph type="title"/>
          </p:nvPr>
        </p:nvSpPr>
        <p:spPr/>
        <p:txBody>
          <a:bodyPr/>
          <a:lstStyle/>
          <a:p>
            <a:r>
              <a:rPr lang="en-US" sz="4000" smtClean="0"/>
              <a:t>Perioperative </a:t>
            </a:r>
            <a:r>
              <a:rPr lang="el-GR" sz="4000" smtClean="0">
                <a:cs typeface="Arial" charset="0"/>
              </a:rPr>
              <a:t>β</a:t>
            </a:r>
            <a:r>
              <a:rPr lang="en-US" sz="4000" smtClean="0"/>
              <a:t>-blockers </a:t>
            </a:r>
          </a:p>
        </p:txBody>
      </p:sp>
      <p:sp>
        <p:nvSpPr>
          <p:cNvPr id="220162" name="Rectangle 6"/>
          <p:cNvSpPr>
            <a:spLocks noGrp="1" noRot="1" noChangeArrowheads="1"/>
          </p:cNvSpPr>
          <p:nvPr>
            <p:ph idx="1"/>
          </p:nvPr>
        </p:nvSpPr>
        <p:spPr>
          <a:xfrm>
            <a:off x="228600" y="1524000"/>
            <a:ext cx="8458200" cy="4572000"/>
          </a:xfrm>
        </p:spPr>
        <p:txBody>
          <a:bodyPr/>
          <a:lstStyle/>
          <a:p>
            <a:pPr>
              <a:lnSpc>
                <a:spcPct val="80000"/>
              </a:lnSpc>
              <a:buFontTx/>
              <a:buChar char="•"/>
            </a:pPr>
            <a:r>
              <a:rPr lang="en-US" sz="2800" smtClean="0"/>
              <a:t>Continue </a:t>
            </a:r>
            <a:r>
              <a:rPr lang="el-GR" sz="2800" smtClean="0">
                <a:cs typeface="Arial" charset="0"/>
              </a:rPr>
              <a:t>β</a:t>
            </a:r>
            <a:r>
              <a:rPr lang="en-US" sz="2800" smtClean="0"/>
              <a:t>-blockers periop </a:t>
            </a:r>
            <a:r>
              <a:rPr lang="en-US" sz="2400" smtClean="0">
                <a:solidFill>
                  <a:srgbClr val="FF9900"/>
                </a:solidFill>
              </a:rPr>
              <a:t>(Class I)</a:t>
            </a:r>
            <a:r>
              <a:rPr lang="en-US" sz="2800" smtClean="0"/>
              <a:t> </a:t>
            </a:r>
          </a:p>
          <a:p>
            <a:pPr>
              <a:lnSpc>
                <a:spcPct val="80000"/>
              </a:lnSpc>
              <a:buFontTx/>
              <a:buChar char="•"/>
            </a:pPr>
            <a:r>
              <a:rPr lang="en-US" sz="2800" smtClean="0"/>
              <a:t>Vascular surgery patient </a:t>
            </a:r>
            <a:r>
              <a:rPr lang="en-US" sz="2400" smtClean="0">
                <a:solidFill>
                  <a:srgbClr val="FF9900"/>
                </a:solidFill>
              </a:rPr>
              <a:t>(Class IIa)</a:t>
            </a:r>
          </a:p>
          <a:p>
            <a:pPr lvl="1">
              <a:lnSpc>
                <a:spcPct val="80000"/>
              </a:lnSpc>
            </a:pPr>
            <a:r>
              <a:rPr lang="en-US" sz="2400" smtClean="0"/>
              <a:t>With ischemia or CAD</a:t>
            </a:r>
          </a:p>
          <a:p>
            <a:pPr lvl="1">
              <a:lnSpc>
                <a:spcPct val="80000"/>
              </a:lnSpc>
            </a:pPr>
            <a:r>
              <a:rPr lang="en-US" sz="2400" smtClean="0"/>
              <a:t>No CAD but 1 or more RCRI risk factors present</a:t>
            </a:r>
          </a:p>
          <a:p>
            <a:pPr>
              <a:lnSpc>
                <a:spcPct val="80000"/>
              </a:lnSpc>
              <a:buFontTx/>
              <a:buChar char="•"/>
            </a:pPr>
            <a:r>
              <a:rPr lang="en-CA" sz="2800" smtClean="0"/>
              <a:t>Intermediate risk patient </a:t>
            </a:r>
            <a:r>
              <a:rPr lang="en-CA" sz="2400" smtClean="0">
                <a:solidFill>
                  <a:srgbClr val="FF9900"/>
                </a:solidFill>
              </a:rPr>
              <a:t>(Class IIa)</a:t>
            </a:r>
          </a:p>
          <a:p>
            <a:pPr lvl="1">
              <a:lnSpc>
                <a:spcPct val="80000"/>
              </a:lnSpc>
              <a:buFontTx/>
              <a:buChar char="•"/>
            </a:pPr>
            <a:r>
              <a:rPr lang="en-CA" sz="2400" smtClean="0"/>
              <a:t>With CAD or 1 or more RCRI risk factors present</a:t>
            </a:r>
          </a:p>
          <a:p>
            <a:pPr>
              <a:lnSpc>
                <a:spcPct val="80000"/>
              </a:lnSpc>
              <a:buFontTx/>
              <a:buChar char="•"/>
            </a:pPr>
            <a:r>
              <a:rPr lang="en-CA" sz="2800" smtClean="0"/>
              <a:t>Start early pre-op</a:t>
            </a:r>
          </a:p>
          <a:p>
            <a:pPr lvl="1">
              <a:lnSpc>
                <a:spcPct val="80000"/>
              </a:lnSpc>
              <a:buFontTx/>
              <a:buChar char="•"/>
            </a:pPr>
            <a:r>
              <a:rPr lang="en-CA" sz="2400" smtClean="0"/>
              <a:t>&gt; week before</a:t>
            </a:r>
          </a:p>
          <a:p>
            <a:pPr>
              <a:lnSpc>
                <a:spcPct val="80000"/>
              </a:lnSpc>
              <a:buFontTx/>
              <a:buChar char="•"/>
            </a:pPr>
            <a:r>
              <a:rPr lang="en-CA" sz="2800" smtClean="0"/>
              <a:t>Achieve a steady state with adequate heart rate/blood pressure control</a:t>
            </a:r>
          </a:p>
          <a:p>
            <a:pPr>
              <a:lnSpc>
                <a:spcPct val="80000"/>
              </a:lnSpc>
              <a:buFontTx/>
              <a:buChar char="•"/>
            </a:pPr>
            <a:r>
              <a:rPr lang="en-CA" sz="2800" smtClean="0"/>
              <a:t>Use bisoprolol (or atenolol)</a:t>
            </a:r>
            <a:endParaRPr lang="en-US" sz="28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rrowheads="1"/>
          </p:cNvSpPr>
          <p:nvPr>
            <p:ph type="title"/>
          </p:nvPr>
        </p:nvSpPr>
        <p:spPr/>
        <p:txBody>
          <a:bodyPr>
            <a:normAutofit fontScale="90000"/>
          </a:bodyPr>
          <a:lstStyle/>
          <a:p>
            <a:pPr fontAlgn="auto">
              <a:spcAft>
                <a:spcPts val="0"/>
              </a:spcAft>
              <a:defRPr/>
            </a:pPr>
            <a:r>
              <a:rPr lang="en-US" sz="4000"/>
              <a:t>POISE: </a:t>
            </a:r>
            <a:r>
              <a:rPr lang="en-US" sz="4000">
                <a:cs typeface="Arial" charset="0"/>
              </a:rPr>
              <a:t>PeriOperative ISchemic Evaluation trial</a:t>
            </a:r>
            <a:endParaRPr lang="el-GR" sz="4000">
              <a:cs typeface="Arial" charset="0"/>
            </a:endParaRPr>
          </a:p>
        </p:txBody>
      </p:sp>
      <p:sp>
        <p:nvSpPr>
          <p:cNvPr id="230403" name="Rectangle 3"/>
          <p:cNvSpPr>
            <a:spLocks noGrp="1" noRot="1" noChangeArrowheads="1"/>
          </p:cNvSpPr>
          <p:nvPr>
            <p:ph idx="1"/>
          </p:nvPr>
        </p:nvSpPr>
        <p:spPr/>
        <p:txBody>
          <a:bodyPr>
            <a:normAutofit lnSpcReduction="10000"/>
          </a:bodyPr>
          <a:lstStyle/>
          <a:p>
            <a:pPr marL="420624" indent="-384048" fontAlgn="auto">
              <a:lnSpc>
                <a:spcPct val="80000"/>
              </a:lnSpc>
              <a:spcAft>
                <a:spcPts val="0"/>
              </a:spcAft>
              <a:buFont typeface="Wingdings 2"/>
              <a:buChar char=""/>
              <a:defRPr/>
            </a:pPr>
            <a:r>
              <a:rPr lang="en-US" sz="2800"/>
              <a:t>Lancet 2008</a:t>
            </a:r>
          </a:p>
          <a:p>
            <a:pPr marL="420624" indent="-384048" fontAlgn="auto">
              <a:lnSpc>
                <a:spcPct val="80000"/>
              </a:lnSpc>
              <a:spcAft>
                <a:spcPts val="0"/>
              </a:spcAft>
              <a:buFont typeface="Wingdings 2"/>
              <a:buChar char=""/>
              <a:defRPr/>
            </a:pPr>
            <a:r>
              <a:rPr lang="en-US" sz="2800"/>
              <a:t>RCT</a:t>
            </a:r>
          </a:p>
          <a:p>
            <a:pPr marL="420624" indent="-384048" fontAlgn="auto">
              <a:lnSpc>
                <a:spcPct val="80000"/>
              </a:lnSpc>
              <a:spcAft>
                <a:spcPts val="0"/>
              </a:spcAft>
              <a:buFont typeface="Wingdings 2"/>
              <a:buChar char=""/>
              <a:defRPr/>
            </a:pPr>
            <a:r>
              <a:rPr lang="en-US" sz="2800"/>
              <a:t>Metoprolol CR 100 mg, escalated to 200mg after 12 hours</a:t>
            </a:r>
          </a:p>
          <a:p>
            <a:pPr marL="722376" lvl="1" indent="-274320" fontAlgn="auto">
              <a:lnSpc>
                <a:spcPct val="80000"/>
              </a:lnSpc>
              <a:spcAft>
                <a:spcPts val="0"/>
              </a:spcAft>
              <a:buFont typeface="Wingdings 2"/>
              <a:buChar char=""/>
              <a:defRPr/>
            </a:pPr>
            <a:r>
              <a:rPr lang="en-US" sz="2400"/>
              <a:t>Day of surgery (2-4 hrs pre)</a:t>
            </a:r>
          </a:p>
          <a:p>
            <a:pPr marL="722376" lvl="1" indent="-274320" fontAlgn="auto">
              <a:lnSpc>
                <a:spcPct val="80000"/>
              </a:lnSpc>
              <a:spcAft>
                <a:spcPts val="0"/>
              </a:spcAft>
              <a:buFont typeface="Wingdings 2"/>
              <a:buChar char=""/>
              <a:defRPr/>
            </a:pPr>
            <a:r>
              <a:rPr lang="en-US" sz="2400"/>
              <a:t>Up to 30 days post op treatment</a:t>
            </a:r>
          </a:p>
          <a:p>
            <a:pPr marL="722376" lvl="1" indent="-274320" fontAlgn="auto">
              <a:lnSpc>
                <a:spcPct val="80000"/>
              </a:lnSpc>
              <a:spcAft>
                <a:spcPts val="0"/>
              </a:spcAft>
              <a:buFont typeface="Wingdings 2"/>
              <a:buChar char=""/>
              <a:defRPr/>
            </a:pPr>
            <a:r>
              <a:rPr lang="en-US" sz="2400"/>
              <a:t>n = 4174</a:t>
            </a:r>
          </a:p>
          <a:p>
            <a:pPr marL="420624" indent="-384048" fontAlgn="auto">
              <a:lnSpc>
                <a:spcPct val="80000"/>
              </a:lnSpc>
              <a:spcAft>
                <a:spcPts val="0"/>
              </a:spcAft>
              <a:buFont typeface="Wingdings 2"/>
              <a:buChar char=""/>
              <a:defRPr/>
            </a:pPr>
            <a:r>
              <a:rPr lang="en-US" sz="2800"/>
              <a:t>vs placebo n = 4177</a:t>
            </a:r>
          </a:p>
          <a:p>
            <a:pPr marL="420624" indent="-384048" fontAlgn="auto">
              <a:lnSpc>
                <a:spcPct val="80000"/>
              </a:lnSpc>
              <a:spcAft>
                <a:spcPts val="0"/>
              </a:spcAft>
              <a:buFont typeface="Wingdings 2"/>
              <a:buChar char=""/>
              <a:defRPr/>
            </a:pPr>
            <a:r>
              <a:rPr lang="en-US" sz="2800"/>
              <a:t>Major non-cardiac surgery</a:t>
            </a:r>
          </a:p>
          <a:p>
            <a:pPr marL="420624" indent="-384048" fontAlgn="auto">
              <a:lnSpc>
                <a:spcPct val="80000"/>
              </a:lnSpc>
              <a:spcAft>
                <a:spcPts val="0"/>
              </a:spcAft>
              <a:buFont typeface="Wingdings 2"/>
              <a:buChar char=""/>
              <a:defRPr/>
            </a:pPr>
            <a:r>
              <a:rPr lang="en-US" sz="2800"/>
              <a:t>Outcome: 30 day composite of cardiac events</a:t>
            </a:r>
          </a:p>
          <a:p>
            <a:pPr marL="722376" lvl="1" indent="-274320" fontAlgn="auto">
              <a:lnSpc>
                <a:spcPct val="80000"/>
              </a:lnSpc>
              <a:spcAft>
                <a:spcPts val="0"/>
              </a:spcAft>
              <a:buFont typeface="Wingdings 2"/>
              <a:buChar char=""/>
              <a:defRPr/>
            </a:pPr>
            <a:r>
              <a:rPr lang="en-US" sz="2400"/>
              <a:t>MI, cardiac arrest, CV death</a:t>
            </a:r>
          </a:p>
        </p:txBody>
      </p:sp>
      <p:sp>
        <p:nvSpPr>
          <p:cNvPr id="222211" name="Text Box 5"/>
          <p:cNvSpPr txBox="1">
            <a:spLocks noChangeArrowheads="1"/>
          </p:cNvSpPr>
          <p:nvPr/>
        </p:nvSpPr>
        <p:spPr bwMode="auto">
          <a:xfrm>
            <a:off x="4495800" y="6432550"/>
            <a:ext cx="4422775" cy="304800"/>
          </a:xfrm>
          <a:prstGeom prst="rect">
            <a:avLst/>
          </a:prstGeom>
          <a:noFill/>
          <a:ln w="28575">
            <a:noFill/>
            <a:miter lim="800000"/>
            <a:headEnd/>
            <a:tailEnd/>
          </a:ln>
        </p:spPr>
        <p:txBody>
          <a:bodyPr>
            <a:spAutoFit/>
          </a:bodyPr>
          <a:lstStyle/>
          <a:p>
            <a:r>
              <a:rPr lang="en-CA" sz="1400"/>
              <a:t>POISE study group. Lancet</a:t>
            </a:r>
            <a:r>
              <a:rPr lang="en-CA" sz="1400" i="1"/>
              <a:t> </a:t>
            </a:r>
            <a:r>
              <a:rPr lang="en-CA" sz="1400"/>
              <a:t>2008; 371(9627):1839-47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2"/>
          <p:cNvSpPr>
            <a:spLocks noGrp="1" noRot="1" noChangeArrowheads="1"/>
          </p:cNvSpPr>
          <p:nvPr>
            <p:ph type="title"/>
          </p:nvPr>
        </p:nvSpPr>
        <p:spPr/>
        <p:txBody>
          <a:bodyPr/>
          <a:lstStyle/>
          <a:p>
            <a:r>
              <a:rPr lang="en-US" smtClean="0"/>
              <a:t>POISE – 1</a:t>
            </a:r>
            <a:r>
              <a:rPr lang="en-US" baseline="30000" smtClean="0"/>
              <a:t>0</a:t>
            </a:r>
            <a:r>
              <a:rPr lang="en-US" smtClean="0"/>
              <a:t> outcome</a:t>
            </a:r>
          </a:p>
        </p:txBody>
      </p:sp>
      <p:pic>
        <p:nvPicPr>
          <p:cNvPr id="224258" name="Picture 11"/>
          <p:cNvPicPr>
            <a:picLocks noGrp="1" noChangeAspect="1" noChangeArrowheads="1"/>
          </p:cNvPicPr>
          <p:nvPr>
            <p:ph idx="1"/>
          </p:nvPr>
        </p:nvPicPr>
        <p:blipFill>
          <a:blip r:embed="rId3" cstate="print"/>
          <a:srcRect/>
          <a:stretch>
            <a:fillRect/>
          </a:stretch>
        </p:blipFill>
        <p:spPr>
          <a:xfrm>
            <a:off x="373063" y="1241425"/>
            <a:ext cx="6070600" cy="4994275"/>
          </a:xfrm>
        </p:spPr>
      </p:pic>
      <p:sp>
        <p:nvSpPr>
          <p:cNvPr id="224259" name="Text Box 6"/>
          <p:cNvSpPr txBox="1">
            <a:spLocks noChangeArrowheads="1"/>
          </p:cNvSpPr>
          <p:nvPr/>
        </p:nvSpPr>
        <p:spPr bwMode="auto">
          <a:xfrm>
            <a:off x="6443663" y="1641475"/>
            <a:ext cx="2066925" cy="457200"/>
          </a:xfrm>
          <a:prstGeom prst="rect">
            <a:avLst/>
          </a:prstGeom>
          <a:noFill/>
          <a:ln w="9525">
            <a:noFill/>
            <a:miter lim="800000"/>
            <a:headEnd/>
            <a:tailEnd/>
          </a:ln>
        </p:spPr>
        <p:txBody>
          <a:bodyPr wrap="none">
            <a:spAutoFit/>
          </a:bodyPr>
          <a:lstStyle/>
          <a:p>
            <a:pPr eaLnBrk="0" hangingPunct="0"/>
            <a:r>
              <a:rPr lang="en-US" sz="2400">
                <a:solidFill>
                  <a:schemeClr val="tx2"/>
                </a:solidFill>
                <a:latin typeface="Arial" charset="0"/>
              </a:rPr>
              <a:t>Placebo</a:t>
            </a:r>
            <a:r>
              <a:rPr lang="en-US" sz="2400">
                <a:latin typeface="Arial" charset="0"/>
              </a:rPr>
              <a:t> 6.9%</a:t>
            </a:r>
          </a:p>
        </p:txBody>
      </p:sp>
      <p:sp>
        <p:nvSpPr>
          <p:cNvPr id="224260" name="Text Box 7"/>
          <p:cNvSpPr txBox="1">
            <a:spLocks noChangeArrowheads="1"/>
          </p:cNvSpPr>
          <p:nvPr/>
        </p:nvSpPr>
        <p:spPr bwMode="auto">
          <a:xfrm>
            <a:off x="6443663" y="2362200"/>
            <a:ext cx="2389187" cy="457200"/>
          </a:xfrm>
          <a:prstGeom prst="rect">
            <a:avLst/>
          </a:prstGeom>
          <a:noFill/>
          <a:ln w="9525">
            <a:noFill/>
            <a:miter lim="800000"/>
            <a:headEnd/>
            <a:tailEnd/>
          </a:ln>
        </p:spPr>
        <p:txBody>
          <a:bodyPr wrap="none">
            <a:spAutoFit/>
          </a:bodyPr>
          <a:lstStyle/>
          <a:p>
            <a:pPr eaLnBrk="0" hangingPunct="0"/>
            <a:r>
              <a:rPr lang="en-US" sz="2400">
                <a:solidFill>
                  <a:srgbClr val="CCFF99"/>
                </a:solidFill>
                <a:latin typeface="Arial" charset="0"/>
              </a:rPr>
              <a:t>Metoprolol</a:t>
            </a:r>
            <a:r>
              <a:rPr lang="en-US" sz="2400">
                <a:latin typeface="Arial" charset="0"/>
              </a:rPr>
              <a:t> 5.8%</a:t>
            </a:r>
          </a:p>
        </p:txBody>
      </p:sp>
      <p:sp>
        <p:nvSpPr>
          <p:cNvPr id="224261" name="Rectangle 8"/>
          <p:cNvSpPr>
            <a:spLocks noChangeArrowheads="1"/>
          </p:cNvSpPr>
          <p:nvPr/>
        </p:nvSpPr>
        <p:spPr bwMode="auto">
          <a:xfrm>
            <a:off x="2682875" y="6015038"/>
            <a:ext cx="420688" cy="120650"/>
          </a:xfrm>
          <a:prstGeom prst="rect">
            <a:avLst/>
          </a:prstGeom>
          <a:solidFill>
            <a:srgbClr val="000060"/>
          </a:solidFill>
          <a:ln w="9525">
            <a:noFill/>
            <a:miter lim="800000"/>
            <a:headEnd/>
            <a:tailEnd/>
          </a:ln>
        </p:spPr>
        <p:txBody>
          <a:bodyPr wrap="none" anchor="ctr"/>
          <a:lstStyle/>
          <a:p>
            <a:endParaRPr lang="en-CA"/>
          </a:p>
        </p:txBody>
      </p:sp>
      <p:sp>
        <p:nvSpPr>
          <p:cNvPr id="224262" name="Text Box 9"/>
          <p:cNvSpPr txBox="1">
            <a:spLocks noChangeArrowheads="1"/>
          </p:cNvSpPr>
          <p:nvPr/>
        </p:nvSpPr>
        <p:spPr bwMode="auto">
          <a:xfrm>
            <a:off x="6516688" y="3141663"/>
            <a:ext cx="1293812" cy="457200"/>
          </a:xfrm>
          <a:prstGeom prst="rect">
            <a:avLst/>
          </a:prstGeom>
          <a:noFill/>
          <a:ln w="9525">
            <a:noFill/>
            <a:miter lim="800000"/>
            <a:headEnd/>
            <a:tailEnd/>
          </a:ln>
        </p:spPr>
        <p:txBody>
          <a:bodyPr wrap="none">
            <a:spAutoFit/>
          </a:bodyPr>
          <a:lstStyle/>
          <a:p>
            <a:pPr eaLnBrk="0" hangingPunct="0"/>
            <a:r>
              <a:rPr lang="en-US" sz="2400">
                <a:latin typeface="Arial" charset="0"/>
              </a:rPr>
              <a:t>p = 0.04</a:t>
            </a:r>
          </a:p>
        </p:txBody>
      </p:sp>
      <p:sp>
        <p:nvSpPr>
          <p:cNvPr id="224263" name="AutoShape 12"/>
          <p:cNvSpPr>
            <a:spLocks/>
          </p:cNvSpPr>
          <p:nvPr/>
        </p:nvSpPr>
        <p:spPr bwMode="auto">
          <a:xfrm>
            <a:off x="7419975" y="4981575"/>
            <a:ext cx="1090613" cy="342900"/>
          </a:xfrm>
          <a:prstGeom prst="accentCallout1">
            <a:avLst>
              <a:gd name="adj1" fmla="val 33333"/>
              <a:gd name="adj2" fmla="val -6986"/>
              <a:gd name="adj3" fmla="val 166667"/>
              <a:gd name="adj4" fmla="val -111792"/>
            </a:avLst>
          </a:prstGeom>
          <a:noFill/>
          <a:ln w="28575">
            <a:solidFill>
              <a:srgbClr val="FF9900"/>
            </a:solidFill>
            <a:miter lim="800000"/>
            <a:headEnd type="stealth" w="med" len="med"/>
            <a:tailEnd/>
          </a:ln>
        </p:spPr>
        <p:txBody>
          <a:bodyPr anchor="ctr"/>
          <a:lstStyle/>
          <a:p>
            <a:pPr algn="ctr" eaLnBrk="0" hangingPunct="0"/>
            <a:r>
              <a:rPr lang="en-CA">
                <a:solidFill>
                  <a:srgbClr val="FF9900"/>
                </a:solidFill>
                <a:latin typeface="Arial" charset="0"/>
              </a:rPr>
              <a:t>Day 30</a:t>
            </a:r>
            <a:endParaRPr lang="en-US">
              <a:solidFill>
                <a:srgbClr val="FF9900"/>
              </a:solidFill>
              <a:latin typeface="Arial" charset="0"/>
            </a:endParaRPr>
          </a:p>
        </p:txBody>
      </p:sp>
      <p:sp>
        <p:nvSpPr>
          <p:cNvPr id="224264" name="Text Box 13"/>
          <p:cNvSpPr txBox="1">
            <a:spLocks noChangeArrowheads="1"/>
          </p:cNvSpPr>
          <p:nvPr/>
        </p:nvSpPr>
        <p:spPr bwMode="auto">
          <a:xfrm>
            <a:off x="4495800" y="6432550"/>
            <a:ext cx="4422775" cy="304800"/>
          </a:xfrm>
          <a:prstGeom prst="rect">
            <a:avLst/>
          </a:prstGeom>
          <a:noFill/>
          <a:ln w="28575">
            <a:noFill/>
            <a:miter lim="800000"/>
            <a:headEnd/>
            <a:tailEnd/>
          </a:ln>
        </p:spPr>
        <p:txBody>
          <a:bodyPr>
            <a:spAutoFit/>
          </a:bodyPr>
          <a:lstStyle/>
          <a:p>
            <a:r>
              <a:rPr lang="en-CA" sz="1400"/>
              <a:t>POISE study group. Lancet</a:t>
            </a:r>
            <a:r>
              <a:rPr lang="en-CA" sz="1400" i="1"/>
              <a:t> </a:t>
            </a:r>
            <a:r>
              <a:rPr lang="en-CA" sz="1400"/>
              <a:t>2008; 371(9627):1839-47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2"/>
          <p:cNvSpPr>
            <a:spLocks noGrp="1" noRot="1" noChangeArrowheads="1"/>
          </p:cNvSpPr>
          <p:nvPr>
            <p:ph type="title"/>
          </p:nvPr>
        </p:nvSpPr>
        <p:spPr/>
        <p:txBody>
          <a:bodyPr/>
          <a:lstStyle/>
          <a:p>
            <a:r>
              <a:rPr lang="en-US" smtClean="0"/>
              <a:t>POISE – Side Effects</a:t>
            </a:r>
          </a:p>
        </p:txBody>
      </p:sp>
      <p:graphicFrame>
        <p:nvGraphicFramePr>
          <p:cNvPr id="232451" name="Group 3"/>
          <p:cNvGraphicFramePr>
            <a:graphicFrameLocks noGrp="1"/>
          </p:cNvGraphicFramePr>
          <p:nvPr>
            <p:ph type="tbl" idx="1"/>
          </p:nvPr>
        </p:nvGraphicFramePr>
        <p:xfrm>
          <a:off x="301625" y="1600200"/>
          <a:ext cx="8540750" cy="4498976"/>
        </p:xfrm>
        <a:graphic>
          <a:graphicData uri="http://schemas.openxmlformats.org/drawingml/2006/table">
            <a:tbl>
              <a:tblPr/>
              <a:tblGrid>
                <a:gridCol w="2103438"/>
                <a:gridCol w="2166937"/>
                <a:gridCol w="2135188"/>
                <a:gridCol w="2135187"/>
              </a:tblGrid>
              <a:tr h="15001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n-CA" sz="2400" b="0" i="0" u="none" strike="noStrike" cap="none" normalizeH="0" baseline="0" smtClean="0">
                        <a:ln>
                          <a:noFill/>
                        </a:ln>
                        <a:solidFill>
                          <a:srgbClr val="FFFF00"/>
                        </a:solidFill>
                        <a:effectLst>
                          <a:outerShdw blurRad="38100" dist="38100" dir="2700000" algn="tl">
                            <a:srgbClr val="000000"/>
                          </a:outerShdw>
                        </a:effectLst>
                        <a:latin typeface="Tahoma"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smtClean="0">
                          <a:ln>
                            <a:noFill/>
                          </a:ln>
                          <a:solidFill>
                            <a:srgbClr val="FF6600"/>
                          </a:solidFill>
                          <a:effectLst>
                            <a:outerShdw blurRad="38100" dist="38100" dir="2700000" algn="tl">
                              <a:srgbClr val="000000"/>
                            </a:outerShdw>
                          </a:effectLst>
                          <a:latin typeface="Tahoma" pitchFamily="34" charset="0"/>
                        </a:rPr>
                        <a:t>Placebo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smtClean="0">
                          <a:ln>
                            <a:noFill/>
                          </a:ln>
                          <a:solidFill>
                            <a:srgbClr val="FF6600"/>
                          </a:solidFill>
                          <a:effectLst>
                            <a:outerShdw blurRad="38100" dist="38100" dir="2700000" algn="tl">
                              <a:srgbClr val="000000"/>
                            </a:outerShdw>
                          </a:effectLst>
                          <a:latin typeface="Tahoma" pitchFamily="34" charset="0"/>
                        </a:rPr>
                        <a:t>Metoprolol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smtClean="0">
                          <a:ln>
                            <a:noFill/>
                          </a:ln>
                          <a:solidFill>
                            <a:srgbClr val="FF6600"/>
                          </a:solidFill>
                          <a:effectLst>
                            <a:outerShdw blurRad="38100" dist="38100" dir="2700000" algn="tl">
                              <a:srgbClr val="000000"/>
                            </a:outerShdw>
                          </a:effectLst>
                          <a:latin typeface="Tahoma" pitchFamily="34" charset="0"/>
                        </a:rPr>
                        <a:t>P</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14986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smtClean="0">
                          <a:ln>
                            <a:noFill/>
                          </a:ln>
                          <a:solidFill>
                            <a:srgbClr val="FFFF00"/>
                          </a:solidFill>
                          <a:effectLst>
                            <a:outerShdw blurRad="38100" dist="38100" dir="2700000" algn="tl">
                              <a:srgbClr val="000000"/>
                            </a:outerShdw>
                          </a:effectLst>
                          <a:latin typeface="Tahoma" pitchFamily="34" charset="0"/>
                        </a:rPr>
                        <a:t>Hypotension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9.7%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&lt;0.0001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01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smtClean="0">
                          <a:ln>
                            <a:noFill/>
                          </a:ln>
                          <a:solidFill>
                            <a:srgbClr val="FFFF00"/>
                          </a:solidFill>
                          <a:effectLst>
                            <a:outerShdw blurRad="38100" dist="38100" dir="2700000" algn="tl">
                              <a:srgbClr val="000000"/>
                            </a:outerShdw>
                          </a:effectLst>
                          <a:latin typeface="Tahoma" pitchFamily="34" charset="0"/>
                        </a:rPr>
                        <a:t>Bradycardia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2.4%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6.6%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&lt;0.0001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6328" name="Text Box 25"/>
          <p:cNvSpPr txBox="1">
            <a:spLocks noChangeArrowheads="1"/>
          </p:cNvSpPr>
          <p:nvPr/>
        </p:nvSpPr>
        <p:spPr bwMode="auto">
          <a:xfrm>
            <a:off x="4495800" y="6432550"/>
            <a:ext cx="4422775" cy="304800"/>
          </a:xfrm>
          <a:prstGeom prst="rect">
            <a:avLst/>
          </a:prstGeom>
          <a:noFill/>
          <a:ln w="28575">
            <a:noFill/>
            <a:miter lim="800000"/>
            <a:headEnd/>
            <a:tailEnd/>
          </a:ln>
        </p:spPr>
        <p:txBody>
          <a:bodyPr>
            <a:spAutoFit/>
          </a:bodyPr>
          <a:lstStyle/>
          <a:p>
            <a:r>
              <a:rPr lang="en-CA" sz="1400"/>
              <a:t>POISE study group. Lancet</a:t>
            </a:r>
            <a:r>
              <a:rPr lang="en-CA" sz="1400" i="1"/>
              <a:t> </a:t>
            </a:r>
            <a:r>
              <a:rPr lang="en-CA" sz="1400"/>
              <a:t>2008; 371(9627):1839-47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381000"/>
            <a:ext cx="8001000" cy="5562600"/>
          </a:xfrm>
        </p:spPr>
        <p:txBody>
          <a:bodyPr>
            <a:normAutofit/>
          </a:bodyPr>
          <a:lstStyle/>
          <a:p>
            <a:pPr fontAlgn="auto">
              <a:spcAft>
                <a:spcPts val="0"/>
              </a:spcAft>
              <a:defRPr/>
            </a:pPr>
            <a:r>
              <a:rPr smtClean="0"/>
              <a:t/>
            </a:r>
            <a:br>
              <a:rPr smtClean="0"/>
            </a:br>
            <a:r>
              <a:rPr smtClean="0"/>
              <a:t>I.</a:t>
            </a:r>
            <a:br>
              <a:rPr smtClean="0"/>
            </a:br>
            <a:r>
              <a:rPr smtClean="0"/>
              <a:t/>
            </a:r>
            <a:br>
              <a:rPr smtClean="0"/>
            </a:br>
            <a:r>
              <a:rPr smtClean="0"/>
              <a:t>Preoperative </a:t>
            </a:r>
            <a:r>
              <a:t>Cardiac Assessment</a:t>
            </a:r>
            <a:br/>
            <a:r>
              <a:t>For</a:t>
            </a:r>
            <a:br/>
            <a:r>
              <a:t>Non-Cardiac Surgery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2"/>
          <p:cNvSpPr>
            <a:spLocks noGrp="1" noRot="1" noChangeArrowheads="1"/>
          </p:cNvSpPr>
          <p:nvPr>
            <p:ph type="title"/>
          </p:nvPr>
        </p:nvSpPr>
        <p:spPr/>
        <p:txBody>
          <a:bodyPr/>
          <a:lstStyle/>
          <a:p>
            <a:r>
              <a:rPr lang="en-US" smtClean="0"/>
              <a:t>POISE – Secondary Outcomes</a:t>
            </a:r>
          </a:p>
        </p:txBody>
      </p:sp>
      <p:graphicFrame>
        <p:nvGraphicFramePr>
          <p:cNvPr id="233475" name="Group 3"/>
          <p:cNvGraphicFramePr>
            <a:graphicFrameLocks noGrp="1"/>
          </p:cNvGraphicFramePr>
          <p:nvPr>
            <p:ph type="tbl" idx="1"/>
          </p:nvPr>
        </p:nvGraphicFramePr>
        <p:xfrm>
          <a:off x="301625" y="1600200"/>
          <a:ext cx="8540750" cy="4498976"/>
        </p:xfrm>
        <a:graphic>
          <a:graphicData uri="http://schemas.openxmlformats.org/drawingml/2006/table">
            <a:tbl>
              <a:tblPr/>
              <a:tblGrid>
                <a:gridCol w="2103438"/>
                <a:gridCol w="2166937"/>
                <a:gridCol w="2135188"/>
                <a:gridCol w="2135187"/>
              </a:tblGrid>
              <a:tr h="15001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n-CA" sz="2400" b="0" i="0" u="none" strike="noStrike" cap="none" normalizeH="0" baseline="0" smtClean="0">
                        <a:ln>
                          <a:noFill/>
                        </a:ln>
                        <a:solidFill>
                          <a:srgbClr val="FFFF00"/>
                        </a:solidFill>
                        <a:effectLst>
                          <a:outerShdw blurRad="38100" dist="38100" dir="2700000" algn="tl">
                            <a:srgbClr val="000000"/>
                          </a:outerShdw>
                        </a:effectLst>
                        <a:latin typeface="Tahoma"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smtClean="0">
                          <a:ln>
                            <a:noFill/>
                          </a:ln>
                          <a:solidFill>
                            <a:srgbClr val="FF6600"/>
                          </a:solidFill>
                          <a:effectLst>
                            <a:outerShdw blurRad="38100" dist="38100" dir="2700000" algn="tl">
                              <a:srgbClr val="000000"/>
                            </a:outerShdw>
                          </a:effectLst>
                          <a:latin typeface="Tahoma" pitchFamily="34" charset="0"/>
                        </a:rPr>
                        <a:t>Placebo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smtClean="0">
                          <a:ln>
                            <a:noFill/>
                          </a:ln>
                          <a:solidFill>
                            <a:srgbClr val="FF6600"/>
                          </a:solidFill>
                          <a:effectLst>
                            <a:outerShdw blurRad="38100" dist="38100" dir="2700000" algn="tl">
                              <a:srgbClr val="000000"/>
                            </a:outerShdw>
                          </a:effectLst>
                          <a:latin typeface="Tahoma" pitchFamily="34" charset="0"/>
                        </a:rPr>
                        <a:t>Metoprolol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smtClean="0">
                          <a:ln>
                            <a:noFill/>
                          </a:ln>
                          <a:solidFill>
                            <a:srgbClr val="FF6600"/>
                          </a:solidFill>
                          <a:effectLst>
                            <a:outerShdw blurRad="38100" dist="38100" dir="2700000" algn="tl">
                              <a:srgbClr val="000000"/>
                            </a:outerShdw>
                          </a:effectLst>
                          <a:latin typeface="Tahoma" pitchFamily="34" charset="0"/>
                        </a:rPr>
                        <a:t>P</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14986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smtClean="0">
                          <a:ln>
                            <a:noFill/>
                          </a:ln>
                          <a:solidFill>
                            <a:srgbClr val="FFFF00"/>
                          </a:solidFill>
                          <a:effectLst>
                            <a:outerShdw blurRad="38100" dist="38100" dir="2700000" algn="tl">
                              <a:srgbClr val="000000"/>
                            </a:outerShdw>
                          </a:effectLst>
                          <a:latin typeface="Tahoma" pitchFamily="34" charset="0"/>
                        </a:rPr>
                        <a:t>Total Mortality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2.3%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3.1%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0.03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01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smtClean="0">
                          <a:ln>
                            <a:noFill/>
                          </a:ln>
                          <a:solidFill>
                            <a:srgbClr val="FFFF00"/>
                          </a:solidFill>
                          <a:effectLst>
                            <a:outerShdw blurRad="38100" dist="38100" dir="2700000" algn="tl">
                              <a:srgbClr val="000000"/>
                            </a:outerShdw>
                          </a:effectLst>
                          <a:latin typeface="Tahoma" pitchFamily="34" charset="0"/>
                        </a:rPr>
                        <a:t>Stroke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0.005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8376" name="Text Box 25"/>
          <p:cNvSpPr txBox="1">
            <a:spLocks noChangeArrowheads="1"/>
          </p:cNvSpPr>
          <p:nvPr/>
        </p:nvSpPr>
        <p:spPr bwMode="auto">
          <a:xfrm>
            <a:off x="4495800" y="6432550"/>
            <a:ext cx="4422775" cy="304800"/>
          </a:xfrm>
          <a:prstGeom prst="rect">
            <a:avLst/>
          </a:prstGeom>
          <a:noFill/>
          <a:ln w="28575">
            <a:noFill/>
            <a:miter lim="800000"/>
            <a:headEnd/>
            <a:tailEnd/>
          </a:ln>
        </p:spPr>
        <p:txBody>
          <a:bodyPr>
            <a:spAutoFit/>
          </a:bodyPr>
          <a:lstStyle/>
          <a:p>
            <a:r>
              <a:rPr lang="en-CA" sz="1400"/>
              <a:t>POISE study group. Lancet</a:t>
            </a:r>
            <a:r>
              <a:rPr lang="en-CA" sz="1400" i="1"/>
              <a:t> </a:t>
            </a:r>
            <a:r>
              <a:rPr lang="en-CA" sz="1400"/>
              <a:t>2008; 371(9627):1839-47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2"/>
          <p:cNvSpPr>
            <a:spLocks noGrp="1" noRot="1" noChangeArrowheads="1"/>
          </p:cNvSpPr>
          <p:nvPr>
            <p:ph type="title"/>
          </p:nvPr>
        </p:nvSpPr>
        <p:spPr/>
        <p:txBody>
          <a:bodyPr/>
          <a:lstStyle/>
          <a:p>
            <a:r>
              <a:rPr lang="en-CA" smtClean="0"/>
              <a:t>DECREASE-IV</a:t>
            </a:r>
          </a:p>
        </p:txBody>
      </p:sp>
      <p:sp>
        <p:nvSpPr>
          <p:cNvPr id="279555" name="Rectangle 3"/>
          <p:cNvSpPr>
            <a:spLocks noGrp="1" noRot="1" noChangeArrowheads="1"/>
          </p:cNvSpPr>
          <p:nvPr>
            <p:ph idx="1"/>
          </p:nvPr>
        </p:nvSpPr>
        <p:spPr/>
        <p:txBody>
          <a:bodyPr>
            <a:normAutofit fontScale="92500"/>
          </a:bodyPr>
          <a:lstStyle/>
          <a:p>
            <a:pPr marL="420624" indent="-384048" fontAlgn="auto">
              <a:lnSpc>
                <a:spcPct val="90000"/>
              </a:lnSpc>
              <a:spcAft>
                <a:spcPts val="0"/>
              </a:spcAft>
              <a:buFont typeface="Wingdings 2"/>
              <a:buChar char=""/>
              <a:defRPr/>
            </a:pPr>
            <a:r>
              <a:rPr lang="en-US" sz="2800"/>
              <a:t>Annals of Surgery</a:t>
            </a:r>
          </a:p>
          <a:p>
            <a:pPr marL="420624" indent="-384048" fontAlgn="auto">
              <a:lnSpc>
                <a:spcPct val="90000"/>
              </a:lnSpc>
              <a:spcAft>
                <a:spcPts val="0"/>
              </a:spcAft>
              <a:buFont typeface="Wingdings 2"/>
              <a:buChar char=""/>
              <a:defRPr/>
            </a:pPr>
            <a:r>
              <a:rPr lang="en-US" sz="2800"/>
              <a:t>RCT</a:t>
            </a:r>
          </a:p>
          <a:p>
            <a:pPr marL="420624" indent="-384048" fontAlgn="auto">
              <a:lnSpc>
                <a:spcPct val="90000"/>
              </a:lnSpc>
              <a:spcAft>
                <a:spcPts val="0"/>
              </a:spcAft>
              <a:buFont typeface="Wingdings 2"/>
              <a:buChar char=""/>
              <a:defRPr/>
            </a:pPr>
            <a:r>
              <a:rPr lang="en-US" sz="2800"/>
              <a:t>Bisoprolol 2.5mg</a:t>
            </a:r>
          </a:p>
          <a:p>
            <a:pPr marL="722376" lvl="1" indent="-274320" fontAlgn="auto">
              <a:lnSpc>
                <a:spcPct val="90000"/>
              </a:lnSpc>
              <a:spcAft>
                <a:spcPts val="0"/>
              </a:spcAft>
              <a:buFont typeface="Wingdings 2"/>
              <a:buChar char=""/>
              <a:defRPr/>
            </a:pPr>
            <a:r>
              <a:rPr lang="en-US" sz="2400"/>
              <a:t>Started on average 34 days pre-op</a:t>
            </a:r>
          </a:p>
          <a:p>
            <a:pPr marL="722376" lvl="1" indent="-274320" fontAlgn="auto">
              <a:lnSpc>
                <a:spcPct val="90000"/>
              </a:lnSpc>
              <a:spcAft>
                <a:spcPts val="0"/>
              </a:spcAft>
              <a:buFont typeface="Wingdings 2"/>
              <a:buChar char=""/>
              <a:defRPr/>
            </a:pPr>
            <a:r>
              <a:rPr lang="en-US" sz="2400"/>
              <a:t>n = 533</a:t>
            </a:r>
          </a:p>
          <a:p>
            <a:pPr marL="420624" indent="-384048" fontAlgn="auto">
              <a:lnSpc>
                <a:spcPct val="90000"/>
              </a:lnSpc>
              <a:spcAft>
                <a:spcPts val="0"/>
              </a:spcAft>
              <a:buFont typeface="Wingdings 2"/>
              <a:buChar char=""/>
              <a:defRPr/>
            </a:pPr>
            <a:r>
              <a:rPr lang="en-US" sz="2800"/>
              <a:t>vs placebo</a:t>
            </a:r>
          </a:p>
          <a:p>
            <a:pPr marL="722376" lvl="1" indent="-274320" fontAlgn="auto">
              <a:lnSpc>
                <a:spcPct val="90000"/>
              </a:lnSpc>
              <a:spcAft>
                <a:spcPts val="0"/>
              </a:spcAft>
              <a:buFont typeface="Wingdings 2"/>
              <a:buChar char=""/>
              <a:defRPr/>
            </a:pPr>
            <a:r>
              <a:rPr lang="en-US" sz="2400"/>
              <a:t>n = 533</a:t>
            </a:r>
          </a:p>
          <a:p>
            <a:pPr marL="420624" indent="-384048" fontAlgn="auto">
              <a:lnSpc>
                <a:spcPct val="90000"/>
              </a:lnSpc>
              <a:spcAft>
                <a:spcPts val="0"/>
              </a:spcAft>
              <a:buFont typeface="Wingdings 2"/>
              <a:buChar char=""/>
              <a:defRPr/>
            </a:pPr>
            <a:r>
              <a:rPr lang="en-US" sz="2800"/>
              <a:t>Major non-cardiac surgery </a:t>
            </a:r>
            <a:r>
              <a:rPr lang="en-US" sz="2400"/>
              <a:t>(intermediate risk 1-6%)</a:t>
            </a:r>
          </a:p>
          <a:p>
            <a:pPr marL="420624" indent="-384048" fontAlgn="auto">
              <a:lnSpc>
                <a:spcPct val="90000"/>
              </a:lnSpc>
              <a:spcAft>
                <a:spcPts val="0"/>
              </a:spcAft>
              <a:buFont typeface="Wingdings 2"/>
              <a:buChar char=""/>
              <a:defRPr/>
            </a:pPr>
            <a:r>
              <a:rPr lang="en-US" sz="2800"/>
              <a:t>Outcome: 30 day composite of cardiac events</a:t>
            </a:r>
          </a:p>
          <a:p>
            <a:pPr marL="722376" lvl="1" indent="-274320" fontAlgn="auto">
              <a:lnSpc>
                <a:spcPct val="90000"/>
              </a:lnSpc>
              <a:spcAft>
                <a:spcPts val="0"/>
              </a:spcAft>
              <a:buFont typeface="Wingdings 2"/>
              <a:buChar char=""/>
              <a:defRPr/>
            </a:pPr>
            <a:r>
              <a:rPr lang="en-US" sz="2400"/>
              <a:t>MI, CV death</a:t>
            </a:r>
            <a:endParaRPr lang="en-CA" sz="2400"/>
          </a:p>
        </p:txBody>
      </p:sp>
      <p:sp>
        <p:nvSpPr>
          <p:cNvPr id="230403" name="Text Box 4"/>
          <p:cNvSpPr txBox="1">
            <a:spLocks noChangeArrowheads="1"/>
          </p:cNvSpPr>
          <p:nvPr/>
        </p:nvSpPr>
        <p:spPr bwMode="auto">
          <a:xfrm>
            <a:off x="4411663" y="6330950"/>
            <a:ext cx="4149725" cy="304800"/>
          </a:xfrm>
          <a:prstGeom prst="rect">
            <a:avLst/>
          </a:prstGeom>
          <a:noFill/>
          <a:ln w="28575">
            <a:noFill/>
            <a:miter lim="800000"/>
            <a:headEnd/>
            <a:tailEnd/>
          </a:ln>
        </p:spPr>
        <p:txBody>
          <a:bodyPr wrap="none">
            <a:spAutoFit/>
          </a:bodyPr>
          <a:lstStyle/>
          <a:p>
            <a:r>
              <a:rPr lang="en-CA" sz="1400"/>
              <a:t>Dunkelgrun M, et al. </a:t>
            </a:r>
            <a:r>
              <a:rPr lang="en-CA" sz="1400" i="1"/>
              <a:t>Ann Surg </a:t>
            </a:r>
            <a:r>
              <a:rPr lang="en-CA" sz="1400"/>
              <a:t>2009;249: 921–926</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4"/>
          <p:cNvSpPr>
            <a:spLocks noGrp="1" noRot="1" noChangeArrowheads="1"/>
          </p:cNvSpPr>
          <p:nvPr>
            <p:ph type="title"/>
          </p:nvPr>
        </p:nvSpPr>
        <p:spPr>
          <a:xfrm>
            <a:off x="457200" y="274638"/>
            <a:ext cx="7470775" cy="1143000"/>
          </a:xfrm>
        </p:spPr>
        <p:txBody>
          <a:bodyPr/>
          <a:lstStyle/>
          <a:p>
            <a:r>
              <a:rPr lang="en-CA" smtClean="0"/>
              <a:t>DECREASE-IV – 1</a:t>
            </a:r>
            <a:r>
              <a:rPr lang="en-CA" baseline="30000" smtClean="0"/>
              <a:t>0</a:t>
            </a:r>
            <a:r>
              <a:rPr lang="en-CA" smtClean="0"/>
              <a:t> outcome</a:t>
            </a:r>
          </a:p>
        </p:txBody>
      </p:sp>
      <p:pic>
        <p:nvPicPr>
          <p:cNvPr id="231426" name="Picture 5"/>
          <p:cNvPicPr>
            <a:picLocks noChangeAspect="1" noChangeArrowheads="1"/>
          </p:cNvPicPr>
          <p:nvPr/>
        </p:nvPicPr>
        <p:blipFill>
          <a:blip r:embed="rId2" cstate="print"/>
          <a:srcRect/>
          <a:stretch>
            <a:fillRect/>
          </a:stretch>
        </p:blipFill>
        <p:spPr bwMode="auto">
          <a:xfrm>
            <a:off x="1143000" y="1524000"/>
            <a:ext cx="5202238" cy="4724400"/>
          </a:xfrm>
          <a:prstGeom prst="rect">
            <a:avLst/>
          </a:prstGeom>
          <a:noFill/>
          <a:ln w="28575">
            <a:noFill/>
            <a:miter lim="800000"/>
            <a:headEnd/>
            <a:tailEnd/>
          </a:ln>
        </p:spPr>
      </p:pic>
      <p:sp>
        <p:nvSpPr>
          <p:cNvPr id="231427" name="Text Box 6"/>
          <p:cNvSpPr txBox="1">
            <a:spLocks noChangeArrowheads="1"/>
          </p:cNvSpPr>
          <p:nvPr/>
        </p:nvSpPr>
        <p:spPr bwMode="auto">
          <a:xfrm>
            <a:off x="6443663" y="2590800"/>
            <a:ext cx="2066925" cy="457200"/>
          </a:xfrm>
          <a:prstGeom prst="rect">
            <a:avLst/>
          </a:prstGeom>
          <a:noFill/>
          <a:ln w="9525">
            <a:noFill/>
            <a:miter lim="800000"/>
            <a:headEnd/>
            <a:tailEnd/>
          </a:ln>
        </p:spPr>
        <p:txBody>
          <a:bodyPr wrap="none">
            <a:spAutoFit/>
          </a:bodyPr>
          <a:lstStyle/>
          <a:p>
            <a:pPr eaLnBrk="0" hangingPunct="0"/>
            <a:r>
              <a:rPr lang="en-US" sz="2400">
                <a:solidFill>
                  <a:schemeClr val="tx2"/>
                </a:solidFill>
                <a:latin typeface="Arial" charset="0"/>
              </a:rPr>
              <a:t>Placebo</a:t>
            </a:r>
            <a:r>
              <a:rPr lang="en-US" sz="2400">
                <a:latin typeface="Arial" charset="0"/>
              </a:rPr>
              <a:t> 6.0%</a:t>
            </a:r>
          </a:p>
        </p:txBody>
      </p:sp>
      <p:sp>
        <p:nvSpPr>
          <p:cNvPr id="231428" name="Text Box 7"/>
          <p:cNvSpPr txBox="1">
            <a:spLocks noChangeArrowheads="1"/>
          </p:cNvSpPr>
          <p:nvPr/>
        </p:nvSpPr>
        <p:spPr bwMode="auto">
          <a:xfrm>
            <a:off x="6443663" y="4038600"/>
            <a:ext cx="2305050" cy="457200"/>
          </a:xfrm>
          <a:prstGeom prst="rect">
            <a:avLst/>
          </a:prstGeom>
          <a:noFill/>
          <a:ln w="9525">
            <a:noFill/>
            <a:miter lim="800000"/>
            <a:headEnd/>
            <a:tailEnd/>
          </a:ln>
        </p:spPr>
        <p:txBody>
          <a:bodyPr wrap="none">
            <a:spAutoFit/>
          </a:bodyPr>
          <a:lstStyle/>
          <a:p>
            <a:pPr eaLnBrk="0" hangingPunct="0"/>
            <a:r>
              <a:rPr lang="en-US" sz="2400">
                <a:solidFill>
                  <a:srgbClr val="CCFF99"/>
                </a:solidFill>
                <a:latin typeface="Arial" charset="0"/>
              </a:rPr>
              <a:t>Bisoprolol</a:t>
            </a:r>
            <a:r>
              <a:rPr lang="en-US" sz="2400">
                <a:latin typeface="Arial" charset="0"/>
              </a:rPr>
              <a:t> 2.1%</a:t>
            </a:r>
          </a:p>
        </p:txBody>
      </p:sp>
      <p:sp>
        <p:nvSpPr>
          <p:cNvPr id="231429" name="Text Box 8"/>
          <p:cNvSpPr txBox="1">
            <a:spLocks noChangeArrowheads="1"/>
          </p:cNvSpPr>
          <p:nvPr/>
        </p:nvSpPr>
        <p:spPr bwMode="auto">
          <a:xfrm>
            <a:off x="6516688" y="4876800"/>
            <a:ext cx="1463675" cy="457200"/>
          </a:xfrm>
          <a:prstGeom prst="rect">
            <a:avLst/>
          </a:prstGeom>
          <a:noFill/>
          <a:ln w="9525">
            <a:noFill/>
            <a:miter lim="800000"/>
            <a:headEnd/>
            <a:tailEnd/>
          </a:ln>
        </p:spPr>
        <p:txBody>
          <a:bodyPr wrap="none">
            <a:spAutoFit/>
          </a:bodyPr>
          <a:lstStyle/>
          <a:p>
            <a:pPr eaLnBrk="0" hangingPunct="0"/>
            <a:r>
              <a:rPr lang="en-US" sz="2400">
                <a:latin typeface="Arial" charset="0"/>
              </a:rPr>
              <a:t>p = 0.002</a:t>
            </a:r>
          </a:p>
        </p:txBody>
      </p:sp>
      <p:sp>
        <p:nvSpPr>
          <p:cNvPr id="231430" name="Text Box 9"/>
          <p:cNvSpPr txBox="1">
            <a:spLocks noChangeArrowheads="1"/>
          </p:cNvSpPr>
          <p:nvPr/>
        </p:nvSpPr>
        <p:spPr bwMode="auto">
          <a:xfrm>
            <a:off x="4411663" y="6330950"/>
            <a:ext cx="4149725" cy="304800"/>
          </a:xfrm>
          <a:prstGeom prst="rect">
            <a:avLst/>
          </a:prstGeom>
          <a:noFill/>
          <a:ln w="28575">
            <a:noFill/>
            <a:miter lim="800000"/>
            <a:headEnd/>
            <a:tailEnd/>
          </a:ln>
        </p:spPr>
        <p:txBody>
          <a:bodyPr wrap="none">
            <a:spAutoFit/>
          </a:bodyPr>
          <a:lstStyle/>
          <a:p>
            <a:r>
              <a:rPr lang="en-CA" sz="1400"/>
              <a:t>Dunkelgrun M, et al. </a:t>
            </a:r>
            <a:r>
              <a:rPr lang="en-CA" sz="1400" i="1"/>
              <a:t>Ann Surg </a:t>
            </a:r>
            <a:r>
              <a:rPr lang="en-CA" sz="1400"/>
              <a:t>2009;249: 921–926</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Rot="1" noChangeArrowheads="1"/>
          </p:cNvSpPr>
          <p:nvPr>
            <p:ph type="title"/>
          </p:nvPr>
        </p:nvSpPr>
        <p:spPr/>
        <p:txBody>
          <a:bodyPr/>
          <a:lstStyle/>
          <a:p>
            <a:r>
              <a:rPr lang="en-US" sz="4000" smtClean="0"/>
              <a:t>DECREASE IV – Secondary Outcomes</a:t>
            </a:r>
          </a:p>
        </p:txBody>
      </p:sp>
      <p:graphicFrame>
        <p:nvGraphicFramePr>
          <p:cNvPr id="282627" name="Group 3"/>
          <p:cNvGraphicFramePr>
            <a:graphicFrameLocks noGrp="1"/>
          </p:cNvGraphicFramePr>
          <p:nvPr>
            <p:ph type="tbl" idx="1"/>
          </p:nvPr>
        </p:nvGraphicFramePr>
        <p:xfrm>
          <a:off x="301625" y="1600200"/>
          <a:ext cx="8540750" cy="4498976"/>
        </p:xfrm>
        <a:graphic>
          <a:graphicData uri="http://schemas.openxmlformats.org/drawingml/2006/table">
            <a:tbl>
              <a:tblPr/>
              <a:tblGrid>
                <a:gridCol w="2103438"/>
                <a:gridCol w="2166937"/>
                <a:gridCol w="2135188"/>
                <a:gridCol w="2135187"/>
              </a:tblGrid>
              <a:tr h="15001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n-CA" sz="2400" b="0" i="0" u="none" strike="noStrike" cap="none" normalizeH="0" baseline="0" smtClean="0">
                        <a:ln>
                          <a:noFill/>
                        </a:ln>
                        <a:solidFill>
                          <a:srgbClr val="FFFF00"/>
                        </a:solidFill>
                        <a:effectLst>
                          <a:outerShdw blurRad="38100" dist="38100" dir="2700000" algn="tl">
                            <a:srgbClr val="000000"/>
                          </a:outerShdw>
                        </a:effectLst>
                        <a:latin typeface="Tahoma"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smtClean="0">
                          <a:ln>
                            <a:noFill/>
                          </a:ln>
                          <a:solidFill>
                            <a:srgbClr val="FF6600"/>
                          </a:solidFill>
                          <a:effectLst>
                            <a:outerShdw blurRad="38100" dist="38100" dir="2700000" algn="tl">
                              <a:srgbClr val="000000"/>
                            </a:outerShdw>
                          </a:effectLst>
                          <a:latin typeface="Tahoma" pitchFamily="34" charset="0"/>
                        </a:rPr>
                        <a:t>Placebo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smtClean="0">
                          <a:ln>
                            <a:noFill/>
                          </a:ln>
                          <a:solidFill>
                            <a:srgbClr val="FF6600"/>
                          </a:solidFill>
                          <a:effectLst>
                            <a:outerShdw blurRad="38100" dist="38100" dir="2700000" algn="tl">
                              <a:srgbClr val="000000"/>
                            </a:outerShdw>
                          </a:effectLst>
                          <a:latin typeface="Tahoma" pitchFamily="34" charset="0"/>
                        </a:rPr>
                        <a:t>Bisoprolol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smtClean="0">
                          <a:ln>
                            <a:noFill/>
                          </a:ln>
                          <a:solidFill>
                            <a:srgbClr val="FF6600"/>
                          </a:solidFill>
                          <a:effectLst>
                            <a:outerShdw blurRad="38100" dist="38100" dir="2700000" algn="tl">
                              <a:srgbClr val="000000"/>
                            </a:outerShdw>
                          </a:effectLst>
                          <a:latin typeface="Tahoma" pitchFamily="34" charset="0"/>
                        </a:rPr>
                        <a:t>P</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14986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smtClean="0">
                          <a:ln>
                            <a:noFill/>
                          </a:ln>
                          <a:solidFill>
                            <a:srgbClr val="FFFF00"/>
                          </a:solidFill>
                          <a:effectLst>
                            <a:outerShdw blurRad="38100" dist="38100" dir="2700000" algn="tl">
                              <a:srgbClr val="000000"/>
                            </a:outerShdw>
                          </a:effectLst>
                          <a:latin typeface="Tahoma" pitchFamily="34" charset="0"/>
                        </a:rPr>
                        <a:t>Total Mortality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01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smtClean="0">
                          <a:ln>
                            <a:noFill/>
                          </a:ln>
                          <a:solidFill>
                            <a:srgbClr val="FFFF00"/>
                          </a:solidFill>
                          <a:effectLst>
                            <a:outerShdw blurRad="38100" dist="38100" dir="2700000" algn="tl">
                              <a:srgbClr val="000000"/>
                            </a:outerShdw>
                          </a:effectLst>
                          <a:latin typeface="Tahoma" pitchFamily="34" charset="0"/>
                        </a:rPr>
                        <a:t>Stroke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0.6%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0.8%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0.68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2472" name="Text Box 25"/>
          <p:cNvSpPr txBox="1">
            <a:spLocks noChangeArrowheads="1"/>
          </p:cNvSpPr>
          <p:nvPr/>
        </p:nvSpPr>
        <p:spPr bwMode="auto">
          <a:xfrm>
            <a:off x="4411663" y="6330950"/>
            <a:ext cx="4149725" cy="304800"/>
          </a:xfrm>
          <a:prstGeom prst="rect">
            <a:avLst/>
          </a:prstGeom>
          <a:noFill/>
          <a:ln w="28575">
            <a:noFill/>
            <a:miter lim="800000"/>
            <a:headEnd/>
            <a:tailEnd/>
          </a:ln>
        </p:spPr>
        <p:txBody>
          <a:bodyPr wrap="none">
            <a:spAutoFit/>
          </a:bodyPr>
          <a:lstStyle/>
          <a:p>
            <a:r>
              <a:rPr lang="en-CA" sz="1400"/>
              <a:t>Dunkelgrun M, et al. </a:t>
            </a:r>
            <a:r>
              <a:rPr lang="en-CA" sz="1400" i="1"/>
              <a:t>Ann Surg </a:t>
            </a:r>
            <a:r>
              <a:rPr lang="en-CA" sz="1400"/>
              <a:t>2009;249: 921–926</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rrowheads="1"/>
          </p:cNvSpPr>
          <p:nvPr>
            <p:ph type="title"/>
          </p:nvPr>
        </p:nvSpPr>
        <p:spPr/>
        <p:txBody>
          <a:bodyPr>
            <a:normAutofit fontScale="90000"/>
          </a:bodyPr>
          <a:lstStyle/>
          <a:p>
            <a:pPr fontAlgn="auto">
              <a:spcAft>
                <a:spcPts val="0"/>
              </a:spcAft>
              <a:defRPr/>
            </a:pPr>
            <a:r>
              <a:rPr lang="en-US"/>
              <a:t>Determine eligibility for </a:t>
            </a:r>
            <a:r>
              <a:rPr lang="en-US">
                <a:solidFill>
                  <a:srgbClr val="FF9900"/>
                </a:solidFill>
              </a:rPr>
              <a:t>statins</a:t>
            </a:r>
          </a:p>
        </p:txBody>
      </p:sp>
      <p:sp>
        <p:nvSpPr>
          <p:cNvPr id="228355" name="Rectangle 3"/>
          <p:cNvSpPr>
            <a:spLocks noGrp="1" noRot="1" noChangeArrowheads="1"/>
          </p:cNvSpPr>
          <p:nvPr>
            <p:ph idx="1"/>
          </p:nvPr>
        </p:nvSpPr>
        <p:spPr>
          <a:xfrm>
            <a:off x="457200" y="1600200"/>
            <a:ext cx="8458200" cy="4525963"/>
          </a:xfrm>
        </p:spPr>
        <p:txBody>
          <a:bodyPr>
            <a:normAutofit/>
          </a:bodyPr>
          <a:lstStyle/>
          <a:p>
            <a:pPr marL="420624" indent="-384048" fontAlgn="auto">
              <a:spcAft>
                <a:spcPts val="0"/>
              </a:spcAft>
              <a:buFont typeface="Wingdings 2"/>
              <a:buChar char=""/>
              <a:defRPr/>
            </a:pPr>
            <a:r>
              <a:rPr lang="en-US" dirty="0"/>
              <a:t>Follow current and </a:t>
            </a:r>
            <a:r>
              <a:rPr lang="en-US" dirty="0" err="1"/>
              <a:t>everchanging</a:t>
            </a:r>
            <a:r>
              <a:rPr lang="en-US" dirty="0"/>
              <a:t> guidelines</a:t>
            </a:r>
          </a:p>
          <a:p>
            <a:pPr marL="420624" indent="-384048" fontAlgn="auto">
              <a:spcAft>
                <a:spcPts val="0"/>
              </a:spcAft>
              <a:buFont typeface="Wingdings 2"/>
              <a:buChar char=""/>
              <a:defRPr/>
            </a:pPr>
            <a:r>
              <a:rPr lang="en-US" dirty="0"/>
              <a:t>It’s all about the LDL!</a:t>
            </a:r>
          </a:p>
          <a:p>
            <a:pPr marL="420624" indent="-384048" fontAlgn="auto">
              <a:spcAft>
                <a:spcPts val="0"/>
              </a:spcAft>
              <a:buFont typeface="Wingdings 2"/>
              <a:buChar char=""/>
              <a:defRPr/>
            </a:pPr>
            <a:r>
              <a:rPr lang="en-US" dirty="0"/>
              <a:t>Each unit of LDL is worth about 20% relative </a:t>
            </a:r>
            <a:r>
              <a:rPr lang="en-US" dirty="0" smtClean="0"/>
              <a:t>CV risk </a:t>
            </a:r>
            <a:r>
              <a:rPr lang="en-US" dirty="0"/>
              <a:t>reduction LONG TERM</a:t>
            </a:r>
          </a:p>
          <a:p>
            <a:pPr marL="420624" indent="-384048" fontAlgn="auto">
              <a:spcAft>
                <a:spcPts val="0"/>
              </a:spcAft>
              <a:buFont typeface="Wingdings 2"/>
              <a:buChar char=""/>
              <a:defRPr/>
            </a:pPr>
            <a:r>
              <a:rPr lang="en-US" dirty="0" err="1"/>
              <a:t>Peri</a:t>
            </a:r>
            <a:r>
              <a:rPr lang="en-US" dirty="0"/>
              <a:t>-op risk reduction</a:t>
            </a:r>
          </a:p>
          <a:p>
            <a:pPr marL="722376" lvl="1" indent="-274320" fontAlgn="auto">
              <a:spcAft>
                <a:spcPts val="0"/>
              </a:spcAft>
              <a:buFont typeface="Wingdings 2"/>
              <a:buChar char=""/>
              <a:defRPr/>
            </a:pPr>
            <a:r>
              <a:rPr lang="en-US" dirty="0"/>
              <a:t>Possibly in vascular surgery (DECREASE III)</a:t>
            </a:r>
          </a:p>
          <a:p>
            <a:pPr marL="722376" lvl="1" indent="-274320" fontAlgn="auto">
              <a:spcAft>
                <a:spcPts val="0"/>
              </a:spcAft>
              <a:buFont typeface="Wingdings 2"/>
              <a:buChar char=""/>
              <a:defRPr/>
            </a:pPr>
            <a:r>
              <a:rPr lang="en-US" dirty="0"/>
              <a:t>Unsure in other (DECREASE IV</a:t>
            </a:r>
            <a:r>
              <a:rPr lang="en-US" dirty="0" smtClean="0"/>
              <a:t>)</a:t>
            </a:r>
          </a:p>
          <a:p>
            <a:pPr marL="722376" lvl="1" indent="-274320" fontAlgn="auto">
              <a:spcAft>
                <a:spcPts val="0"/>
              </a:spcAft>
              <a:buFont typeface="Wingdings 2"/>
              <a:buChar char=""/>
              <a:defRPr/>
            </a:pPr>
            <a:r>
              <a:rPr lang="en-US" dirty="0" smtClean="0"/>
              <a:t>Start early pre-op (DECREASE – 30+ days </a:t>
            </a:r>
            <a:r>
              <a:rPr lang="en-US" dirty="0" err="1" smtClean="0"/>
              <a:t>preop</a:t>
            </a:r>
            <a:r>
              <a:rPr lang="en-US" dirty="0" smtClean="0"/>
              <a:t>)</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4" name="Rectangle 4"/>
          <p:cNvSpPr>
            <a:spLocks noGrp="1" noRot="1" noChangeArrowheads="1"/>
          </p:cNvSpPr>
          <p:nvPr>
            <p:ph type="title"/>
          </p:nvPr>
        </p:nvSpPr>
        <p:spPr>
          <a:xfrm>
            <a:off x="457200" y="274638"/>
            <a:ext cx="7470775" cy="1143000"/>
          </a:xfrm>
        </p:spPr>
        <p:txBody>
          <a:bodyPr>
            <a:normAutofit fontScale="90000"/>
          </a:bodyPr>
          <a:lstStyle/>
          <a:p>
            <a:pPr fontAlgn="auto">
              <a:spcAft>
                <a:spcPts val="0"/>
              </a:spcAft>
              <a:defRPr/>
            </a:pPr>
            <a:r>
              <a:rPr lang="en-CA" sz="4000" dirty="0"/>
              <a:t>DECREASE III		DECREASE IV</a:t>
            </a:r>
            <a:br>
              <a:rPr lang="en-CA" sz="4000" dirty="0"/>
            </a:br>
            <a:r>
              <a:rPr lang="en-CA" sz="2400" dirty="0"/>
              <a:t>Vascular </a:t>
            </a:r>
            <a:r>
              <a:rPr lang="en-CA" sz="2400" dirty="0" err="1" smtClean="0"/>
              <a:t>sx</a:t>
            </a:r>
            <a:r>
              <a:rPr lang="en-CA" sz="2400" dirty="0" smtClean="0"/>
              <a:t> (risk 5%+)</a:t>
            </a:r>
            <a:r>
              <a:rPr lang="en-CA" sz="2400" dirty="0"/>
              <a:t>		</a:t>
            </a:r>
            <a:r>
              <a:rPr lang="en-CA" sz="2400" dirty="0" smtClean="0"/>
              <a:t>Non-vascular </a:t>
            </a:r>
            <a:r>
              <a:rPr lang="en-CA" sz="2400" dirty="0" err="1"/>
              <a:t>sx</a:t>
            </a:r>
            <a:r>
              <a:rPr lang="en-CA" sz="2400" dirty="0"/>
              <a:t> (risk 1-5%)</a:t>
            </a:r>
          </a:p>
        </p:txBody>
      </p:sp>
      <p:pic>
        <p:nvPicPr>
          <p:cNvPr id="236546" name="Picture 5"/>
          <p:cNvPicPr>
            <a:picLocks noChangeAspect="1" noChangeArrowheads="1"/>
          </p:cNvPicPr>
          <p:nvPr/>
        </p:nvPicPr>
        <p:blipFill>
          <a:blip r:embed="rId2" cstate="print"/>
          <a:srcRect/>
          <a:stretch>
            <a:fillRect/>
          </a:stretch>
        </p:blipFill>
        <p:spPr bwMode="auto">
          <a:xfrm>
            <a:off x="574675" y="2133600"/>
            <a:ext cx="3844925" cy="3913188"/>
          </a:xfrm>
          <a:prstGeom prst="rect">
            <a:avLst/>
          </a:prstGeom>
          <a:noFill/>
          <a:ln w="28575">
            <a:noFill/>
            <a:miter lim="800000"/>
            <a:headEnd/>
            <a:tailEnd/>
          </a:ln>
        </p:spPr>
      </p:pic>
      <p:sp>
        <p:nvSpPr>
          <p:cNvPr id="236547" name="Text Box 6"/>
          <p:cNvSpPr txBox="1">
            <a:spLocks noChangeArrowheads="1"/>
          </p:cNvSpPr>
          <p:nvPr/>
        </p:nvSpPr>
        <p:spPr bwMode="auto">
          <a:xfrm>
            <a:off x="2403475" y="2952750"/>
            <a:ext cx="1700213" cy="366713"/>
          </a:xfrm>
          <a:prstGeom prst="rect">
            <a:avLst/>
          </a:prstGeom>
          <a:noFill/>
          <a:ln w="28575">
            <a:noFill/>
            <a:miter lim="800000"/>
            <a:headEnd/>
            <a:tailEnd/>
          </a:ln>
        </p:spPr>
        <p:txBody>
          <a:bodyPr wrap="none">
            <a:spAutoFit/>
          </a:bodyPr>
          <a:lstStyle/>
          <a:p>
            <a:r>
              <a:rPr lang="en-CA">
                <a:solidFill>
                  <a:srgbClr val="990000"/>
                </a:solidFill>
              </a:rPr>
              <a:t>Placebo 10.1%</a:t>
            </a:r>
          </a:p>
        </p:txBody>
      </p:sp>
      <p:sp>
        <p:nvSpPr>
          <p:cNvPr id="236548" name="Text Box 7"/>
          <p:cNvSpPr txBox="1">
            <a:spLocks noChangeArrowheads="1"/>
          </p:cNvSpPr>
          <p:nvPr/>
        </p:nvSpPr>
        <p:spPr bwMode="auto">
          <a:xfrm>
            <a:off x="2084388" y="4049713"/>
            <a:ext cx="1887537" cy="366712"/>
          </a:xfrm>
          <a:prstGeom prst="rect">
            <a:avLst/>
          </a:prstGeom>
          <a:noFill/>
          <a:ln w="28575">
            <a:noFill/>
            <a:miter lim="800000"/>
            <a:headEnd/>
            <a:tailEnd/>
          </a:ln>
        </p:spPr>
        <p:txBody>
          <a:bodyPr wrap="none">
            <a:spAutoFit/>
          </a:bodyPr>
          <a:lstStyle/>
          <a:p>
            <a:r>
              <a:rPr lang="en-CA">
                <a:solidFill>
                  <a:srgbClr val="006699"/>
                </a:solidFill>
              </a:rPr>
              <a:t>Fluvastatin 4.8%</a:t>
            </a:r>
          </a:p>
        </p:txBody>
      </p:sp>
      <p:pic>
        <p:nvPicPr>
          <p:cNvPr id="236549" name="Picture 8"/>
          <p:cNvPicPr>
            <a:picLocks noChangeAspect="1" noChangeArrowheads="1"/>
          </p:cNvPicPr>
          <p:nvPr/>
        </p:nvPicPr>
        <p:blipFill>
          <a:blip r:embed="rId3" cstate="print"/>
          <a:srcRect/>
          <a:stretch>
            <a:fillRect/>
          </a:stretch>
        </p:blipFill>
        <p:spPr bwMode="auto">
          <a:xfrm>
            <a:off x="5029200" y="2133600"/>
            <a:ext cx="3522663" cy="4249738"/>
          </a:xfrm>
          <a:prstGeom prst="rect">
            <a:avLst/>
          </a:prstGeom>
          <a:noFill/>
          <a:ln w="28575">
            <a:noFill/>
            <a:miter lim="800000"/>
            <a:headEnd/>
            <a:tailEnd/>
          </a:ln>
        </p:spPr>
      </p:pic>
      <p:sp>
        <p:nvSpPr>
          <p:cNvPr id="236550" name="Text Box 9"/>
          <p:cNvSpPr txBox="1">
            <a:spLocks noChangeArrowheads="1"/>
          </p:cNvSpPr>
          <p:nvPr/>
        </p:nvSpPr>
        <p:spPr bwMode="auto">
          <a:xfrm>
            <a:off x="7686675" y="4422775"/>
            <a:ext cx="728663" cy="366713"/>
          </a:xfrm>
          <a:prstGeom prst="rect">
            <a:avLst/>
          </a:prstGeom>
          <a:noFill/>
          <a:ln w="28575">
            <a:noFill/>
            <a:miter lim="800000"/>
            <a:headEnd/>
            <a:tailEnd/>
          </a:ln>
        </p:spPr>
        <p:txBody>
          <a:bodyPr wrap="none">
            <a:spAutoFit/>
          </a:bodyPr>
          <a:lstStyle/>
          <a:p>
            <a:r>
              <a:rPr lang="en-CA">
                <a:solidFill>
                  <a:srgbClr val="006699"/>
                </a:solidFill>
              </a:rPr>
              <a:t>3.2%</a:t>
            </a:r>
          </a:p>
        </p:txBody>
      </p:sp>
      <p:sp>
        <p:nvSpPr>
          <p:cNvPr id="236551" name="Text Box 10"/>
          <p:cNvSpPr txBox="1">
            <a:spLocks noChangeArrowheads="1"/>
          </p:cNvSpPr>
          <p:nvPr/>
        </p:nvSpPr>
        <p:spPr bwMode="auto">
          <a:xfrm>
            <a:off x="7620000" y="2957513"/>
            <a:ext cx="728663" cy="366712"/>
          </a:xfrm>
          <a:prstGeom prst="rect">
            <a:avLst/>
          </a:prstGeom>
          <a:noFill/>
          <a:ln w="28575">
            <a:noFill/>
            <a:miter lim="800000"/>
            <a:headEnd/>
            <a:tailEnd/>
          </a:ln>
        </p:spPr>
        <p:txBody>
          <a:bodyPr wrap="none">
            <a:spAutoFit/>
          </a:bodyPr>
          <a:lstStyle/>
          <a:p>
            <a:r>
              <a:rPr lang="en-CA">
                <a:solidFill>
                  <a:srgbClr val="990000"/>
                </a:solidFill>
              </a:rPr>
              <a:t>4.9%</a:t>
            </a:r>
          </a:p>
        </p:txBody>
      </p:sp>
      <p:sp>
        <p:nvSpPr>
          <p:cNvPr id="236552" name="Text Box 11"/>
          <p:cNvSpPr txBox="1">
            <a:spLocks noChangeArrowheads="1"/>
          </p:cNvSpPr>
          <p:nvPr/>
        </p:nvSpPr>
        <p:spPr bwMode="auto">
          <a:xfrm>
            <a:off x="2006600" y="2312988"/>
            <a:ext cx="1022350" cy="274637"/>
          </a:xfrm>
          <a:prstGeom prst="rect">
            <a:avLst/>
          </a:prstGeom>
          <a:noFill/>
          <a:ln w="28575">
            <a:noFill/>
            <a:miter lim="800000"/>
            <a:headEnd/>
            <a:tailEnd/>
          </a:ln>
        </p:spPr>
        <p:txBody>
          <a:bodyPr wrap="none">
            <a:spAutoFit/>
          </a:bodyPr>
          <a:lstStyle/>
          <a:p>
            <a:r>
              <a:rPr lang="en-CA" sz="1200">
                <a:solidFill>
                  <a:srgbClr val="000000"/>
                </a:solidFill>
              </a:rPr>
              <a:t>P-value 0.03</a:t>
            </a:r>
          </a:p>
        </p:txBody>
      </p:sp>
      <p:sp>
        <p:nvSpPr>
          <p:cNvPr id="236553" name="Text Box 12"/>
          <p:cNvSpPr txBox="1">
            <a:spLocks noChangeArrowheads="1"/>
          </p:cNvSpPr>
          <p:nvPr/>
        </p:nvSpPr>
        <p:spPr bwMode="auto">
          <a:xfrm rot="10800000">
            <a:off x="236538" y="2133600"/>
            <a:ext cx="396875" cy="4249738"/>
          </a:xfrm>
          <a:prstGeom prst="rect">
            <a:avLst/>
          </a:prstGeom>
          <a:solidFill>
            <a:schemeClr val="tx1"/>
          </a:solidFill>
          <a:ln w="28575">
            <a:noFill/>
            <a:miter lim="800000"/>
            <a:headEnd/>
            <a:tailEnd/>
          </a:ln>
        </p:spPr>
        <p:txBody>
          <a:bodyPr vert="eaVert">
            <a:spAutoFit/>
          </a:bodyPr>
          <a:lstStyle/>
          <a:p>
            <a:pPr algn="ctr"/>
            <a:r>
              <a:rPr lang="en-CA" sz="1400">
                <a:solidFill>
                  <a:srgbClr val="000000"/>
                </a:solidFill>
              </a:rPr>
              <a:t>Cardiac death or nonfatal myocardial infarction</a:t>
            </a:r>
          </a:p>
        </p:txBody>
      </p:sp>
      <p:sp>
        <p:nvSpPr>
          <p:cNvPr id="236554" name="Text Box 13"/>
          <p:cNvSpPr txBox="1">
            <a:spLocks noChangeArrowheads="1"/>
          </p:cNvSpPr>
          <p:nvPr/>
        </p:nvSpPr>
        <p:spPr bwMode="auto">
          <a:xfrm>
            <a:off x="633413" y="6046788"/>
            <a:ext cx="3786187" cy="336550"/>
          </a:xfrm>
          <a:prstGeom prst="rect">
            <a:avLst/>
          </a:prstGeom>
          <a:solidFill>
            <a:schemeClr val="tx1"/>
          </a:solidFill>
          <a:ln w="28575">
            <a:noFill/>
            <a:miter lim="800000"/>
            <a:headEnd/>
            <a:tailEnd/>
          </a:ln>
        </p:spPr>
        <p:txBody>
          <a:bodyPr>
            <a:spAutoFit/>
          </a:bodyPr>
          <a:lstStyle/>
          <a:p>
            <a:pPr algn="ctr"/>
            <a:r>
              <a:rPr lang="en-CA" sz="1600">
                <a:solidFill>
                  <a:srgbClr val="000000"/>
                </a:solidFill>
              </a:rPr>
              <a:t>Days after surgery</a:t>
            </a:r>
          </a:p>
        </p:txBody>
      </p:sp>
      <p:sp>
        <p:nvSpPr>
          <p:cNvPr id="236555" name="Text Box 14"/>
          <p:cNvSpPr txBox="1">
            <a:spLocks noChangeArrowheads="1"/>
          </p:cNvSpPr>
          <p:nvPr/>
        </p:nvSpPr>
        <p:spPr bwMode="auto">
          <a:xfrm>
            <a:off x="4876800" y="6483350"/>
            <a:ext cx="4149725" cy="304800"/>
          </a:xfrm>
          <a:prstGeom prst="rect">
            <a:avLst/>
          </a:prstGeom>
          <a:noFill/>
          <a:ln w="28575">
            <a:noFill/>
            <a:miter lim="800000"/>
            <a:headEnd/>
            <a:tailEnd/>
          </a:ln>
        </p:spPr>
        <p:txBody>
          <a:bodyPr wrap="none">
            <a:spAutoFit/>
          </a:bodyPr>
          <a:lstStyle/>
          <a:p>
            <a:r>
              <a:rPr lang="en-CA" sz="1400"/>
              <a:t>Dunkelgrun M, et al. </a:t>
            </a:r>
            <a:r>
              <a:rPr lang="en-CA" sz="1400" i="1"/>
              <a:t>Ann Surg </a:t>
            </a:r>
            <a:r>
              <a:rPr lang="en-CA" sz="1400"/>
              <a:t>2009;249: 921–926</a:t>
            </a:r>
          </a:p>
        </p:txBody>
      </p:sp>
      <p:sp>
        <p:nvSpPr>
          <p:cNvPr id="236556" name="Text Box 15"/>
          <p:cNvSpPr txBox="1">
            <a:spLocks noChangeArrowheads="1"/>
          </p:cNvSpPr>
          <p:nvPr/>
        </p:nvSpPr>
        <p:spPr bwMode="auto">
          <a:xfrm>
            <a:off x="328613" y="6483350"/>
            <a:ext cx="3992562" cy="304800"/>
          </a:xfrm>
          <a:prstGeom prst="rect">
            <a:avLst/>
          </a:prstGeom>
          <a:noFill/>
          <a:ln w="28575">
            <a:noFill/>
            <a:miter lim="800000"/>
            <a:headEnd/>
            <a:tailEnd/>
          </a:ln>
        </p:spPr>
        <p:txBody>
          <a:bodyPr wrap="none">
            <a:spAutoFit/>
          </a:bodyPr>
          <a:lstStyle/>
          <a:p>
            <a:r>
              <a:rPr lang="en-CA" sz="1400"/>
              <a:t>Schouten O, et al. </a:t>
            </a:r>
            <a:r>
              <a:rPr lang="en-CA" sz="1400" i="1"/>
              <a:t>N Engl J Med</a:t>
            </a:r>
            <a:r>
              <a:rPr lang="en-CA" sz="1400"/>
              <a:t> 2009;361:980-9</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rrowheads="1"/>
          </p:cNvSpPr>
          <p:nvPr>
            <p:ph type="title"/>
          </p:nvPr>
        </p:nvSpPr>
        <p:spPr/>
        <p:txBody>
          <a:bodyPr/>
          <a:lstStyle/>
          <a:p>
            <a:r>
              <a:rPr lang="en-US" smtClean="0"/>
              <a:t>Aspirin</a:t>
            </a:r>
          </a:p>
        </p:txBody>
      </p:sp>
      <p:sp>
        <p:nvSpPr>
          <p:cNvPr id="237571" name="Rectangle 3"/>
          <p:cNvSpPr>
            <a:spLocks noGrp="1" noRot="1" noChangeArrowheads="1"/>
          </p:cNvSpPr>
          <p:nvPr>
            <p:ph idx="1"/>
          </p:nvPr>
        </p:nvSpPr>
        <p:spPr>
          <a:xfrm>
            <a:off x="228600" y="1447800"/>
            <a:ext cx="5562600" cy="1600200"/>
          </a:xfrm>
        </p:spPr>
        <p:txBody>
          <a:bodyPr/>
          <a:lstStyle/>
          <a:p>
            <a:pPr>
              <a:buFontTx/>
              <a:buChar char="•"/>
            </a:pPr>
            <a:r>
              <a:rPr lang="en-US" smtClean="0"/>
              <a:t>Don’t forget to </a:t>
            </a:r>
            <a:r>
              <a:rPr lang="en-US" smtClean="0">
                <a:solidFill>
                  <a:srgbClr val="FF9900"/>
                </a:solidFill>
              </a:rPr>
              <a:t>continue</a:t>
            </a:r>
            <a:r>
              <a:rPr lang="en-US" smtClean="0"/>
              <a:t> the </a:t>
            </a:r>
            <a:r>
              <a:rPr lang="en-US" smtClean="0">
                <a:solidFill>
                  <a:srgbClr val="FF9900"/>
                </a:solidFill>
              </a:rPr>
              <a:t>aspirin</a:t>
            </a:r>
            <a:r>
              <a:rPr lang="en-US" smtClean="0"/>
              <a:t> in patients going for </a:t>
            </a:r>
            <a:r>
              <a:rPr lang="en-US" smtClean="0">
                <a:solidFill>
                  <a:srgbClr val="FF9900"/>
                </a:solidFill>
              </a:rPr>
              <a:t>vascular</a:t>
            </a:r>
            <a:r>
              <a:rPr lang="en-US" smtClean="0"/>
              <a:t> surgery</a:t>
            </a:r>
          </a:p>
        </p:txBody>
      </p:sp>
      <p:pic>
        <p:nvPicPr>
          <p:cNvPr id="237573" name="Picture 5"/>
          <p:cNvPicPr>
            <a:picLocks noChangeAspect="1" noChangeArrowheads="1"/>
          </p:cNvPicPr>
          <p:nvPr/>
        </p:nvPicPr>
        <p:blipFill>
          <a:blip r:embed="rId3" cstate="print"/>
          <a:srcRect b="18546"/>
          <a:stretch>
            <a:fillRect/>
          </a:stretch>
        </p:blipFill>
        <p:spPr bwMode="auto">
          <a:xfrm>
            <a:off x="5943600" y="152400"/>
            <a:ext cx="3143250" cy="4267200"/>
          </a:xfrm>
          <a:prstGeom prst="rect">
            <a:avLst/>
          </a:prstGeom>
          <a:noFill/>
          <a:ln w="9525">
            <a:noFill/>
            <a:miter lim="800000"/>
            <a:headEnd/>
            <a:tailEnd/>
          </a:ln>
          <a:effectLst/>
        </p:spPr>
      </p:pic>
      <p:sp>
        <p:nvSpPr>
          <p:cNvPr id="237574" name="Rectangle 3"/>
          <p:cNvSpPr>
            <a:spLocks noRot="1" noChangeArrowheads="1"/>
          </p:cNvSpPr>
          <p:nvPr/>
        </p:nvSpPr>
        <p:spPr bwMode="auto">
          <a:xfrm>
            <a:off x="228600" y="3094038"/>
            <a:ext cx="7467600" cy="3230562"/>
          </a:xfrm>
          <a:prstGeom prst="rect">
            <a:avLst/>
          </a:prstGeom>
          <a:noFill/>
          <a:ln w="9525">
            <a:noFill/>
            <a:miter lim="800000"/>
            <a:headEnd/>
            <a:tailEnd/>
          </a:ln>
        </p:spPr>
        <p:txBody>
          <a:bodyPr/>
          <a:lstStyle/>
          <a:p>
            <a:pPr marL="419100" indent="-382588">
              <a:spcBef>
                <a:spcPct val="20000"/>
              </a:spcBef>
              <a:buClr>
                <a:schemeClr val="accent1"/>
              </a:buClr>
              <a:buSzPct val="80000"/>
              <a:buFontTx/>
              <a:buChar char="•"/>
            </a:pPr>
            <a:r>
              <a:rPr lang="en-US" sz="3000" dirty="0" smtClean="0">
                <a:latin typeface="Arial" charset="0"/>
              </a:rPr>
              <a:t>Coronary Stents have</a:t>
            </a:r>
            <a:endParaRPr lang="en-US" sz="3000" dirty="0">
              <a:latin typeface="Arial" charset="0"/>
            </a:endParaRPr>
          </a:p>
          <a:p>
            <a:pPr marL="419100" indent="-382588">
              <a:spcBef>
                <a:spcPct val="20000"/>
              </a:spcBef>
              <a:buClr>
                <a:schemeClr val="accent1"/>
              </a:buClr>
              <a:buSzPct val="80000"/>
            </a:pPr>
            <a:r>
              <a:rPr lang="en-US" sz="3000" dirty="0">
                <a:latin typeface="Arial" charset="0"/>
              </a:rPr>
              <a:t>   special requirements for</a:t>
            </a:r>
          </a:p>
          <a:p>
            <a:pPr marL="419100" indent="-382588">
              <a:spcBef>
                <a:spcPct val="20000"/>
              </a:spcBef>
              <a:buClr>
                <a:schemeClr val="accent1"/>
              </a:buClr>
              <a:buSzPct val="80000"/>
            </a:pPr>
            <a:r>
              <a:rPr lang="en-US" sz="3000" dirty="0">
                <a:latin typeface="Arial" charset="0"/>
              </a:rPr>
              <a:t>   antiplatelet continuation</a:t>
            </a:r>
          </a:p>
          <a:p>
            <a:pPr marL="722313" lvl="1" indent="-273050">
              <a:spcBef>
                <a:spcPct val="20000"/>
              </a:spcBef>
              <a:buClr>
                <a:schemeClr val="accent1"/>
              </a:buClr>
              <a:buSzPct val="90000"/>
              <a:buFont typeface="Wingdings 2" pitchFamily="18" charset="2"/>
              <a:buChar char=""/>
            </a:pPr>
            <a:r>
              <a:rPr lang="en-US" sz="2600" u="sng" dirty="0">
                <a:latin typeface="Arial" charset="0"/>
              </a:rPr>
              <a:t>ASA</a:t>
            </a:r>
            <a:r>
              <a:rPr lang="en-US" sz="2600" dirty="0">
                <a:latin typeface="Arial" charset="0"/>
              </a:rPr>
              <a:t> should be </a:t>
            </a:r>
            <a:r>
              <a:rPr lang="en-US" sz="2600" u="sng" dirty="0">
                <a:latin typeface="Arial" charset="0"/>
              </a:rPr>
              <a:t>continued</a:t>
            </a:r>
            <a:r>
              <a:rPr lang="en-US" sz="2600" dirty="0">
                <a:latin typeface="Arial" charset="0"/>
              </a:rPr>
              <a:t> at the minimum in most patients</a:t>
            </a:r>
          </a:p>
          <a:p>
            <a:pPr marL="722313" lvl="1" indent="-273050">
              <a:spcBef>
                <a:spcPct val="20000"/>
              </a:spcBef>
              <a:buClr>
                <a:schemeClr val="accent1"/>
              </a:buClr>
              <a:buSzPct val="90000"/>
              <a:buFont typeface="Wingdings 2" pitchFamily="18" charset="2"/>
              <a:buChar char=""/>
            </a:pPr>
            <a:r>
              <a:rPr lang="en-US" sz="2600" dirty="0">
                <a:latin typeface="Arial" charset="0"/>
              </a:rPr>
              <a:t>Talk with the cardiologist that put the stent in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2"/>
          <p:cNvSpPr>
            <a:spLocks noGrp="1" noRot="1" noChangeArrowheads="1"/>
          </p:cNvSpPr>
          <p:nvPr>
            <p:ph type="title"/>
          </p:nvPr>
        </p:nvSpPr>
        <p:spPr>
          <a:xfrm>
            <a:off x="685800" y="152400"/>
            <a:ext cx="8229600" cy="1143000"/>
          </a:xfrm>
        </p:spPr>
        <p:txBody>
          <a:bodyPr/>
          <a:lstStyle/>
          <a:p>
            <a:r>
              <a:rPr lang="en-US" smtClean="0"/>
              <a:t>Summary	</a:t>
            </a:r>
          </a:p>
        </p:txBody>
      </p:sp>
      <p:sp>
        <p:nvSpPr>
          <p:cNvPr id="239618" name="Rectangle 3"/>
          <p:cNvSpPr>
            <a:spLocks noGrp="1" noRot="1" noChangeArrowheads="1"/>
          </p:cNvSpPr>
          <p:nvPr>
            <p:ph idx="1"/>
          </p:nvPr>
        </p:nvSpPr>
        <p:spPr>
          <a:xfrm>
            <a:off x="457200" y="1295400"/>
            <a:ext cx="8229600" cy="5105400"/>
          </a:xfrm>
        </p:spPr>
        <p:txBody>
          <a:bodyPr/>
          <a:lstStyle/>
          <a:p>
            <a:pPr marL="609600" indent="-609600" eaLnBrk="0" hangingPunct="0">
              <a:lnSpc>
                <a:spcPct val="80000"/>
              </a:lnSpc>
              <a:spcBef>
                <a:spcPct val="85000"/>
              </a:spcBef>
              <a:buClrTx/>
              <a:buFontTx/>
              <a:buAutoNum type="arabicPeriod"/>
            </a:pPr>
            <a:r>
              <a:rPr lang="en-US" sz="2400" dirty="0" smtClean="0"/>
              <a:t>Cardiac Risk Assessment is a mix of Evidence and Art</a:t>
            </a:r>
          </a:p>
          <a:p>
            <a:pPr marL="609600" indent="-609600" eaLnBrk="0" hangingPunct="0">
              <a:lnSpc>
                <a:spcPct val="80000"/>
              </a:lnSpc>
              <a:spcBef>
                <a:spcPct val="85000"/>
              </a:spcBef>
              <a:buClrTx/>
              <a:buFontTx/>
              <a:buAutoNum type="arabicPeriod"/>
            </a:pPr>
            <a:r>
              <a:rPr lang="en-US" sz="2400" dirty="0" smtClean="0"/>
              <a:t>Patients who need </a:t>
            </a:r>
            <a:r>
              <a:rPr lang="el-GR" sz="2400" dirty="0" smtClean="0">
                <a:solidFill>
                  <a:srgbClr val="FF9900"/>
                </a:solidFill>
                <a:cs typeface="Arial" charset="0"/>
              </a:rPr>
              <a:t>β</a:t>
            </a:r>
            <a:r>
              <a:rPr lang="en-US" sz="2400" dirty="0" smtClean="0">
                <a:solidFill>
                  <a:srgbClr val="FF9900"/>
                </a:solidFill>
              </a:rPr>
              <a:t> - blockers</a:t>
            </a:r>
            <a:r>
              <a:rPr lang="en-US" sz="2400" dirty="0" smtClean="0"/>
              <a:t> need </a:t>
            </a:r>
            <a:r>
              <a:rPr lang="el-GR" sz="2400" dirty="0" smtClean="0">
                <a:solidFill>
                  <a:srgbClr val="FF9900"/>
                </a:solidFill>
                <a:cs typeface="Arial" charset="0"/>
              </a:rPr>
              <a:t>β</a:t>
            </a:r>
            <a:r>
              <a:rPr lang="en-US" sz="2400" dirty="0" smtClean="0">
                <a:solidFill>
                  <a:srgbClr val="FF9900"/>
                </a:solidFill>
              </a:rPr>
              <a:t> – blockers</a:t>
            </a:r>
            <a:r>
              <a:rPr lang="en-US" sz="2400" dirty="0" smtClean="0"/>
              <a:t> but who benefits for </a:t>
            </a:r>
            <a:r>
              <a:rPr lang="en-US" sz="2400" dirty="0" err="1" smtClean="0"/>
              <a:t>preriop</a:t>
            </a:r>
            <a:r>
              <a:rPr lang="en-US" sz="2400" dirty="0" smtClean="0"/>
              <a:t> risk reduction is still being debated</a:t>
            </a:r>
          </a:p>
          <a:p>
            <a:pPr marL="609600" indent="-609600" eaLnBrk="0" hangingPunct="0">
              <a:lnSpc>
                <a:spcPct val="80000"/>
              </a:lnSpc>
              <a:spcBef>
                <a:spcPct val="85000"/>
              </a:spcBef>
              <a:buClrTx/>
              <a:buFontTx/>
              <a:buAutoNum type="arabicPeriod"/>
            </a:pPr>
            <a:r>
              <a:rPr lang="en-US" sz="2400" dirty="0" smtClean="0"/>
              <a:t>Patients who need </a:t>
            </a:r>
            <a:r>
              <a:rPr lang="en-US" sz="2400" dirty="0" smtClean="0">
                <a:solidFill>
                  <a:srgbClr val="FF9900"/>
                </a:solidFill>
              </a:rPr>
              <a:t>statins</a:t>
            </a:r>
            <a:r>
              <a:rPr lang="en-US" sz="2400" dirty="0" smtClean="0"/>
              <a:t> need </a:t>
            </a:r>
            <a:r>
              <a:rPr lang="en-US" sz="2400" dirty="0" smtClean="0">
                <a:solidFill>
                  <a:srgbClr val="FF9900"/>
                </a:solidFill>
              </a:rPr>
              <a:t>statins</a:t>
            </a:r>
            <a:r>
              <a:rPr lang="en-US" sz="2400" dirty="0" smtClean="0"/>
              <a:t> </a:t>
            </a:r>
            <a:r>
              <a:rPr lang="en-US" sz="2400" dirty="0" err="1" smtClean="0"/>
              <a:t>perioperatively</a:t>
            </a:r>
            <a:endParaRPr lang="en-US" sz="2400" dirty="0" smtClean="0"/>
          </a:p>
          <a:p>
            <a:pPr marL="609600" indent="-609600" eaLnBrk="0" hangingPunct="0">
              <a:lnSpc>
                <a:spcPct val="80000"/>
              </a:lnSpc>
              <a:spcBef>
                <a:spcPct val="85000"/>
              </a:spcBef>
              <a:buClrTx/>
              <a:buFontTx/>
              <a:buAutoNum type="arabicPeriod"/>
            </a:pPr>
            <a:r>
              <a:rPr lang="en-US" sz="2400" dirty="0" smtClean="0"/>
              <a:t>Patients’ </a:t>
            </a:r>
            <a:r>
              <a:rPr lang="en-US" sz="2400" dirty="0" smtClean="0">
                <a:solidFill>
                  <a:srgbClr val="FF9900"/>
                </a:solidFill>
              </a:rPr>
              <a:t>aspirin</a:t>
            </a:r>
            <a:r>
              <a:rPr lang="en-US" sz="2400" dirty="0" smtClean="0"/>
              <a:t> should be continued during vascular surgery and in patients with cardiac stents</a:t>
            </a:r>
          </a:p>
          <a:p>
            <a:pPr marL="609600" indent="-609600" eaLnBrk="0" hangingPunct="0">
              <a:lnSpc>
                <a:spcPct val="80000"/>
              </a:lnSpc>
              <a:spcBef>
                <a:spcPct val="85000"/>
              </a:spcBef>
              <a:buClrTx/>
              <a:buFontTx/>
              <a:buAutoNum type="arabicPeriod"/>
            </a:pPr>
            <a:r>
              <a:rPr lang="en-US" sz="2400" dirty="0" smtClean="0"/>
              <a:t>Symptomatic patients who meet AHA criteria for CABS/PTCA </a:t>
            </a:r>
            <a:r>
              <a:rPr lang="en-US" sz="2400" i="1" dirty="0" smtClean="0">
                <a:solidFill>
                  <a:srgbClr val="FF9900"/>
                </a:solidFill>
              </a:rPr>
              <a:t>usually</a:t>
            </a:r>
            <a:r>
              <a:rPr lang="en-US" sz="2400" dirty="0" smtClean="0"/>
              <a:t> should get it </a:t>
            </a:r>
            <a:r>
              <a:rPr lang="en-US" sz="2400" i="1" dirty="0" smtClean="0">
                <a:solidFill>
                  <a:srgbClr val="FF9900"/>
                </a:solidFill>
              </a:rPr>
              <a:t>before</a:t>
            </a:r>
            <a:r>
              <a:rPr lang="en-US" sz="2400" dirty="0" smtClean="0"/>
              <a:t> elective </a:t>
            </a:r>
            <a:r>
              <a:rPr lang="en-US" sz="2400" dirty="0" err="1" smtClean="0"/>
              <a:t>noncardiac</a:t>
            </a:r>
            <a:r>
              <a:rPr lang="en-US" sz="2400" dirty="0" smtClean="0"/>
              <a:t> surgery.  Asymptomatic patients may not benefit</a:t>
            </a:r>
          </a:p>
          <a:p>
            <a:pPr marL="609600" indent="-609600" eaLnBrk="0" hangingPunct="0">
              <a:lnSpc>
                <a:spcPct val="80000"/>
              </a:lnSpc>
              <a:spcBef>
                <a:spcPct val="85000"/>
              </a:spcBef>
              <a:buClrTx/>
              <a:buFontTx/>
              <a:buAutoNum type="arabicPeriod"/>
            </a:pPr>
            <a:r>
              <a:rPr lang="en-US" sz="2400" dirty="0" smtClean="0"/>
              <a:t>Refer to pre-op clinics for optimization early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p:cNvSpPr>
          <p:nvPr>
            <p:ph type="title"/>
          </p:nvPr>
        </p:nvSpPr>
        <p:spPr/>
        <p:txBody>
          <a:bodyPr/>
          <a:lstStyle/>
          <a:p>
            <a:endParaRPr lang="en-CA" smtClean="0"/>
          </a:p>
        </p:txBody>
      </p:sp>
      <p:sp>
        <p:nvSpPr>
          <p:cNvPr id="311299" name="Rectangle 3"/>
          <p:cNvSpPr>
            <a:spLocks noGrp="1"/>
          </p:cNvSpPr>
          <p:nvPr>
            <p:ph type="body" idx="1"/>
          </p:nvPr>
        </p:nvSpPr>
        <p:spPr/>
        <p:txBody>
          <a:bodyPr/>
          <a:lstStyle/>
          <a:p>
            <a:endParaRPr lang="en-CA"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ctrTitle"/>
          </p:nvPr>
        </p:nvSpPr>
        <p:spPr>
          <a:xfrm>
            <a:off x="685800" y="785794"/>
            <a:ext cx="7772400" cy="4000527"/>
          </a:xfrm>
        </p:spPr>
        <p:txBody>
          <a:bodyPr>
            <a:normAutofit fontScale="90000"/>
          </a:bodyPr>
          <a:lstStyle/>
          <a:p>
            <a:pPr fontAlgn="auto">
              <a:spcAft>
                <a:spcPts val="0"/>
              </a:spcAft>
              <a:defRPr/>
            </a:pPr>
            <a:r>
              <a:rPr lang="en-CA" sz="4800" smtClean="0"/>
              <a:t>II.</a:t>
            </a:r>
            <a:br>
              <a:rPr lang="en-CA" sz="4800" smtClean="0"/>
            </a:br>
            <a:r>
              <a:rPr lang="en-CA" sz="4800" smtClean="0"/>
              <a:t/>
            </a:r>
            <a:br>
              <a:rPr lang="en-CA" sz="4800" smtClean="0"/>
            </a:br>
            <a:r>
              <a:rPr lang="en-CA" sz="4800" smtClean="0"/>
              <a:t/>
            </a:r>
            <a:br>
              <a:rPr lang="en-CA" sz="4800" smtClean="0"/>
            </a:br>
            <a:r>
              <a:rPr lang="en-CA" sz="4800" smtClean="0"/>
              <a:t>Perioperative </a:t>
            </a:r>
            <a:r>
              <a:rPr lang="en-CA" sz="4800"/>
              <a:t>management of Aortic Stenosis</a:t>
            </a:r>
            <a:endParaRPr sz="4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CA" smtClean="0"/>
              <a:t>Outline</a:t>
            </a:r>
          </a:p>
        </p:txBody>
      </p:sp>
      <p:sp>
        <p:nvSpPr>
          <p:cNvPr id="20482" name="Content Placeholder 2"/>
          <p:cNvSpPr>
            <a:spLocks noGrp="1"/>
          </p:cNvSpPr>
          <p:nvPr>
            <p:ph idx="1"/>
          </p:nvPr>
        </p:nvSpPr>
        <p:spPr/>
        <p:txBody>
          <a:bodyPr/>
          <a:lstStyle/>
          <a:p>
            <a:r>
              <a:rPr lang="en-CA" smtClean="0"/>
              <a:t>Cardiac Risk Assessment</a:t>
            </a:r>
          </a:p>
          <a:p>
            <a:r>
              <a:rPr lang="en-CA" smtClean="0"/>
              <a:t>Stress Testing</a:t>
            </a:r>
          </a:p>
          <a:p>
            <a:r>
              <a:rPr lang="en-CA" smtClean="0"/>
              <a:t>Beta Blockers</a:t>
            </a:r>
          </a:p>
          <a:p>
            <a:r>
              <a:rPr lang="en-CA" smtClean="0"/>
              <a:t>Statins</a:t>
            </a:r>
          </a:p>
          <a:p>
            <a:r>
              <a:rPr lang="en-CA" smtClean="0"/>
              <a:t>Aspirin</a:t>
            </a:r>
          </a:p>
          <a:p>
            <a:r>
              <a:rPr lang="en-CA" smtClean="0"/>
              <a:t>Summary</a:t>
            </a:r>
          </a:p>
          <a:p>
            <a:endParaRPr lang="en-CA"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2"/>
          <p:cNvSpPr>
            <a:spLocks noGrp="1" noRot="1" noChangeArrowheads="1"/>
          </p:cNvSpPr>
          <p:nvPr>
            <p:ph type="title"/>
          </p:nvPr>
        </p:nvSpPr>
        <p:spPr/>
        <p:txBody>
          <a:bodyPr/>
          <a:lstStyle/>
          <a:p>
            <a:r>
              <a:rPr lang="en-US" smtClean="0"/>
              <a:t>Case</a:t>
            </a:r>
          </a:p>
        </p:txBody>
      </p:sp>
      <p:sp>
        <p:nvSpPr>
          <p:cNvPr id="242690" name="Rectangle 3"/>
          <p:cNvSpPr>
            <a:spLocks noGrp="1" noRot="1" noChangeArrowheads="1"/>
          </p:cNvSpPr>
          <p:nvPr>
            <p:ph idx="1"/>
          </p:nvPr>
        </p:nvSpPr>
        <p:spPr/>
        <p:txBody>
          <a:bodyPr/>
          <a:lstStyle/>
          <a:p>
            <a:r>
              <a:rPr lang="en-US" smtClean="0"/>
              <a:t>55 year old male</a:t>
            </a:r>
          </a:p>
          <a:p>
            <a:r>
              <a:rPr lang="en-US" smtClean="0"/>
              <a:t>For aorto-bifem bypass</a:t>
            </a:r>
          </a:p>
          <a:p>
            <a:r>
              <a:rPr lang="en-US" smtClean="0"/>
              <a:t>Dyspnea on mild-moderate exertion</a:t>
            </a:r>
          </a:p>
          <a:p>
            <a:r>
              <a:rPr lang="en-US" smtClean="0"/>
              <a:t>Smoker, DM2, HTN, “Heart Murmur”</a:t>
            </a:r>
          </a:p>
          <a:p>
            <a:r>
              <a:rPr lang="en-US" smtClean="0"/>
              <a:t>ASA, Amlodipine, metformin</a:t>
            </a:r>
          </a:p>
          <a:p>
            <a:endParaRPr lang="en-US"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2"/>
          <p:cNvSpPr>
            <a:spLocks noGrp="1" noRot="1" noChangeArrowheads="1"/>
          </p:cNvSpPr>
          <p:nvPr>
            <p:ph type="title"/>
          </p:nvPr>
        </p:nvSpPr>
        <p:spPr/>
        <p:txBody>
          <a:bodyPr/>
          <a:lstStyle/>
          <a:p>
            <a:r>
              <a:rPr lang="en-US" smtClean="0"/>
              <a:t>Case ctd</a:t>
            </a:r>
          </a:p>
        </p:txBody>
      </p:sp>
      <p:sp>
        <p:nvSpPr>
          <p:cNvPr id="142339" name="Rectangle 3"/>
          <p:cNvSpPr>
            <a:spLocks noGrp="1" noRot="1" noChangeArrowheads="1"/>
          </p:cNvSpPr>
          <p:nvPr>
            <p:ph idx="1"/>
          </p:nvPr>
        </p:nvSpPr>
        <p:spPr/>
        <p:txBody>
          <a:bodyPr>
            <a:normAutofit/>
          </a:bodyPr>
          <a:lstStyle/>
          <a:p>
            <a:pPr>
              <a:lnSpc>
                <a:spcPct val="80000"/>
              </a:lnSpc>
            </a:pPr>
            <a:r>
              <a:rPr lang="en-US" smtClean="0"/>
              <a:t>Obese</a:t>
            </a:r>
          </a:p>
          <a:p>
            <a:pPr>
              <a:lnSpc>
                <a:spcPct val="80000"/>
              </a:lnSpc>
            </a:pPr>
            <a:r>
              <a:rPr lang="en-US" smtClean="0"/>
              <a:t>BP 130/65</a:t>
            </a:r>
          </a:p>
          <a:p>
            <a:pPr>
              <a:lnSpc>
                <a:spcPct val="80000"/>
              </a:lnSpc>
            </a:pPr>
            <a:r>
              <a:rPr lang="en-US" smtClean="0"/>
              <a:t>JVP 3 cm</a:t>
            </a:r>
          </a:p>
          <a:p>
            <a:pPr>
              <a:lnSpc>
                <a:spcPct val="80000"/>
              </a:lnSpc>
            </a:pPr>
            <a:r>
              <a:rPr lang="en-US" smtClean="0"/>
              <a:t>Chest – clear</a:t>
            </a:r>
          </a:p>
          <a:p>
            <a:pPr>
              <a:lnSpc>
                <a:spcPct val="80000"/>
              </a:lnSpc>
            </a:pPr>
            <a:r>
              <a:rPr lang="en-US" smtClean="0"/>
              <a:t>Harsh systolic Murmur 3/6 at base</a:t>
            </a:r>
          </a:p>
          <a:p>
            <a:pPr>
              <a:lnSpc>
                <a:spcPct val="80000"/>
              </a:lnSpc>
            </a:pPr>
            <a:r>
              <a:rPr lang="en-US" smtClean="0"/>
              <a:t>Soft S2</a:t>
            </a:r>
          </a:p>
          <a:p>
            <a:pPr>
              <a:lnSpc>
                <a:spcPct val="80000"/>
              </a:lnSpc>
            </a:pPr>
            <a:r>
              <a:rPr lang="en-US" smtClean="0"/>
              <a:t>Poor carotid upstroke</a:t>
            </a:r>
          </a:p>
          <a:p>
            <a:pPr>
              <a:lnSpc>
                <a:spcPct val="80000"/>
              </a:lnSpc>
            </a:pPr>
            <a:r>
              <a:rPr lang="en-US" smtClean="0"/>
              <a:t>Poor distal pulses with bruits over femorals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Rectangle 2"/>
          <p:cNvSpPr>
            <a:spLocks noGrp="1" noRot="1" noChangeArrowheads="1"/>
          </p:cNvSpPr>
          <p:nvPr>
            <p:ph type="title"/>
          </p:nvPr>
        </p:nvSpPr>
        <p:spPr/>
        <p:txBody>
          <a:bodyPr/>
          <a:lstStyle/>
          <a:p>
            <a:r>
              <a:rPr lang="en-US" smtClean="0"/>
              <a:t>Case ctd</a:t>
            </a:r>
          </a:p>
        </p:txBody>
      </p:sp>
      <p:sp>
        <p:nvSpPr>
          <p:cNvPr id="244738" name="Rectangle 3"/>
          <p:cNvSpPr>
            <a:spLocks noGrp="1" noRot="1" noChangeArrowheads="1"/>
          </p:cNvSpPr>
          <p:nvPr>
            <p:ph idx="1"/>
          </p:nvPr>
        </p:nvSpPr>
        <p:spPr/>
        <p:txBody>
          <a:bodyPr/>
          <a:lstStyle/>
          <a:p>
            <a:pPr>
              <a:lnSpc>
                <a:spcPct val="90000"/>
              </a:lnSpc>
            </a:pPr>
            <a:r>
              <a:rPr lang="en-US" smtClean="0"/>
              <a:t>CXR – enlarged heart</a:t>
            </a:r>
          </a:p>
          <a:p>
            <a:pPr>
              <a:lnSpc>
                <a:spcPct val="90000"/>
              </a:lnSpc>
            </a:pPr>
            <a:r>
              <a:rPr lang="en-US" smtClean="0"/>
              <a:t>ECG – LVH</a:t>
            </a:r>
          </a:p>
          <a:p>
            <a:pPr>
              <a:lnSpc>
                <a:spcPct val="90000"/>
              </a:lnSpc>
            </a:pPr>
            <a:r>
              <a:rPr lang="en-US" smtClean="0"/>
              <a:t>Bloodwork – no major abnormalities</a:t>
            </a:r>
          </a:p>
          <a:p>
            <a:pPr>
              <a:lnSpc>
                <a:spcPct val="90000"/>
              </a:lnSpc>
            </a:pPr>
            <a:endParaRPr lang="en-US" smtClean="0"/>
          </a:p>
          <a:p>
            <a:pPr>
              <a:lnSpc>
                <a:spcPct val="90000"/>
              </a:lnSpc>
            </a:pPr>
            <a:r>
              <a:rPr lang="en-US" smtClean="0"/>
              <a:t>What investigations would you order and why?</a:t>
            </a:r>
          </a:p>
          <a:p>
            <a:pPr>
              <a:lnSpc>
                <a:spcPct val="90000"/>
              </a:lnSpc>
            </a:pPr>
            <a:r>
              <a:rPr lang="en-US" smtClean="0"/>
              <a:t>What is his risk of this surgery?</a:t>
            </a:r>
          </a:p>
          <a:p>
            <a:pPr>
              <a:lnSpc>
                <a:spcPct val="90000"/>
              </a:lnSpc>
            </a:pPr>
            <a:r>
              <a:rPr lang="en-US" smtClean="0"/>
              <a:t>How would you treat him?</a:t>
            </a:r>
          </a:p>
          <a:p>
            <a:pPr>
              <a:lnSpc>
                <a:spcPct val="90000"/>
              </a:lnSpc>
            </a:pPr>
            <a:endParaRPr lang="en-US"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2"/>
          <p:cNvSpPr>
            <a:spLocks noGrp="1" noRot="1" noChangeArrowheads="1"/>
          </p:cNvSpPr>
          <p:nvPr>
            <p:ph type="title"/>
          </p:nvPr>
        </p:nvSpPr>
        <p:spPr/>
        <p:txBody>
          <a:bodyPr/>
          <a:lstStyle/>
          <a:p>
            <a:r>
              <a:rPr lang="en-CA" sz="4000" smtClean="0"/>
              <a:t>Aortic Valve Disease Prevalence</a:t>
            </a:r>
            <a:endParaRPr lang="en-US" sz="4000" smtClean="0"/>
          </a:p>
        </p:txBody>
      </p:sp>
      <p:sp>
        <p:nvSpPr>
          <p:cNvPr id="245762" name="Rectangle 3"/>
          <p:cNvSpPr>
            <a:spLocks noGrp="1" noRot="1" noChangeArrowheads="1"/>
          </p:cNvSpPr>
          <p:nvPr>
            <p:ph idx="1"/>
          </p:nvPr>
        </p:nvSpPr>
        <p:spPr/>
        <p:txBody>
          <a:bodyPr/>
          <a:lstStyle/>
          <a:p>
            <a:r>
              <a:rPr lang="en-CA" smtClean="0"/>
              <a:t>2-9% of adults &gt; 65 years of age have AS</a:t>
            </a:r>
          </a:p>
          <a:p>
            <a:r>
              <a:rPr lang="en-CA" smtClean="0"/>
              <a:t>1-2% of general population has</a:t>
            </a:r>
          </a:p>
          <a:p>
            <a:pPr>
              <a:buFont typeface="Wingdings 2" pitchFamily="18" charset="2"/>
              <a:buNone/>
            </a:pPr>
            <a:r>
              <a:rPr lang="en-CA" smtClean="0"/>
              <a:t>    bicuspid aortic valve</a:t>
            </a:r>
            <a:endParaRPr lang="en-US"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90" name="Picture 6"/>
          <p:cNvPicPr>
            <a:picLocks noChangeAspect="1" noChangeArrowheads="1"/>
          </p:cNvPicPr>
          <p:nvPr/>
        </p:nvPicPr>
        <p:blipFill>
          <a:blip r:embed="rId2" cstate="print"/>
          <a:srcRect/>
          <a:stretch>
            <a:fillRect/>
          </a:stretch>
        </p:blipFill>
        <p:spPr bwMode="auto">
          <a:xfrm>
            <a:off x="7496175" y="-76200"/>
            <a:ext cx="1647825" cy="2514600"/>
          </a:xfrm>
          <a:prstGeom prst="rect">
            <a:avLst/>
          </a:prstGeom>
          <a:noFill/>
          <a:ln w="9525">
            <a:noFill/>
            <a:miter lim="800000"/>
            <a:headEnd/>
            <a:tailEnd/>
          </a:ln>
          <a:effectLst/>
        </p:spPr>
      </p:pic>
      <p:sp>
        <p:nvSpPr>
          <p:cNvPr id="246785" name="Rectangle 2"/>
          <p:cNvSpPr>
            <a:spLocks noGrp="1" noRot="1" noChangeArrowheads="1"/>
          </p:cNvSpPr>
          <p:nvPr>
            <p:ph type="title"/>
          </p:nvPr>
        </p:nvSpPr>
        <p:spPr/>
        <p:txBody>
          <a:bodyPr/>
          <a:lstStyle/>
          <a:p>
            <a:r>
              <a:rPr lang="en-CA" smtClean="0"/>
              <a:t>Grading Aortic Stenosis</a:t>
            </a:r>
            <a:endParaRPr lang="en-US" smtClean="0"/>
          </a:p>
        </p:txBody>
      </p:sp>
      <p:graphicFrame>
        <p:nvGraphicFramePr>
          <p:cNvPr id="119859" name="Group 51"/>
          <p:cNvGraphicFramePr>
            <a:graphicFrameLocks noGrp="1"/>
          </p:cNvGraphicFramePr>
          <p:nvPr>
            <p:ph type="tbl" idx="1"/>
          </p:nvPr>
        </p:nvGraphicFramePr>
        <p:xfrm>
          <a:off x="165100" y="2206625"/>
          <a:ext cx="8540750" cy="4487864"/>
        </p:xfrm>
        <a:graphic>
          <a:graphicData uri="http://schemas.openxmlformats.org/drawingml/2006/table">
            <a:tbl>
              <a:tblPr firstRow="1" firstCol="1" bandRow="1">
                <a:tableStyleId>{3C2FFA5D-87B4-456A-9821-1D502468CF0F}</a:tableStyleId>
              </a:tblPr>
              <a:tblGrid>
                <a:gridCol w="2135188"/>
                <a:gridCol w="2135187"/>
                <a:gridCol w="2135188"/>
                <a:gridCol w="2135187"/>
              </a:tblGrid>
              <a:tr h="9001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CA" sz="2000" u="none" strike="noStrike" cap="none" normalizeH="0" baseline="0" dirty="0" smtClean="0">
                          <a:ln>
                            <a:noFill/>
                          </a:ln>
                          <a:effectLst>
                            <a:outerShdw blurRad="38100" dist="38100" dir="2700000" algn="tl">
                              <a:srgbClr val="000000"/>
                            </a:outerShdw>
                          </a:effectLst>
                        </a:rPr>
                        <a:t>AS severity</a:t>
                      </a:r>
                      <a:endParaRPr kumimoji="0" lang="en-US" sz="2000" b="0" i="0" u="none" strike="noStrike" cap="none" normalizeH="0" baseline="0" dirty="0" smtClean="0">
                        <a:ln>
                          <a:noFill/>
                        </a:ln>
                        <a:solidFill>
                          <a:schemeClr val="tx2"/>
                        </a:solidFill>
                        <a:effectLst>
                          <a:outerShdw blurRad="38100" dist="38100" dir="2700000" algn="tl">
                            <a:srgbClr val="000000"/>
                          </a:outerShdw>
                        </a:effectLst>
                        <a:latin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CA" sz="2000" u="none" strike="noStrike" cap="none" normalizeH="0" baseline="0" smtClean="0">
                          <a:ln>
                            <a:noFill/>
                          </a:ln>
                          <a:effectLst>
                            <a:outerShdw blurRad="38100" dist="38100" dir="2700000" algn="tl">
                              <a:srgbClr val="000000"/>
                            </a:outerShdw>
                          </a:effectLst>
                        </a:rPr>
                        <a:t>AVA (cm</a:t>
                      </a:r>
                      <a:r>
                        <a:rPr kumimoji="0" lang="en-CA" sz="2000" u="none" strike="noStrike" cap="none" normalizeH="0" baseline="30000" smtClean="0">
                          <a:ln>
                            <a:noFill/>
                          </a:ln>
                          <a:effectLst>
                            <a:outerShdw blurRad="38100" dist="38100" dir="2700000" algn="tl">
                              <a:srgbClr val="000000"/>
                            </a:outerShdw>
                          </a:effectLst>
                        </a:rPr>
                        <a:t>2</a:t>
                      </a:r>
                      <a:r>
                        <a:rPr kumimoji="0" lang="en-CA" sz="2000" u="none" strike="noStrike" cap="none" normalizeH="0" baseline="0" smtClean="0">
                          <a:ln>
                            <a:noFill/>
                          </a:ln>
                          <a:effectLst>
                            <a:outerShdw blurRad="38100" dist="38100" dir="2700000" algn="tl">
                              <a:srgbClr val="000000"/>
                            </a:outerShdw>
                          </a:effectLst>
                        </a:rPr>
                        <a:t>)</a:t>
                      </a:r>
                      <a:endParaRPr kumimoji="0" lang="en-US" sz="2000" b="0" i="0" u="none" strike="noStrike" cap="none" normalizeH="0" baseline="0" smtClean="0">
                        <a:ln>
                          <a:noFill/>
                        </a:ln>
                        <a:solidFill>
                          <a:schemeClr val="tx2"/>
                        </a:solidFill>
                        <a:effectLst>
                          <a:outerShdw blurRad="38100" dist="38100" dir="2700000" algn="tl">
                            <a:srgbClr val="000000"/>
                          </a:outerShdw>
                        </a:effectLst>
                        <a:latin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CA" sz="2000" u="none" strike="noStrike" cap="none" normalizeH="0" baseline="0" smtClean="0">
                          <a:ln>
                            <a:noFill/>
                          </a:ln>
                          <a:effectLst>
                            <a:outerShdw blurRad="38100" dist="38100" dir="2700000" algn="tl">
                              <a:srgbClr val="000000"/>
                            </a:outerShdw>
                          </a:effectLst>
                        </a:rPr>
                        <a:t>Mean Gradient (mm Hg)</a:t>
                      </a:r>
                      <a:endParaRPr kumimoji="0" lang="en-US" sz="2000" b="0" i="0" u="none" strike="noStrike" cap="none" normalizeH="0" baseline="0" smtClean="0">
                        <a:ln>
                          <a:noFill/>
                        </a:ln>
                        <a:solidFill>
                          <a:schemeClr val="tx2"/>
                        </a:solidFill>
                        <a:effectLst>
                          <a:outerShdw blurRad="38100" dist="38100" dir="2700000" algn="tl">
                            <a:srgbClr val="000000"/>
                          </a:outerShdw>
                        </a:effectLst>
                        <a:latin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CA" sz="2000" u="none" strike="noStrike" cap="none" normalizeH="0" baseline="0" smtClean="0">
                          <a:ln>
                            <a:noFill/>
                          </a:ln>
                          <a:effectLst>
                            <a:outerShdw blurRad="38100" dist="38100" dir="2700000" algn="tl">
                              <a:srgbClr val="000000"/>
                            </a:outerShdw>
                          </a:effectLst>
                        </a:rPr>
                        <a:t>Peak Gradient (mm Hg)</a:t>
                      </a:r>
                      <a:endParaRPr kumimoji="0" lang="en-US" sz="2000" b="0" i="0" u="none" strike="noStrike" cap="none" normalizeH="0" baseline="0" smtClean="0">
                        <a:ln>
                          <a:noFill/>
                        </a:ln>
                        <a:solidFill>
                          <a:schemeClr val="tx2"/>
                        </a:solidFill>
                        <a:effectLst>
                          <a:outerShdw blurRad="38100" dist="38100" dir="2700000" algn="tl">
                            <a:srgbClr val="000000"/>
                          </a:outerShdw>
                        </a:effectLst>
                        <a:latin typeface="Tahoma" pitchFamily="34" charset="0"/>
                      </a:endParaRPr>
                    </a:p>
                  </a:txBody>
                  <a:tcPr anchor="ctr" horzOverflow="overflow"/>
                </a:tc>
              </a:tr>
              <a:tr h="889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CA" sz="2000" u="none" strike="noStrike" cap="none" normalizeH="0" baseline="0" smtClean="0">
                          <a:ln>
                            <a:noFill/>
                          </a:ln>
                          <a:effectLst>
                            <a:outerShdw blurRad="38100" dist="38100" dir="2700000" algn="tl">
                              <a:srgbClr val="000000"/>
                            </a:outerShdw>
                          </a:effectLst>
                        </a:rPr>
                        <a:t>Normal</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CA" sz="2800" u="none" strike="noStrike" cap="none" normalizeH="0" baseline="0" smtClean="0">
                          <a:ln>
                            <a:noFill/>
                          </a:ln>
                          <a:effectLst>
                            <a:outerShdw blurRad="38100" dist="38100" dir="2700000" algn="tl">
                              <a:srgbClr val="000000"/>
                            </a:outerShdw>
                          </a:effectLst>
                        </a:rPr>
                        <a:t>3 - 4</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CA" sz="2800" u="none" strike="noStrike" cap="none" normalizeH="0" baseline="0" smtClean="0">
                          <a:ln>
                            <a:noFill/>
                          </a:ln>
                          <a:effectLst>
                            <a:outerShdw blurRad="38100" dist="38100" dir="2700000" algn="tl">
                              <a:srgbClr val="000000"/>
                            </a:outerShdw>
                          </a:effectLst>
                        </a:rPr>
                        <a:t>-</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CA" sz="2800" u="none" strike="noStrike" cap="none" normalizeH="0" baseline="0" smtClean="0">
                          <a:ln>
                            <a:noFill/>
                          </a:ln>
                          <a:effectLst>
                            <a:outerShdw blurRad="38100" dist="38100" dir="2700000" algn="tl">
                              <a:srgbClr val="000000"/>
                            </a:outerShdw>
                          </a:effectLst>
                        </a:rPr>
                        <a:t>-</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tc>
              </a:tr>
              <a:tr h="8985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CA" sz="2000" u="none" strike="noStrike" cap="none" normalizeH="0" baseline="0" smtClean="0">
                          <a:ln>
                            <a:noFill/>
                          </a:ln>
                          <a:effectLst>
                            <a:outerShdw blurRad="38100" dist="38100" dir="2700000" algn="tl">
                              <a:srgbClr val="000000"/>
                            </a:outerShdw>
                          </a:effectLst>
                        </a:rPr>
                        <a:t>Mild</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CA" sz="2800" u="none" strike="noStrike" cap="none" normalizeH="0" baseline="0" smtClean="0">
                          <a:ln>
                            <a:noFill/>
                          </a:ln>
                          <a:effectLst>
                            <a:outerShdw blurRad="38100" dist="38100" dir="2700000" algn="tl">
                              <a:srgbClr val="000000"/>
                            </a:outerShdw>
                          </a:effectLst>
                        </a:rPr>
                        <a:t>&gt; 1.5</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CA" sz="2800" u="none" strike="noStrike" cap="none" normalizeH="0" baseline="0" smtClean="0">
                          <a:ln>
                            <a:noFill/>
                          </a:ln>
                          <a:effectLst>
                            <a:outerShdw blurRad="38100" dist="38100" dir="2700000" algn="tl">
                              <a:srgbClr val="000000"/>
                            </a:outerShdw>
                          </a:effectLst>
                        </a:rPr>
                        <a:t>&lt; 25</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CA" sz="2800" u="none" strike="noStrike" cap="none" normalizeH="0" baseline="0" smtClean="0">
                          <a:ln>
                            <a:noFill/>
                          </a:ln>
                          <a:effectLst>
                            <a:outerShdw blurRad="38100" dist="38100" dir="2700000" algn="tl">
                              <a:srgbClr val="000000"/>
                            </a:outerShdw>
                          </a:effectLst>
                        </a:rPr>
                        <a:t>&lt; 36</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tc>
              </a:tr>
              <a:tr h="9001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CA" sz="2000" u="none" strike="noStrike" cap="none" normalizeH="0" baseline="0" smtClean="0">
                          <a:ln>
                            <a:noFill/>
                          </a:ln>
                          <a:effectLst>
                            <a:outerShdw blurRad="38100" dist="38100" dir="2700000" algn="tl">
                              <a:srgbClr val="000000"/>
                            </a:outerShdw>
                          </a:effectLst>
                        </a:rPr>
                        <a:t>Moderate</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CA" sz="2800" u="none" strike="noStrike" cap="none" normalizeH="0" baseline="0" smtClean="0">
                          <a:ln>
                            <a:noFill/>
                          </a:ln>
                          <a:effectLst>
                            <a:outerShdw blurRad="38100" dist="38100" dir="2700000" algn="tl">
                              <a:srgbClr val="000000"/>
                            </a:outerShdw>
                          </a:effectLst>
                        </a:rPr>
                        <a:t>1 - 1.5</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CA" sz="2800" u="none" strike="noStrike" cap="none" normalizeH="0" baseline="0" smtClean="0">
                          <a:ln>
                            <a:noFill/>
                          </a:ln>
                          <a:effectLst>
                            <a:outerShdw blurRad="38100" dist="38100" dir="2700000" algn="tl">
                              <a:srgbClr val="000000"/>
                            </a:outerShdw>
                          </a:effectLst>
                        </a:rPr>
                        <a:t>25 - 40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CA" sz="2800" u="none" strike="noStrike" cap="none" normalizeH="0" baseline="0" smtClean="0">
                          <a:ln>
                            <a:noFill/>
                          </a:ln>
                          <a:effectLst>
                            <a:outerShdw blurRad="38100" dist="38100" dir="2700000" algn="tl">
                              <a:srgbClr val="000000"/>
                            </a:outerShdw>
                          </a:effectLst>
                        </a:rPr>
                        <a:t>36 - 64</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tc>
              </a:tr>
              <a:tr h="9001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CA" sz="2000" u="none" strike="noStrike" cap="none" normalizeH="0" baseline="0" dirty="0" smtClean="0">
                          <a:ln>
                            <a:noFill/>
                          </a:ln>
                          <a:effectLst>
                            <a:outerShdw blurRad="38100" dist="38100" dir="2700000" algn="tl">
                              <a:srgbClr val="000000"/>
                            </a:outerShdw>
                          </a:effectLst>
                        </a:rPr>
                        <a:t>Severe</a:t>
                      </a: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CA" sz="2800" u="none" strike="noStrike" cap="none" normalizeH="0" baseline="0" smtClean="0">
                          <a:ln>
                            <a:noFill/>
                          </a:ln>
                          <a:effectLst>
                            <a:outerShdw blurRad="38100" dist="38100" dir="2700000" algn="tl">
                              <a:srgbClr val="000000"/>
                            </a:outerShdw>
                          </a:effectLst>
                        </a:rPr>
                        <a:t>&lt; 1.0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CA" sz="2800" u="none" strike="noStrike" cap="none" normalizeH="0" baseline="0" smtClean="0">
                          <a:ln>
                            <a:noFill/>
                          </a:ln>
                          <a:effectLst>
                            <a:outerShdw blurRad="38100" dist="38100" dir="2700000" algn="tl">
                              <a:srgbClr val="000000"/>
                            </a:outerShdw>
                          </a:effectLst>
                        </a:rPr>
                        <a:t>&gt; 40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CA" sz="2800" u="none" strike="noStrike" cap="none" normalizeH="0" baseline="0" dirty="0" smtClean="0">
                          <a:ln>
                            <a:noFill/>
                          </a:ln>
                          <a:effectLst>
                            <a:outerShdw blurRad="38100" dist="38100" dir="2700000" algn="tl">
                              <a:srgbClr val="000000"/>
                            </a:outerShdw>
                          </a:effectLst>
                        </a:rPr>
                        <a:t>&gt; 64</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anchor="ctr" horzOverflow="overflow"/>
                </a:tc>
              </a:tr>
            </a:tbl>
          </a:graphicData>
        </a:graphic>
      </p:graphicFrame>
      <p:sp>
        <p:nvSpPr>
          <p:cNvPr id="246789" name="Oval 5"/>
          <p:cNvSpPr>
            <a:spLocks noChangeArrowheads="1"/>
          </p:cNvSpPr>
          <p:nvPr/>
        </p:nvSpPr>
        <p:spPr bwMode="auto">
          <a:xfrm>
            <a:off x="4435475" y="2124075"/>
            <a:ext cx="2133600" cy="996950"/>
          </a:xfrm>
          <a:prstGeom prst="ellipse">
            <a:avLst/>
          </a:prstGeom>
          <a:noFill/>
          <a:ln w="38100">
            <a:solidFill>
              <a:srgbClr val="990000"/>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4"/>
          <p:cNvSpPr>
            <a:spLocks noGrp="1" noRot="1" noChangeArrowheads="1"/>
          </p:cNvSpPr>
          <p:nvPr>
            <p:ph type="title"/>
          </p:nvPr>
        </p:nvSpPr>
        <p:spPr/>
        <p:txBody>
          <a:bodyPr/>
          <a:lstStyle/>
          <a:p>
            <a:r>
              <a:rPr lang="en-CA" smtClean="0"/>
              <a:t>Cardiac Event Risk with AS</a:t>
            </a:r>
            <a:endParaRPr lang="en-US" smtClean="0"/>
          </a:p>
        </p:txBody>
      </p:sp>
      <p:graphicFrame>
        <p:nvGraphicFramePr>
          <p:cNvPr id="109672" name="Group 104"/>
          <p:cNvGraphicFramePr>
            <a:graphicFrameLocks noGrp="1"/>
          </p:cNvGraphicFramePr>
          <p:nvPr>
            <p:ph type="tbl" idx="1"/>
          </p:nvPr>
        </p:nvGraphicFramePr>
        <p:xfrm>
          <a:off x="301625" y="1600200"/>
          <a:ext cx="8540750" cy="4498976"/>
        </p:xfrm>
        <a:graphic>
          <a:graphicData uri="http://schemas.openxmlformats.org/drawingml/2006/table">
            <a:tbl>
              <a:tblPr firstRow="1" firstCol="1" bandRow="1">
                <a:tableStyleId>{3C2FFA5D-87B4-456A-9821-1D502468CF0F}</a:tableStyleId>
              </a:tblPr>
              <a:tblGrid>
                <a:gridCol w="4270375"/>
                <a:gridCol w="4270375"/>
              </a:tblGrid>
              <a:tr h="11255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CA" sz="2800" u="none" strike="noStrike" cap="none" normalizeH="0" baseline="0" smtClean="0">
                          <a:ln>
                            <a:noFill/>
                          </a:ln>
                          <a:effectLst>
                            <a:outerShdw blurRad="38100" dist="38100" dir="2700000" algn="tl">
                              <a:srgbClr val="000000"/>
                            </a:outerShdw>
                          </a:effectLst>
                        </a:rPr>
                        <a:t>Study/Year</a:t>
                      </a:r>
                      <a:endParaRPr kumimoji="0" lang="en-US" sz="2800" b="0" i="0" u="none" strike="noStrike" cap="none" normalizeH="0" baseline="0" smtClean="0">
                        <a:ln>
                          <a:noFill/>
                        </a:ln>
                        <a:solidFill>
                          <a:schemeClr val="tx2"/>
                        </a:solidFill>
                        <a:effectLst>
                          <a:outerShdw blurRad="38100" dist="38100" dir="2700000" algn="tl">
                            <a:srgbClr val="000000"/>
                          </a:outerShdw>
                        </a:effectLst>
                        <a:latin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CA" sz="2800" u="none" strike="noStrike" cap="none" normalizeH="0" baseline="0" smtClean="0">
                          <a:ln>
                            <a:noFill/>
                          </a:ln>
                          <a:effectLst>
                            <a:outerShdw blurRad="38100" dist="38100" dir="2700000" algn="tl">
                              <a:srgbClr val="000000"/>
                            </a:outerShdw>
                          </a:effectLst>
                        </a:rPr>
                        <a:t>RR</a:t>
                      </a:r>
                      <a:endParaRPr kumimoji="0" lang="en-US" sz="2800" b="0" i="0" u="none" strike="noStrike" cap="none" normalizeH="0" baseline="0" smtClean="0">
                        <a:ln>
                          <a:noFill/>
                        </a:ln>
                        <a:solidFill>
                          <a:schemeClr val="tx2"/>
                        </a:solidFill>
                        <a:effectLst>
                          <a:outerShdw blurRad="38100" dist="38100" dir="2700000" algn="tl">
                            <a:srgbClr val="000000"/>
                          </a:outerShdw>
                        </a:effectLst>
                        <a:latin typeface="Tahoma" pitchFamily="34" charset="0"/>
                      </a:endParaRPr>
                    </a:p>
                  </a:txBody>
                  <a:tcPr anchor="ctr" horzOverflow="overflow"/>
                </a:tc>
              </a:tr>
              <a:tr h="11239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CA" sz="2800" u="none" strike="noStrike" cap="none" normalizeH="0" baseline="0" smtClean="0">
                          <a:ln>
                            <a:noFill/>
                          </a:ln>
                          <a:effectLst>
                            <a:outerShdw blurRad="38100" dist="38100" dir="2700000" algn="tl">
                              <a:srgbClr val="000000"/>
                            </a:outerShdw>
                          </a:effectLst>
                        </a:rPr>
                        <a:t>Goldman 1977</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CA" sz="2800" u="none" strike="noStrike" cap="none" normalizeH="0" baseline="0" smtClean="0">
                          <a:ln>
                            <a:noFill/>
                          </a:ln>
                          <a:effectLst>
                            <a:outerShdw blurRad="38100" dist="38100" dir="2700000" algn="tl">
                              <a:srgbClr val="000000"/>
                            </a:outerShdw>
                          </a:effectLst>
                        </a:rPr>
                        <a:t>3.2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tc>
              </a:tr>
              <a:tr h="11255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CA" sz="2800" u="none" strike="noStrike" cap="none" normalizeH="0" baseline="0" smtClean="0">
                          <a:ln>
                            <a:noFill/>
                          </a:ln>
                          <a:effectLst>
                            <a:outerShdw blurRad="38100" dist="38100" dir="2700000" algn="tl">
                              <a:srgbClr val="000000"/>
                            </a:outerShdw>
                          </a:effectLst>
                        </a:rPr>
                        <a:t>Rohde 2001</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CA" sz="2800" u="none" strike="noStrike" cap="none" normalizeH="0" baseline="0" smtClean="0">
                          <a:ln>
                            <a:noFill/>
                          </a:ln>
                          <a:effectLst>
                            <a:outerShdw blurRad="38100" dist="38100" dir="2700000" algn="tl">
                              <a:srgbClr val="000000"/>
                            </a:outerShdw>
                          </a:effectLst>
                        </a:rPr>
                        <a:t>6.8</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tc>
              </a:tr>
              <a:tr h="11239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CA" sz="2800" u="none" strike="noStrike" cap="none" normalizeH="0" baseline="0" smtClean="0">
                          <a:ln>
                            <a:noFill/>
                          </a:ln>
                          <a:effectLst>
                            <a:outerShdw blurRad="38100" dist="38100" dir="2700000" algn="tl">
                              <a:srgbClr val="000000"/>
                            </a:outerShdw>
                          </a:effectLst>
                        </a:rPr>
                        <a:t>Kertai 2004</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CA" sz="2800" u="none" strike="noStrike" cap="none" normalizeH="0" baseline="0" dirty="0" smtClean="0">
                          <a:ln>
                            <a:noFill/>
                          </a:ln>
                          <a:effectLst>
                            <a:outerShdw blurRad="38100" dist="38100" dir="2700000" algn="tl">
                              <a:srgbClr val="000000"/>
                            </a:outerShdw>
                          </a:effectLst>
                        </a:rPr>
                        <a:t>5.2</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anchor="ctr" horzOverflow="overflow"/>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20" name="Picture 4"/>
          <p:cNvPicPr>
            <a:picLocks noChangeAspect="1" noChangeArrowheads="1"/>
          </p:cNvPicPr>
          <p:nvPr/>
        </p:nvPicPr>
        <p:blipFill>
          <a:blip r:embed="rId2" cstate="print"/>
          <a:srcRect/>
          <a:stretch>
            <a:fillRect/>
          </a:stretch>
        </p:blipFill>
        <p:spPr bwMode="auto">
          <a:xfrm>
            <a:off x="395288" y="1341438"/>
            <a:ext cx="8324850" cy="445293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48834" name="Text Box 5"/>
          <p:cNvSpPr txBox="1">
            <a:spLocks noChangeArrowheads="1"/>
          </p:cNvSpPr>
          <p:nvPr/>
        </p:nvSpPr>
        <p:spPr bwMode="auto">
          <a:xfrm>
            <a:off x="5795963" y="6237288"/>
            <a:ext cx="1944687" cy="366712"/>
          </a:xfrm>
          <a:prstGeom prst="rect">
            <a:avLst/>
          </a:prstGeom>
          <a:noFill/>
          <a:ln w="9525">
            <a:noFill/>
            <a:miter lim="800000"/>
            <a:headEnd/>
            <a:tailEnd/>
          </a:ln>
        </p:spPr>
        <p:txBody>
          <a:bodyPr>
            <a:spAutoFit/>
          </a:bodyPr>
          <a:lstStyle/>
          <a:p>
            <a:pPr>
              <a:spcBef>
                <a:spcPct val="50000"/>
              </a:spcBef>
            </a:pPr>
            <a:r>
              <a:rPr lang="en-CA"/>
              <a:t>Kertai, 2004</a:t>
            </a:r>
            <a:endParaRPr lang="en-US"/>
          </a:p>
        </p:txBody>
      </p:sp>
      <p:sp>
        <p:nvSpPr>
          <p:cNvPr id="111622" name="Rectangle 6"/>
          <p:cNvSpPr>
            <a:spLocks noGrp="1" noRot="1" noChangeArrowheads="1"/>
          </p:cNvSpPr>
          <p:nvPr>
            <p:ph type="title"/>
          </p:nvPr>
        </p:nvSpPr>
        <p:spPr>
          <a:xfrm>
            <a:off x="457200" y="274638"/>
            <a:ext cx="7470775" cy="1143000"/>
          </a:xfrm>
        </p:spPr>
        <p:txBody>
          <a:bodyPr>
            <a:normAutofit fontScale="90000"/>
          </a:bodyPr>
          <a:lstStyle/>
          <a:p>
            <a:pPr fontAlgn="auto">
              <a:spcAft>
                <a:spcPts val="0"/>
              </a:spcAft>
              <a:defRPr/>
            </a:pPr>
            <a:r>
              <a:rPr lang="en-CA" sz="4000"/>
              <a:t>Cardiac Events by Risk Index Score</a:t>
            </a:r>
            <a:endParaRPr lang="en-US" sz="400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2"/>
          <p:cNvSpPr>
            <a:spLocks noGrp="1" noRot="1" noChangeArrowheads="1"/>
          </p:cNvSpPr>
          <p:nvPr>
            <p:ph type="title"/>
          </p:nvPr>
        </p:nvSpPr>
        <p:spPr/>
        <p:txBody>
          <a:bodyPr/>
          <a:lstStyle/>
          <a:p>
            <a:r>
              <a:rPr lang="en-CA" smtClean="0"/>
              <a:t>Risk factors for outcome</a:t>
            </a:r>
            <a:endParaRPr lang="en-US" smtClean="0"/>
          </a:p>
        </p:txBody>
      </p:sp>
      <p:sp>
        <p:nvSpPr>
          <p:cNvPr id="249858" name="Rectangle 3"/>
          <p:cNvSpPr>
            <a:spLocks noGrp="1" noRot="1" noChangeArrowheads="1"/>
          </p:cNvSpPr>
          <p:nvPr>
            <p:ph idx="1"/>
          </p:nvPr>
        </p:nvSpPr>
        <p:spPr/>
        <p:txBody>
          <a:bodyPr/>
          <a:lstStyle/>
          <a:p>
            <a:pPr>
              <a:lnSpc>
                <a:spcPct val="90000"/>
              </a:lnSpc>
            </a:pPr>
            <a:r>
              <a:rPr lang="en-CA" smtClean="0"/>
              <a:t>Severity of AS</a:t>
            </a:r>
          </a:p>
          <a:p>
            <a:pPr>
              <a:lnSpc>
                <a:spcPct val="90000"/>
              </a:lnSpc>
            </a:pPr>
            <a:r>
              <a:rPr lang="en-CA" smtClean="0"/>
              <a:t>Presence of concomitant CAD</a:t>
            </a:r>
          </a:p>
          <a:p>
            <a:pPr lvl="1">
              <a:lnSpc>
                <a:spcPct val="90000"/>
              </a:lnSpc>
            </a:pPr>
            <a:r>
              <a:rPr lang="en-CA" smtClean="0"/>
              <a:t>50% of patients with AS may have CAD</a:t>
            </a:r>
          </a:p>
          <a:p>
            <a:pPr lvl="1">
              <a:lnSpc>
                <a:spcPct val="90000"/>
              </a:lnSpc>
            </a:pPr>
            <a:r>
              <a:rPr lang="en-CA" smtClean="0"/>
              <a:t>LV dysfunction</a:t>
            </a:r>
          </a:p>
          <a:p>
            <a:pPr>
              <a:lnSpc>
                <a:spcPct val="90000"/>
              </a:lnSpc>
            </a:pPr>
            <a:r>
              <a:rPr lang="en-CA" smtClean="0"/>
              <a:t>Severity of surgical procedure</a:t>
            </a:r>
          </a:p>
          <a:p>
            <a:pPr lvl="1">
              <a:lnSpc>
                <a:spcPct val="90000"/>
              </a:lnSpc>
            </a:pPr>
            <a:r>
              <a:rPr lang="en-CA" smtClean="0"/>
              <a:t>Volume shifts</a:t>
            </a:r>
          </a:p>
          <a:p>
            <a:pPr lvl="1">
              <a:lnSpc>
                <a:spcPct val="90000"/>
              </a:lnSpc>
            </a:pPr>
            <a:r>
              <a:rPr lang="en-CA" smtClean="0"/>
              <a:t>Perfusion/hypotension</a:t>
            </a:r>
          </a:p>
          <a:p>
            <a:pPr lvl="1">
              <a:lnSpc>
                <a:spcPct val="90000"/>
              </a:lnSpc>
            </a:pPr>
            <a:r>
              <a:rPr lang="en-CA" smtClean="0"/>
              <a:t>High risk: aortic/major vascular, prolonged, emergent</a:t>
            </a:r>
            <a:endParaRPr lang="en-US"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2"/>
          <p:cNvSpPr>
            <a:spLocks noGrp="1" noRot="1" noChangeArrowheads="1"/>
          </p:cNvSpPr>
          <p:nvPr>
            <p:ph type="title"/>
          </p:nvPr>
        </p:nvSpPr>
        <p:spPr/>
        <p:txBody>
          <a:bodyPr/>
          <a:lstStyle/>
          <a:p>
            <a:r>
              <a:rPr lang="en-US" smtClean="0"/>
              <a:t>Preoperative Risk Evaluation</a:t>
            </a:r>
          </a:p>
        </p:txBody>
      </p:sp>
      <p:sp>
        <p:nvSpPr>
          <p:cNvPr id="250882" name="Rectangle 3"/>
          <p:cNvSpPr>
            <a:spLocks noGrp="1" noRot="1" noChangeArrowheads="1"/>
          </p:cNvSpPr>
          <p:nvPr>
            <p:ph idx="1"/>
          </p:nvPr>
        </p:nvSpPr>
        <p:spPr>
          <a:xfrm>
            <a:off x="457200" y="1295400"/>
            <a:ext cx="7467600" cy="4800600"/>
          </a:xfrm>
        </p:spPr>
        <p:txBody>
          <a:bodyPr/>
          <a:lstStyle/>
          <a:p>
            <a:r>
              <a:rPr lang="en-CA" smtClean="0"/>
              <a:t>History</a:t>
            </a:r>
          </a:p>
          <a:p>
            <a:r>
              <a:rPr lang="en-CA" smtClean="0"/>
              <a:t>Physical Exam</a:t>
            </a:r>
          </a:p>
          <a:p>
            <a:pPr lvl="1"/>
            <a:r>
              <a:rPr lang="en-CA" smtClean="0"/>
              <a:t>Functional murmurs are common</a:t>
            </a:r>
          </a:p>
          <a:p>
            <a:pPr lvl="1"/>
            <a:r>
              <a:rPr lang="en-CA" smtClean="0"/>
              <a:t>AS</a:t>
            </a:r>
          </a:p>
          <a:p>
            <a:pPr lvl="2"/>
            <a:r>
              <a:rPr lang="en-CA" smtClean="0"/>
              <a:t>Soft S2</a:t>
            </a:r>
          </a:p>
          <a:p>
            <a:pPr lvl="2"/>
            <a:r>
              <a:rPr lang="en-CA" smtClean="0"/>
              <a:t>Ejection click</a:t>
            </a:r>
          </a:p>
          <a:p>
            <a:pPr lvl="2"/>
            <a:r>
              <a:rPr lang="en-CA" smtClean="0"/>
              <a:t>S4</a:t>
            </a:r>
          </a:p>
          <a:p>
            <a:pPr lvl="2"/>
            <a:r>
              <a:rPr lang="en-CA" smtClean="0"/>
              <a:t>mid frequency SEM</a:t>
            </a:r>
          </a:p>
          <a:p>
            <a:pPr lvl="2"/>
            <a:r>
              <a:rPr lang="en-CA" smtClean="0"/>
              <a:t>Parvus et tardus pulse</a:t>
            </a:r>
          </a:p>
          <a:p>
            <a:pPr lvl="2"/>
            <a:r>
              <a:rPr lang="en-CA" smtClean="0"/>
              <a:t>Sustained cardiac apex</a:t>
            </a:r>
            <a:endParaRPr lang="en-US" smtClean="0"/>
          </a:p>
        </p:txBody>
      </p:sp>
      <p:pic>
        <p:nvPicPr>
          <p:cNvPr id="250884" name="Picture 4"/>
          <p:cNvPicPr>
            <a:picLocks noChangeAspect="1" noChangeArrowheads="1"/>
          </p:cNvPicPr>
          <p:nvPr/>
        </p:nvPicPr>
        <p:blipFill>
          <a:blip r:embed="rId2" cstate="print"/>
          <a:srcRect/>
          <a:stretch>
            <a:fillRect/>
          </a:stretch>
        </p:blipFill>
        <p:spPr bwMode="auto">
          <a:xfrm>
            <a:off x="6591300" y="2935288"/>
            <a:ext cx="2400300" cy="1636712"/>
          </a:xfrm>
          <a:prstGeom prst="rect">
            <a:avLst/>
          </a:prstGeom>
          <a:noFill/>
          <a:ln w="9525">
            <a:noFill/>
            <a:miter lim="800000"/>
            <a:headEnd/>
            <a:tailEnd/>
          </a:ln>
          <a:effectLst/>
        </p:spPr>
      </p:pic>
      <p:pic>
        <p:nvPicPr>
          <p:cNvPr id="250885" name="Picture 5"/>
          <p:cNvPicPr>
            <a:picLocks noChangeAspect="1" noChangeArrowheads="1"/>
          </p:cNvPicPr>
          <p:nvPr/>
        </p:nvPicPr>
        <p:blipFill>
          <a:blip r:embed="rId3" cstate="print"/>
          <a:srcRect/>
          <a:stretch>
            <a:fillRect/>
          </a:stretch>
        </p:blipFill>
        <p:spPr bwMode="auto">
          <a:xfrm>
            <a:off x="6661150" y="5243513"/>
            <a:ext cx="2216150" cy="1614487"/>
          </a:xfrm>
          <a:prstGeom prst="rect">
            <a:avLst/>
          </a:prstGeom>
          <a:noFill/>
          <a:ln w="9525">
            <a:noFill/>
            <a:miter lim="800000"/>
            <a:headEnd/>
            <a:tailEnd/>
          </a:ln>
          <a:effectLst/>
        </p:spPr>
      </p:pic>
      <p:sp>
        <p:nvSpPr>
          <p:cNvPr id="250886" name="Text Box 6"/>
          <p:cNvSpPr txBox="1">
            <a:spLocks noChangeArrowheads="1"/>
          </p:cNvSpPr>
          <p:nvPr/>
        </p:nvSpPr>
        <p:spPr bwMode="auto">
          <a:xfrm>
            <a:off x="7715250" y="2568575"/>
            <a:ext cx="1276350" cy="366713"/>
          </a:xfrm>
          <a:prstGeom prst="rect">
            <a:avLst/>
          </a:prstGeom>
          <a:noFill/>
          <a:ln w="9525">
            <a:noFill/>
            <a:miter lim="800000"/>
            <a:headEnd/>
            <a:tailEnd/>
          </a:ln>
          <a:effectLst/>
        </p:spPr>
        <p:txBody>
          <a:bodyPr wrap="none">
            <a:spAutoFit/>
          </a:bodyPr>
          <a:lstStyle/>
          <a:p>
            <a:r>
              <a:rPr lang="en-CA">
                <a:solidFill>
                  <a:srgbClr val="FF9900"/>
                </a:solidFill>
              </a:rPr>
              <a:t>Aortic area</a:t>
            </a:r>
          </a:p>
        </p:txBody>
      </p:sp>
      <p:sp>
        <p:nvSpPr>
          <p:cNvPr id="250887" name="Text Box 7"/>
          <p:cNvSpPr txBox="1">
            <a:spLocks noChangeArrowheads="1"/>
          </p:cNvSpPr>
          <p:nvPr/>
        </p:nvSpPr>
        <p:spPr bwMode="auto">
          <a:xfrm>
            <a:off x="7600950" y="4876800"/>
            <a:ext cx="1260475" cy="366713"/>
          </a:xfrm>
          <a:prstGeom prst="rect">
            <a:avLst/>
          </a:prstGeom>
          <a:noFill/>
          <a:ln w="9525">
            <a:noFill/>
            <a:miter lim="800000"/>
            <a:headEnd/>
            <a:tailEnd/>
          </a:ln>
          <a:effectLst/>
        </p:spPr>
        <p:txBody>
          <a:bodyPr wrap="none">
            <a:spAutoFit/>
          </a:bodyPr>
          <a:lstStyle/>
          <a:p>
            <a:r>
              <a:rPr lang="en-CA">
                <a:solidFill>
                  <a:srgbClr val="FF9900"/>
                </a:solidFill>
              </a:rPr>
              <a:t>Mitral area</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2"/>
          <p:cNvSpPr>
            <a:spLocks noGrp="1" noRot="1" noChangeArrowheads="1"/>
          </p:cNvSpPr>
          <p:nvPr>
            <p:ph type="title"/>
          </p:nvPr>
        </p:nvSpPr>
        <p:spPr/>
        <p:txBody>
          <a:bodyPr/>
          <a:lstStyle/>
          <a:p>
            <a:r>
              <a:rPr lang="en-CA" smtClean="0"/>
              <a:t>Role of Echocardiography</a:t>
            </a:r>
            <a:endParaRPr lang="en-US" smtClean="0"/>
          </a:p>
        </p:txBody>
      </p:sp>
      <p:sp>
        <p:nvSpPr>
          <p:cNvPr id="251906" name="Rectangle 3"/>
          <p:cNvSpPr>
            <a:spLocks noGrp="1" noRot="1" noChangeArrowheads="1"/>
          </p:cNvSpPr>
          <p:nvPr>
            <p:ph idx="1"/>
          </p:nvPr>
        </p:nvSpPr>
        <p:spPr/>
        <p:txBody>
          <a:bodyPr/>
          <a:lstStyle/>
          <a:p>
            <a:r>
              <a:rPr lang="en-CA" smtClean="0"/>
              <a:t>Detect Severity of AS</a:t>
            </a:r>
          </a:p>
          <a:p>
            <a:r>
              <a:rPr lang="en-CA" smtClean="0"/>
              <a:t>Etiology of AS</a:t>
            </a:r>
          </a:p>
          <a:p>
            <a:pPr lvl="1"/>
            <a:r>
              <a:rPr lang="en-CA" smtClean="0"/>
              <a:t>Bicuspid vs. calcific</a:t>
            </a:r>
          </a:p>
          <a:p>
            <a:r>
              <a:rPr lang="en-CA" smtClean="0"/>
              <a:t>LVH</a:t>
            </a:r>
          </a:p>
          <a:p>
            <a:r>
              <a:rPr lang="en-CA" smtClean="0"/>
              <a:t>Systolic dysfunction</a:t>
            </a:r>
          </a:p>
          <a:p>
            <a:r>
              <a:rPr lang="en-CA" smtClean="0"/>
              <a:t>Other valvular disease</a:t>
            </a:r>
            <a:endParaRPr lang="en-U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3"/>
          <p:cNvSpPr txBox="1">
            <a:spLocks noChangeArrowheads="1"/>
          </p:cNvSpPr>
          <p:nvPr/>
        </p:nvSpPr>
        <p:spPr bwMode="auto">
          <a:xfrm>
            <a:off x="2833688" y="563563"/>
            <a:ext cx="2565400" cy="701675"/>
          </a:xfrm>
          <a:prstGeom prst="rect">
            <a:avLst/>
          </a:prstGeom>
          <a:noFill/>
          <a:ln w="9525">
            <a:noFill/>
            <a:miter lim="800000"/>
            <a:headEnd/>
            <a:tailEnd/>
          </a:ln>
          <a:effectLst/>
        </p:spPr>
        <p:txBody>
          <a:bodyPr wrap="none" anchor="ctr">
            <a:spAutoFit/>
          </a:bodyPr>
          <a:lstStyle/>
          <a:p>
            <a:pPr algn="ctr" eaLnBrk="0" hangingPunct="0">
              <a:defRPr/>
            </a:pPr>
            <a:r>
              <a:rPr lang="en-US" sz="4000" b="1">
                <a:solidFill>
                  <a:schemeClr val="tx2"/>
                </a:solidFill>
                <a:effectLst>
                  <a:outerShdw blurRad="38100" dist="38100" dir="2700000" algn="tl">
                    <a:srgbClr val="000000"/>
                  </a:outerShdw>
                </a:effectLst>
                <a:latin typeface="Garamond" pitchFamily="18" charset="0"/>
              </a:rPr>
              <a:t>Case Study</a:t>
            </a:r>
          </a:p>
        </p:txBody>
      </p:sp>
      <p:sp>
        <p:nvSpPr>
          <p:cNvPr id="21506" name="Text Box 4"/>
          <p:cNvSpPr txBox="1">
            <a:spLocks noChangeArrowheads="1"/>
          </p:cNvSpPr>
          <p:nvPr/>
        </p:nvSpPr>
        <p:spPr bwMode="auto">
          <a:xfrm>
            <a:off x="304800" y="1265238"/>
            <a:ext cx="8534400" cy="1077912"/>
          </a:xfrm>
          <a:prstGeom prst="rect">
            <a:avLst/>
          </a:prstGeom>
          <a:noFill/>
          <a:ln w="9525">
            <a:noFill/>
            <a:miter lim="800000"/>
            <a:headEnd/>
            <a:tailEnd/>
          </a:ln>
        </p:spPr>
        <p:txBody>
          <a:bodyPr anchor="ctr">
            <a:spAutoFit/>
          </a:bodyPr>
          <a:lstStyle/>
          <a:p>
            <a:pPr eaLnBrk="0" hangingPunct="0"/>
            <a:r>
              <a:rPr lang="en-US" sz="3200" b="1">
                <a:latin typeface="Garamond" pitchFamily="18" charset="0"/>
              </a:rPr>
              <a:t>76 y.o. female for elective open hemicolectomy for colon cancer</a:t>
            </a:r>
            <a:endParaRPr lang="en-US" sz="3200">
              <a:latin typeface="Garamond" pitchFamily="18" charset="0"/>
            </a:endParaRPr>
          </a:p>
        </p:txBody>
      </p:sp>
      <p:sp>
        <p:nvSpPr>
          <p:cNvPr id="37894" name="Text Box 6"/>
          <p:cNvSpPr txBox="1">
            <a:spLocks noChangeArrowheads="1"/>
          </p:cNvSpPr>
          <p:nvPr/>
        </p:nvSpPr>
        <p:spPr bwMode="auto">
          <a:xfrm>
            <a:off x="762000" y="2286000"/>
            <a:ext cx="7243763" cy="2406650"/>
          </a:xfrm>
          <a:prstGeom prst="rect">
            <a:avLst/>
          </a:prstGeom>
          <a:noFill/>
          <a:ln w="9525">
            <a:noFill/>
            <a:miter lim="800000"/>
            <a:headEnd/>
            <a:tailEnd/>
          </a:ln>
        </p:spPr>
        <p:txBody>
          <a:bodyPr anchor="ctr">
            <a:spAutoFit/>
          </a:bodyPr>
          <a:lstStyle/>
          <a:p>
            <a:pPr marL="457200" indent="-457200" eaLnBrk="0" hangingPunct="0"/>
            <a:r>
              <a:rPr lang="en-US" sz="2800" b="1">
                <a:latin typeface="Garamond" pitchFamily="18" charset="0"/>
              </a:rPr>
              <a:t>Hx:</a:t>
            </a:r>
          </a:p>
          <a:p>
            <a:pPr marL="457200" indent="-457200" eaLnBrk="0" hangingPunct="0"/>
            <a:r>
              <a:rPr lang="en-US" sz="2800" b="1">
                <a:latin typeface="Garamond" pitchFamily="18" charset="0"/>
              </a:rPr>
              <a:t>  - </a:t>
            </a:r>
            <a:r>
              <a:rPr lang="en-US" sz="2400" b="1">
                <a:latin typeface="Garamond" pitchFamily="18" charset="0"/>
              </a:rPr>
              <a:t>CAD:  MI 2 yr. ago,   A. Fib.</a:t>
            </a:r>
          </a:p>
          <a:p>
            <a:pPr marL="457200" indent="-457200" eaLnBrk="0" hangingPunct="0"/>
            <a:r>
              <a:rPr lang="en-US" sz="2400" b="1">
                <a:latin typeface="Garamond" pitchFamily="18" charset="0"/>
              </a:rPr>
              <a:t>  - DM 2 for 10yrs, on oral agents, controlled</a:t>
            </a:r>
          </a:p>
          <a:p>
            <a:pPr marL="457200" indent="-457200" eaLnBrk="0" hangingPunct="0"/>
            <a:r>
              <a:rPr lang="en-US" sz="2400" b="1">
                <a:latin typeface="Garamond" pitchFamily="18" charset="0"/>
              </a:rPr>
              <a:t>  - Hypertension for 20 yrs, controlled</a:t>
            </a:r>
          </a:p>
          <a:p>
            <a:pPr marL="457200" indent="-457200" eaLnBrk="0" hangingPunct="0"/>
            <a:r>
              <a:rPr lang="en-US" sz="2400" b="1">
                <a:latin typeface="Garamond" pitchFamily="18" charset="0"/>
              </a:rPr>
              <a:t>  - </a:t>
            </a:r>
            <a:r>
              <a:rPr lang="en-CA" sz="2400" b="1">
                <a:latin typeface="Garamond" pitchFamily="18" charset="0"/>
              </a:rPr>
              <a:t>Not active</a:t>
            </a:r>
          </a:p>
          <a:p>
            <a:pPr marL="457200" indent="-457200" eaLnBrk="0" hangingPunct="0"/>
            <a:endParaRPr lang="en-US" sz="2400" b="1">
              <a:latin typeface="Garamond" pitchFamily="18" charset="0"/>
            </a:endParaRPr>
          </a:p>
        </p:txBody>
      </p:sp>
      <p:sp>
        <p:nvSpPr>
          <p:cNvPr id="37899" name="Rectangle 11"/>
          <p:cNvSpPr>
            <a:spLocks noChangeArrowheads="1"/>
          </p:cNvSpPr>
          <p:nvPr/>
        </p:nvSpPr>
        <p:spPr bwMode="auto">
          <a:xfrm>
            <a:off x="3771900" y="4343400"/>
            <a:ext cx="4038600" cy="1979613"/>
          </a:xfrm>
          <a:prstGeom prst="rect">
            <a:avLst/>
          </a:prstGeom>
          <a:noFill/>
          <a:ln w="9525">
            <a:noFill/>
            <a:miter lim="800000"/>
            <a:headEnd/>
            <a:tailEnd/>
          </a:ln>
        </p:spPr>
        <p:txBody>
          <a:bodyPr>
            <a:spAutoFit/>
          </a:bodyPr>
          <a:lstStyle/>
          <a:p>
            <a:pPr eaLnBrk="0" hangingPunct="0"/>
            <a:r>
              <a:rPr lang="en-US" sz="2800" b="1">
                <a:latin typeface="Garamond" pitchFamily="18" charset="0"/>
              </a:rPr>
              <a:t>Meds:</a:t>
            </a:r>
          </a:p>
          <a:p>
            <a:pPr eaLnBrk="0" hangingPunct="0"/>
            <a:r>
              <a:rPr lang="en-US" sz="2400" b="1">
                <a:latin typeface="Garamond" pitchFamily="18" charset="0"/>
              </a:rPr>
              <a:t>  - metformin 500 mg bid</a:t>
            </a:r>
          </a:p>
          <a:p>
            <a:pPr eaLnBrk="0" hangingPunct="0"/>
            <a:r>
              <a:rPr lang="en-US" sz="2400" b="1">
                <a:latin typeface="Garamond" pitchFamily="18" charset="0"/>
              </a:rPr>
              <a:t>  - diltiazem CD 240 mg OD</a:t>
            </a:r>
          </a:p>
          <a:p>
            <a:pPr eaLnBrk="0" hangingPunct="0"/>
            <a:r>
              <a:rPr lang="en-US" sz="2400" b="1">
                <a:latin typeface="Garamond" pitchFamily="18" charset="0"/>
              </a:rPr>
              <a:t>  - ramipril 10 mg OD</a:t>
            </a:r>
          </a:p>
          <a:p>
            <a:pPr eaLnBrk="0" hangingPunct="0"/>
            <a:r>
              <a:rPr lang="en-US" sz="2400" b="1">
                <a:latin typeface="Garamond" pitchFamily="18" charset="0"/>
              </a:rPr>
              <a:t>  - warfarin 4mg 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7894"/>
                                        </p:tgtEl>
                                        <p:attrNameLst>
                                          <p:attrName>style.visibility</p:attrName>
                                        </p:attrNameLst>
                                      </p:cBhvr>
                                      <p:to>
                                        <p:strVal val="visible"/>
                                      </p:to>
                                    </p:set>
                                    <p:anim calcmode="lin" valueType="num">
                                      <p:cBhvr additive="base">
                                        <p:cTn id="7" dur="500" fill="hold"/>
                                        <p:tgtEl>
                                          <p:spTgt spid="37894"/>
                                        </p:tgtEl>
                                        <p:attrNameLst>
                                          <p:attrName>ppt_x</p:attrName>
                                        </p:attrNameLst>
                                      </p:cBhvr>
                                      <p:tavLst>
                                        <p:tav tm="0">
                                          <p:val>
                                            <p:strVal val="1+#ppt_w/2"/>
                                          </p:val>
                                        </p:tav>
                                        <p:tav tm="100000">
                                          <p:val>
                                            <p:strVal val="#ppt_x"/>
                                          </p:val>
                                        </p:tav>
                                      </p:tavLst>
                                    </p:anim>
                                    <p:anim calcmode="lin" valueType="num">
                                      <p:cBhvr additive="base">
                                        <p:cTn id="8" dur="500" fill="hold"/>
                                        <p:tgtEl>
                                          <p:spTgt spid="3789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7899"/>
                                        </p:tgtEl>
                                        <p:attrNameLst>
                                          <p:attrName>style.visibility</p:attrName>
                                        </p:attrNameLst>
                                      </p:cBhvr>
                                      <p:to>
                                        <p:strVal val="visible"/>
                                      </p:to>
                                    </p:set>
                                    <p:anim calcmode="lin" valueType="num">
                                      <p:cBhvr additive="base">
                                        <p:cTn id="13" dur="500" fill="hold"/>
                                        <p:tgtEl>
                                          <p:spTgt spid="37899"/>
                                        </p:tgtEl>
                                        <p:attrNameLst>
                                          <p:attrName>ppt_x</p:attrName>
                                        </p:attrNameLst>
                                      </p:cBhvr>
                                      <p:tavLst>
                                        <p:tav tm="0">
                                          <p:val>
                                            <p:strVal val="1+#ppt_w/2"/>
                                          </p:val>
                                        </p:tav>
                                        <p:tav tm="100000">
                                          <p:val>
                                            <p:strVal val="#ppt_x"/>
                                          </p:val>
                                        </p:tav>
                                      </p:tavLst>
                                    </p:anim>
                                    <p:anim calcmode="lin" valueType="num">
                                      <p:cBhvr additive="base">
                                        <p:cTn id="14" dur="500" fill="hold"/>
                                        <p:tgtEl>
                                          <p:spTgt spid="378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p:bldP spid="3789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2"/>
          <p:cNvSpPr>
            <a:spLocks noGrp="1" noRot="1" noChangeArrowheads="1"/>
          </p:cNvSpPr>
          <p:nvPr>
            <p:ph type="title"/>
          </p:nvPr>
        </p:nvSpPr>
        <p:spPr/>
        <p:txBody>
          <a:bodyPr/>
          <a:lstStyle/>
          <a:p>
            <a:r>
              <a:rPr lang="en-CA" smtClean="0"/>
              <a:t>Endocarditis Prophylaxis</a:t>
            </a:r>
            <a:endParaRPr lang="en-US" smtClean="0"/>
          </a:p>
        </p:txBody>
      </p:sp>
      <p:sp>
        <p:nvSpPr>
          <p:cNvPr id="252930" name="Rectangle 3"/>
          <p:cNvSpPr>
            <a:spLocks noGrp="1" noRot="1" noChangeArrowheads="1"/>
          </p:cNvSpPr>
          <p:nvPr>
            <p:ph idx="1"/>
          </p:nvPr>
        </p:nvSpPr>
        <p:spPr/>
        <p:txBody>
          <a:bodyPr/>
          <a:lstStyle/>
          <a:p>
            <a:r>
              <a:rPr lang="en-CA" smtClean="0"/>
              <a:t>Aortic Stenosis </a:t>
            </a:r>
            <a:r>
              <a:rPr lang="en-CA" u="sng" smtClean="0"/>
              <a:t>no longer considered</a:t>
            </a:r>
            <a:r>
              <a:rPr lang="en-CA" smtClean="0"/>
              <a:t> a moderate risk lesion warranting bacterial endocarditis prophylaxis according to latest guidelines (AHA 2007)</a:t>
            </a:r>
            <a:endParaRPr lang="en-US"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2"/>
          <p:cNvSpPr>
            <a:spLocks noGrp="1" noRot="1" noChangeArrowheads="1"/>
          </p:cNvSpPr>
          <p:nvPr>
            <p:ph type="title"/>
          </p:nvPr>
        </p:nvSpPr>
        <p:spPr/>
        <p:txBody>
          <a:bodyPr/>
          <a:lstStyle/>
          <a:p>
            <a:r>
              <a:rPr lang="en-CA" sz="4000" smtClean="0"/>
              <a:t>Indications for Valve Replacement</a:t>
            </a:r>
            <a:endParaRPr lang="en-US" sz="4000" smtClean="0"/>
          </a:p>
        </p:txBody>
      </p:sp>
      <p:sp>
        <p:nvSpPr>
          <p:cNvPr id="254978" name="Rectangle 3"/>
          <p:cNvSpPr>
            <a:spLocks noGrp="1" noRot="1" noChangeArrowheads="1"/>
          </p:cNvSpPr>
          <p:nvPr>
            <p:ph idx="1"/>
          </p:nvPr>
        </p:nvSpPr>
        <p:spPr/>
        <p:txBody>
          <a:bodyPr/>
          <a:lstStyle/>
          <a:p>
            <a:r>
              <a:rPr lang="en-CA" smtClean="0"/>
              <a:t>Paucity of data</a:t>
            </a:r>
          </a:p>
          <a:p>
            <a:r>
              <a:rPr lang="en-CA" smtClean="0"/>
              <a:t>Same as in the absence of surgery</a:t>
            </a:r>
          </a:p>
          <a:p>
            <a:r>
              <a:rPr lang="en-CA" smtClean="0"/>
              <a:t>NB need for </a:t>
            </a:r>
            <a:r>
              <a:rPr lang="en-CA" u="sng" smtClean="0"/>
              <a:t>anticoagulation</a:t>
            </a:r>
            <a:r>
              <a:rPr lang="en-CA" smtClean="0"/>
              <a:t> especially with mechanical heart valves</a:t>
            </a:r>
          </a:p>
          <a:p>
            <a:r>
              <a:rPr lang="en-CA" smtClean="0"/>
              <a:t>Combined versus staged approach?</a:t>
            </a:r>
          </a:p>
          <a:p>
            <a:pPr lvl="1"/>
            <a:r>
              <a:rPr lang="en-CA" smtClean="0"/>
              <a:t>Neurosurgery (bleeding vs. stroke risk)</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2"/>
          <p:cNvSpPr>
            <a:spLocks noGrp="1" noRot="1" noChangeArrowheads="1"/>
          </p:cNvSpPr>
          <p:nvPr>
            <p:ph type="title"/>
          </p:nvPr>
        </p:nvSpPr>
        <p:spPr/>
        <p:txBody>
          <a:bodyPr/>
          <a:lstStyle/>
          <a:p>
            <a:r>
              <a:rPr lang="en-CA" smtClean="0"/>
              <a:t>Management of Anaesthesia</a:t>
            </a:r>
            <a:endParaRPr lang="en-US" smtClean="0"/>
          </a:p>
        </p:txBody>
      </p:sp>
      <p:sp>
        <p:nvSpPr>
          <p:cNvPr id="132099" name="Rectangle 3"/>
          <p:cNvSpPr>
            <a:spLocks noGrp="1" noRot="1" noChangeArrowheads="1"/>
          </p:cNvSpPr>
          <p:nvPr>
            <p:ph idx="1"/>
          </p:nvPr>
        </p:nvSpPr>
        <p:spPr/>
        <p:txBody>
          <a:bodyPr>
            <a:normAutofit/>
          </a:bodyPr>
          <a:lstStyle/>
          <a:p>
            <a:pPr>
              <a:lnSpc>
                <a:spcPct val="90000"/>
              </a:lnSpc>
            </a:pPr>
            <a:r>
              <a:rPr lang="en-CA" sz="2800" smtClean="0"/>
              <a:t>Ventricular filling is pre-load dependent</a:t>
            </a:r>
          </a:p>
          <a:p>
            <a:pPr>
              <a:lnSpc>
                <a:spcPct val="90000"/>
              </a:lnSpc>
            </a:pPr>
            <a:r>
              <a:rPr lang="en-CA" sz="2800" u="sng" smtClean="0"/>
              <a:t>Atrial fibrillation</a:t>
            </a:r>
            <a:r>
              <a:rPr lang="en-CA" sz="2800" smtClean="0"/>
              <a:t> is </a:t>
            </a:r>
            <a:r>
              <a:rPr lang="en-CA" sz="2800" u="sng" smtClean="0"/>
              <a:t>poorly tolerated</a:t>
            </a:r>
          </a:p>
          <a:p>
            <a:pPr>
              <a:lnSpc>
                <a:spcPct val="90000"/>
              </a:lnSpc>
            </a:pPr>
            <a:r>
              <a:rPr lang="en-CA" sz="2800" smtClean="0"/>
              <a:t>LVH reduces coronary reserve</a:t>
            </a:r>
          </a:p>
          <a:p>
            <a:pPr lvl="1">
              <a:lnSpc>
                <a:spcPct val="90000"/>
              </a:lnSpc>
            </a:pPr>
            <a:r>
              <a:rPr lang="en-CA" sz="2400" smtClean="0"/>
              <a:t>Hypotension may result in cardiac ischemia</a:t>
            </a:r>
          </a:p>
          <a:p>
            <a:pPr lvl="2">
              <a:lnSpc>
                <a:spcPct val="90000"/>
              </a:lnSpc>
            </a:pPr>
            <a:r>
              <a:rPr lang="en-CA" sz="2000" smtClean="0">
                <a:solidFill>
                  <a:schemeClr val="hlink"/>
                </a:solidFill>
              </a:rPr>
              <a:t>Keep DBP &gt; 60</a:t>
            </a:r>
          </a:p>
          <a:p>
            <a:pPr lvl="1">
              <a:lnSpc>
                <a:spcPct val="90000"/>
              </a:lnSpc>
            </a:pPr>
            <a:r>
              <a:rPr lang="en-CA" sz="2400" smtClean="0"/>
              <a:t>Treat hypotension with alpha agonists</a:t>
            </a:r>
          </a:p>
          <a:p>
            <a:pPr>
              <a:lnSpc>
                <a:spcPct val="90000"/>
              </a:lnSpc>
            </a:pPr>
            <a:r>
              <a:rPr lang="en-CA" sz="2800" u="sng" smtClean="0">
                <a:solidFill>
                  <a:srgbClr val="FF9900"/>
                </a:solidFill>
              </a:rPr>
              <a:t>Laparoscopic</a:t>
            </a:r>
            <a:r>
              <a:rPr lang="en-CA" sz="2800" smtClean="0"/>
              <a:t> abdominal surgeries are </a:t>
            </a:r>
            <a:r>
              <a:rPr lang="en-CA" sz="2800" u="sng" smtClean="0">
                <a:solidFill>
                  <a:srgbClr val="FF9900"/>
                </a:solidFill>
              </a:rPr>
              <a:t>higher risk</a:t>
            </a:r>
            <a:r>
              <a:rPr lang="en-CA" sz="2800" smtClean="0"/>
              <a:t> </a:t>
            </a:r>
            <a:r>
              <a:rPr lang="en-CA" sz="1400" smtClean="0"/>
              <a:t>(pre-load)</a:t>
            </a:r>
          </a:p>
          <a:p>
            <a:pPr>
              <a:lnSpc>
                <a:spcPct val="90000"/>
              </a:lnSpc>
            </a:pPr>
            <a:r>
              <a:rPr lang="en-CA" sz="2800" smtClean="0"/>
              <a:t>Pain management/epidural</a:t>
            </a:r>
            <a:endParaRPr lang="en-US" sz="2800"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Rectangle 2"/>
          <p:cNvSpPr>
            <a:spLocks noGrp="1" noRot="1" noChangeArrowheads="1"/>
          </p:cNvSpPr>
          <p:nvPr>
            <p:ph type="title"/>
          </p:nvPr>
        </p:nvSpPr>
        <p:spPr/>
        <p:txBody>
          <a:bodyPr/>
          <a:lstStyle/>
          <a:p>
            <a:r>
              <a:rPr lang="en-CA" smtClean="0"/>
              <a:t>Valvuloplasty</a:t>
            </a:r>
            <a:endParaRPr lang="en-US" smtClean="0"/>
          </a:p>
        </p:txBody>
      </p:sp>
      <p:sp>
        <p:nvSpPr>
          <p:cNvPr id="257026" name="Rectangle 3"/>
          <p:cNvSpPr>
            <a:spLocks noGrp="1" noRot="1" noChangeArrowheads="1"/>
          </p:cNvSpPr>
          <p:nvPr>
            <p:ph idx="1"/>
          </p:nvPr>
        </p:nvSpPr>
        <p:spPr/>
        <p:txBody>
          <a:bodyPr/>
          <a:lstStyle/>
          <a:p>
            <a:r>
              <a:rPr lang="en-CA" smtClean="0"/>
              <a:t>Complication rate 10-20%</a:t>
            </a:r>
          </a:p>
          <a:p>
            <a:pPr lvl="1"/>
            <a:r>
              <a:rPr lang="en-CA" smtClean="0"/>
              <a:t>Stroke</a:t>
            </a:r>
          </a:p>
          <a:p>
            <a:pPr lvl="1"/>
            <a:r>
              <a:rPr lang="en-CA" smtClean="0"/>
              <a:t>AI</a:t>
            </a:r>
          </a:p>
          <a:p>
            <a:pPr lvl="1"/>
            <a:r>
              <a:rPr lang="en-CA" smtClean="0"/>
              <a:t>MI</a:t>
            </a:r>
          </a:p>
          <a:p>
            <a:r>
              <a:rPr lang="en-CA" smtClean="0"/>
              <a:t>Restenosis</a:t>
            </a:r>
          </a:p>
          <a:p>
            <a:r>
              <a:rPr lang="en-CA" smtClean="0"/>
              <a:t>Unclear role</a:t>
            </a:r>
          </a:p>
          <a:p>
            <a:r>
              <a:rPr lang="en-CA" smtClean="0"/>
              <a:t>?TAVI </a:t>
            </a:r>
            <a:r>
              <a:rPr lang="en-CA" sz="2000" smtClean="0"/>
              <a:t>(Transcatheter Aortic Valve Implantation)</a:t>
            </a:r>
            <a:endParaRPr lang="en-US" sz="2000"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2"/>
          <p:cNvSpPr>
            <a:spLocks noGrp="1" noRot="1" noChangeArrowheads="1"/>
          </p:cNvSpPr>
          <p:nvPr>
            <p:ph type="title"/>
          </p:nvPr>
        </p:nvSpPr>
        <p:spPr/>
        <p:txBody>
          <a:bodyPr/>
          <a:lstStyle/>
          <a:p>
            <a:r>
              <a:rPr lang="en-CA" smtClean="0"/>
              <a:t>ACC/AHA</a:t>
            </a:r>
            <a:endParaRPr lang="en-US" smtClean="0"/>
          </a:p>
        </p:txBody>
      </p:sp>
      <p:sp>
        <p:nvSpPr>
          <p:cNvPr id="258050" name="Rectangle 3"/>
          <p:cNvSpPr>
            <a:spLocks noGrp="1" noRot="1" noChangeArrowheads="1"/>
          </p:cNvSpPr>
          <p:nvPr>
            <p:ph idx="1"/>
          </p:nvPr>
        </p:nvSpPr>
        <p:spPr/>
        <p:txBody>
          <a:bodyPr/>
          <a:lstStyle/>
          <a:p>
            <a:r>
              <a:rPr lang="en-CA" smtClean="0">
                <a:solidFill>
                  <a:srgbClr val="FF9900"/>
                </a:solidFill>
              </a:rPr>
              <a:t>Severe</a:t>
            </a:r>
            <a:r>
              <a:rPr lang="en-CA" smtClean="0"/>
              <a:t> aortic stenosis poses the </a:t>
            </a:r>
            <a:r>
              <a:rPr lang="en-CA" smtClean="0">
                <a:solidFill>
                  <a:srgbClr val="FF9900"/>
                </a:solidFill>
              </a:rPr>
              <a:t>greatest risk</a:t>
            </a:r>
            <a:r>
              <a:rPr lang="en-CA" smtClean="0"/>
              <a:t> for non cardiac surgery</a:t>
            </a:r>
          </a:p>
          <a:p>
            <a:r>
              <a:rPr lang="en-CA" smtClean="0"/>
              <a:t>If the aortic stenosis is </a:t>
            </a:r>
            <a:r>
              <a:rPr lang="en-CA" smtClean="0">
                <a:solidFill>
                  <a:srgbClr val="FF9900"/>
                </a:solidFill>
              </a:rPr>
              <a:t>severe</a:t>
            </a:r>
            <a:r>
              <a:rPr lang="en-CA" smtClean="0"/>
              <a:t> and symptomatic, </a:t>
            </a:r>
            <a:r>
              <a:rPr lang="en-CA" smtClean="0">
                <a:solidFill>
                  <a:srgbClr val="FF9900"/>
                </a:solidFill>
              </a:rPr>
              <a:t>elective</a:t>
            </a:r>
            <a:r>
              <a:rPr lang="en-CA" smtClean="0"/>
              <a:t> non cardiac surgery should generally be </a:t>
            </a:r>
            <a:r>
              <a:rPr lang="en-CA" smtClean="0">
                <a:solidFill>
                  <a:srgbClr val="FF9900"/>
                </a:solidFill>
              </a:rPr>
              <a:t>postponed</a:t>
            </a:r>
            <a:r>
              <a:rPr lang="en-CA" smtClean="0"/>
              <a:t> or cancelled</a:t>
            </a:r>
          </a:p>
          <a:p>
            <a:r>
              <a:rPr lang="en-CA" smtClean="0"/>
              <a:t>Such patients require aortic valve replacement before elective but necessary non cardiac surgery</a:t>
            </a:r>
            <a:endParaRPr lang="en-US"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Rectangle 2"/>
          <p:cNvSpPr>
            <a:spLocks noGrp="1" noRot="1" noChangeArrowheads="1"/>
          </p:cNvSpPr>
          <p:nvPr>
            <p:ph type="title"/>
          </p:nvPr>
        </p:nvSpPr>
        <p:spPr/>
        <p:txBody>
          <a:bodyPr/>
          <a:lstStyle/>
          <a:p>
            <a:r>
              <a:rPr lang="en-US" smtClean="0"/>
              <a:t>Back to the case</a:t>
            </a:r>
          </a:p>
        </p:txBody>
      </p:sp>
      <p:sp>
        <p:nvSpPr>
          <p:cNvPr id="259074" name="Rectangle 3"/>
          <p:cNvSpPr>
            <a:spLocks noGrp="1" noRot="1" noChangeArrowheads="1"/>
          </p:cNvSpPr>
          <p:nvPr>
            <p:ph idx="1"/>
          </p:nvPr>
        </p:nvSpPr>
        <p:spPr/>
        <p:txBody>
          <a:bodyPr/>
          <a:lstStyle/>
          <a:p>
            <a:r>
              <a:rPr lang="en-US" smtClean="0"/>
              <a:t>2D echo</a:t>
            </a:r>
          </a:p>
          <a:p>
            <a:pPr lvl="1"/>
            <a:r>
              <a:rPr lang="en-US" smtClean="0"/>
              <a:t>LVH</a:t>
            </a:r>
          </a:p>
          <a:p>
            <a:pPr lvl="1"/>
            <a:r>
              <a:rPr lang="en-US" smtClean="0"/>
              <a:t>Peak gradient 96/Mean 64 mm Hg</a:t>
            </a:r>
          </a:p>
          <a:p>
            <a:pPr lvl="1"/>
            <a:r>
              <a:rPr lang="en-US" smtClean="0"/>
              <a:t>Normal systolic function</a:t>
            </a:r>
          </a:p>
          <a:p>
            <a:pPr lvl="1"/>
            <a:endParaRPr lang="en-US" smtClean="0"/>
          </a:p>
          <a:p>
            <a:pPr lvl="1"/>
            <a:r>
              <a:rPr lang="en-US" smtClean="0"/>
              <a:t>How does this affect your risk assessment?</a:t>
            </a:r>
          </a:p>
          <a:p>
            <a:pPr lvl="1"/>
            <a:r>
              <a:rPr lang="en-US" smtClean="0"/>
              <a:t>What would you do now?</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Rectangle 2"/>
          <p:cNvSpPr>
            <a:spLocks noGrp="1" noRot="1" noChangeArrowheads="1"/>
          </p:cNvSpPr>
          <p:nvPr>
            <p:ph type="title"/>
          </p:nvPr>
        </p:nvSpPr>
        <p:spPr/>
        <p:txBody>
          <a:bodyPr/>
          <a:lstStyle/>
          <a:p>
            <a:r>
              <a:rPr lang="en-US" smtClean="0"/>
              <a:t>Case ctd</a:t>
            </a:r>
          </a:p>
        </p:txBody>
      </p:sp>
      <p:sp>
        <p:nvSpPr>
          <p:cNvPr id="260098" name="Rectangle 3"/>
          <p:cNvSpPr>
            <a:spLocks noGrp="1" noRot="1" noChangeArrowheads="1"/>
          </p:cNvSpPr>
          <p:nvPr>
            <p:ph idx="1"/>
          </p:nvPr>
        </p:nvSpPr>
        <p:spPr/>
        <p:txBody>
          <a:bodyPr/>
          <a:lstStyle/>
          <a:p>
            <a:r>
              <a:rPr lang="en-US" smtClean="0"/>
              <a:t>Delay surgery – high risk</a:t>
            </a:r>
          </a:p>
          <a:p>
            <a:r>
              <a:rPr lang="en-US" smtClean="0"/>
              <a:t>Cardiac Cath</a:t>
            </a:r>
          </a:p>
          <a:p>
            <a:r>
              <a:rPr lang="en-US" smtClean="0"/>
              <a:t>Normal systolic function</a:t>
            </a:r>
          </a:p>
          <a:p>
            <a:r>
              <a:rPr lang="en-US" smtClean="0"/>
              <a:t>Proximal RCA 80% stenosis</a:t>
            </a:r>
          </a:p>
          <a:p>
            <a:r>
              <a:rPr lang="en-US" smtClean="0"/>
              <a:t>LAD 30%</a:t>
            </a:r>
          </a:p>
          <a:p>
            <a:endParaRPr lang="en-US" smtClean="0"/>
          </a:p>
          <a:p>
            <a:r>
              <a:rPr lang="en-US" smtClean="0"/>
              <a:t>Plan?</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Rectangle 2"/>
          <p:cNvSpPr>
            <a:spLocks noGrp="1" noRot="1" noChangeArrowheads="1"/>
          </p:cNvSpPr>
          <p:nvPr>
            <p:ph type="title"/>
          </p:nvPr>
        </p:nvSpPr>
        <p:spPr/>
        <p:txBody>
          <a:bodyPr/>
          <a:lstStyle/>
          <a:p>
            <a:r>
              <a:rPr lang="en-CA" smtClean="0"/>
              <a:t>Summary</a:t>
            </a:r>
            <a:endParaRPr lang="en-US" smtClean="0"/>
          </a:p>
        </p:txBody>
      </p:sp>
      <p:sp>
        <p:nvSpPr>
          <p:cNvPr id="135171" name="Rectangle 3"/>
          <p:cNvSpPr>
            <a:spLocks noGrp="1" noRot="1" noChangeArrowheads="1"/>
          </p:cNvSpPr>
          <p:nvPr>
            <p:ph idx="1"/>
          </p:nvPr>
        </p:nvSpPr>
        <p:spPr/>
        <p:txBody>
          <a:bodyPr>
            <a:normAutofit/>
          </a:bodyPr>
          <a:lstStyle/>
          <a:p>
            <a:pPr>
              <a:lnSpc>
                <a:spcPct val="90000"/>
              </a:lnSpc>
            </a:pPr>
            <a:r>
              <a:rPr lang="en-CA" sz="2600" smtClean="0"/>
              <a:t>Severe AS is an independent risk factor for adverse events perioperatively</a:t>
            </a:r>
          </a:p>
          <a:p>
            <a:pPr>
              <a:lnSpc>
                <a:spcPct val="90000"/>
              </a:lnSpc>
            </a:pPr>
            <a:r>
              <a:rPr lang="en-CA" sz="2600" smtClean="0"/>
              <a:t>Strongly consider valve replacement in patient with severe AS (Mean Gradient &gt; 40mmHg)</a:t>
            </a:r>
          </a:p>
          <a:p>
            <a:pPr>
              <a:lnSpc>
                <a:spcPct val="90000"/>
              </a:lnSpc>
            </a:pPr>
            <a:r>
              <a:rPr lang="en-CA" sz="2600" smtClean="0"/>
              <a:t>Ballon valvuloplasty not recommended routinely.  TAVI an emerging technology</a:t>
            </a:r>
          </a:p>
          <a:p>
            <a:pPr>
              <a:lnSpc>
                <a:spcPct val="90000"/>
              </a:lnSpc>
            </a:pPr>
            <a:r>
              <a:rPr lang="en-CA" sz="2600" smtClean="0"/>
              <a:t>Look for CAD</a:t>
            </a:r>
          </a:p>
          <a:p>
            <a:pPr lvl="1">
              <a:lnSpc>
                <a:spcPct val="90000"/>
              </a:lnSpc>
            </a:pPr>
            <a:r>
              <a:rPr lang="en-CA" sz="2200" smtClean="0"/>
              <a:t>Need for cath especially with decreased LVEF or WMA?</a:t>
            </a:r>
          </a:p>
          <a:p>
            <a:pPr>
              <a:lnSpc>
                <a:spcPct val="90000"/>
              </a:lnSpc>
            </a:pPr>
            <a:r>
              <a:rPr lang="en-CA" sz="2600" smtClean="0"/>
              <a:t>?Beta blockers for patients at risk for CAD</a:t>
            </a:r>
          </a:p>
          <a:p>
            <a:pPr lvl="1">
              <a:lnSpc>
                <a:spcPct val="90000"/>
              </a:lnSpc>
            </a:pPr>
            <a:r>
              <a:rPr lang="en-CA" sz="2200" smtClean="0"/>
              <a:t>Mild-moderate AS only</a:t>
            </a:r>
            <a:endParaRPr lang="en-US" sz="2200"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p:cNvSpPr>
          <p:nvPr>
            <p:ph type="title"/>
          </p:nvPr>
        </p:nvSpPr>
        <p:spPr/>
        <p:txBody>
          <a:bodyPr/>
          <a:lstStyle/>
          <a:p>
            <a:endParaRPr lang="en-CA" smtClean="0"/>
          </a:p>
        </p:txBody>
      </p:sp>
      <p:sp>
        <p:nvSpPr>
          <p:cNvPr id="309251" name="Rectangle 3"/>
          <p:cNvSpPr>
            <a:spLocks noGrp="1"/>
          </p:cNvSpPr>
          <p:nvPr>
            <p:ph type="body" idx="1"/>
          </p:nvPr>
        </p:nvSpPr>
        <p:spPr/>
        <p:txBody>
          <a:bodyPr/>
          <a:lstStyle/>
          <a:p>
            <a:endParaRPr lang="en-CA" smtClean="0"/>
          </a:p>
        </p:txBody>
      </p:sp>
      <p:pic>
        <p:nvPicPr>
          <p:cNvPr id="309252" name="Picture 4"/>
          <p:cNvPicPr>
            <a:picLocks noChangeAspect="1" noChangeArrowheads="1"/>
          </p:cNvPicPr>
          <p:nvPr/>
        </p:nvPicPr>
        <p:blipFill>
          <a:blip r:embed="rId2" cstate="print"/>
          <a:srcRect/>
          <a:stretch>
            <a:fillRect/>
          </a:stretch>
        </p:blipFill>
        <p:spPr bwMode="auto">
          <a:xfrm>
            <a:off x="533400" y="1417638"/>
            <a:ext cx="7391400" cy="4892675"/>
          </a:xfrm>
          <a:prstGeom prst="rect">
            <a:avLst/>
          </a:prstGeom>
          <a:noFill/>
          <a:ln w="9525">
            <a:no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29064" y="1214422"/>
            <a:ext cx="6480048" cy="4424378"/>
          </a:xfrm>
        </p:spPr>
        <p:txBody>
          <a:bodyPr>
            <a:normAutofit/>
          </a:bodyPr>
          <a:lstStyle/>
          <a:p>
            <a:pPr fontAlgn="auto">
              <a:spcAft>
                <a:spcPts val="0"/>
              </a:spcAft>
              <a:defRPr/>
            </a:pPr>
            <a:r>
              <a:rPr smtClean="0"/>
              <a:t>III.</a:t>
            </a:r>
            <a:br>
              <a:rPr smtClean="0"/>
            </a:br>
            <a:r>
              <a:rPr smtClean="0"/>
              <a:t/>
            </a:r>
            <a:br>
              <a:rPr smtClean="0"/>
            </a:br>
            <a:r>
              <a:rPr smtClean="0"/>
              <a:t/>
            </a:r>
            <a:br>
              <a:rPr smtClean="0"/>
            </a:br>
            <a:r>
              <a:rPr smtClean="0"/>
              <a:t/>
            </a:r>
            <a:br>
              <a:rPr smtClean="0"/>
            </a:br>
            <a:r>
              <a:rPr err="1" smtClean="0"/>
              <a:t>Peri</a:t>
            </a:r>
            <a:r>
              <a:rPr smtClean="0"/>
              <a:t>-operative </a:t>
            </a:r>
            <a:r>
              <a:t>hypertension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2832100" y="563563"/>
            <a:ext cx="2565400" cy="701675"/>
          </a:xfrm>
          <a:prstGeom prst="rect">
            <a:avLst/>
          </a:prstGeom>
          <a:noFill/>
          <a:ln w="9525">
            <a:noFill/>
            <a:miter lim="800000"/>
            <a:headEnd/>
            <a:tailEnd/>
          </a:ln>
          <a:effectLst/>
        </p:spPr>
        <p:txBody>
          <a:bodyPr wrap="none" anchor="ctr">
            <a:spAutoFit/>
          </a:bodyPr>
          <a:lstStyle/>
          <a:p>
            <a:pPr algn="ctr" eaLnBrk="0" hangingPunct="0">
              <a:defRPr/>
            </a:pPr>
            <a:r>
              <a:rPr lang="en-US" sz="4000" b="1">
                <a:solidFill>
                  <a:schemeClr val="tx2"/>
                </a:solidFill>
                <a:effectLst>
                  <a:outerShdw blurRad="38100" dist="38100" dir="2700000" algn="tl">
                    <a:srgbClr val="000000"/>
                  </a:outerShdw>
                </a:effectLst>
                <a:latin typeface="Garamond" pitchFamily="18" charset="0"/>
              </a:rPr>
              <a:t>Case Study</a:t>
            </a:r>
          </a:p>
        </p:txBody>
      </p:sp>
      <p:sp>
        <p:nvSpPr>
          <p:cNvPr id="23554" name="Text Box 3"/>
          <p:cNvSpPr txBox="1">
            <a:spLocks noChangeArrowheads="1"/>
          </p:cNvSpPr>
          <p:nvPr/>
        </p:nvSpPr>
        <p:spPr bwMode="auto">
          <a:xfrm>
            <a:off x="762000" y="1447800"/>
            <a:ext cx="2408238" cy="519113"/>
          </a:xfrm>
          <a:prstGeom prst="rect">
            <a:avLst/>
          </a:prstGeom>
          <a:noFill/>
          <a:ln w="9525">
            <a:noFill/>
            <a:miter lim="800000"/>
            <a:headEnd/>
            <a:tailEnd/>
          </a:ln>
        </p:spPr>
        <p:txBody>
          <a:bodyPr wrap="none" anchor="ctr">
            <a:spAutoFit/>
          </a:bodyPr>
          <a:lstStyle/>
          <a:p>
            <a:pPr eaLnBrk="0" hangingPunct="0"/>
            <a:r>
              <a:rPr lang="en-US" sz="2800" b="1" u="sng">
                <a:latin typeface="Garamond" pitchFamily="18" charset="0"/>
              </a:rPr>
              <a:t>QUESTIONS:</a:t>
            </a:r>
            <a:endParaRPr lang="en-US" sz="2800">
              <a:latin typeface="Garamond" pitchFamily="18" charset="0"/>
            </a:endParaRPr>
          </a:p>
        </p:txBody>
      </p:sp>
      <p:sp>
        <p:nvSpPr>
          <p:cNvPr id="39940" name="Text Box 4"/>
          <p:cNvSpPr txBox="1">
            <a:spLocks noChangeArrowheads="1"/>
          </p:cNvSpPr>
          <p:nvPr/>
        </p:nvSpPr>
        <p:spPr bwMode="auto">
          <a:xfrm>
            <a:off x="1066800" y="2133600"/>
            <a:ext cx="6858000" cy="946150"/>
          </a:xfrm>
          <a:prstGeom prst="rect">
            <a:avLst/>
          </a:prstGeom>
          <a:noFill/>
          <a:ln w="9525">
            <a:noFill/>
            <a:miter lim="800000"/>
            <a:headEnd/>
            <a:tailEnd/>
          </a:ln>
        </p:spPr>
        <p:txBody>
          <a:bodyPr anchor="ctr">
            <a:spAutoFit/>
          </a:bodyPr>
          <a:lstStyle/>
          <a:p>
            <a:pPr eaLnBrk="0" hangingPunct="0"/>
            <a:r>
              <a:rPr lang="en-US" sz="2800" b="1">
                <a:latin typeface="Garamond" pitchFamily="18" charset="0"/>
              </a:rPr>
              <a:t>1.  Patient’s risk of perioperative MI or</a:t>
            </a:r>
          </a:p>
          <a:p>
            <a:pPr eaLnBrk="0" hangingPunct="0"/>
            <a:r>
              <a:rPr lang="en-US" sz="2800" b="1">
                <a:latin typeface="Garamond" pitchFamily="18" charset="0"/>
              </a:rPr>
              <a:t>     cardiac death?</a:t>
            </a:r>
          </a:p>
        </p:txBody>
      </p:sp>
      <p:sp>
        <p:nvSpPr>
          <p:cNvPr id="39941" name="Text Box 5"/>
          <p:cNvSpPr txBox="1">
            <a:spLocks noChangeArrowheads="1"/>
          </p:cNvSpPr>
          <p:nvPr/>
        </p:nvSpPr>
        <p:spPr bwMode="auto">
          <a:xfrm>
            <a:off x="1066800" y="3276600"/>
            <a:ext cx="6621463" cy="946150"/>
          </a:xfrm>
          <a:prstGeom prst="rect">
            <a:avLst/>
          </a:prstGeom>
          <a:noFill/>
          <a:ln w="9525">
            <a:noFill/>
            <a:miter lim="800000"/>
            <a:headEnd/>
            <a:tailEnd/>
          </a:ln>
        </p:spPr>
        <p:txBody>
          <a:bodyPr wrap="none" anchor="ctr">
            <a:spAutoFit/>
          </a:bodyPr>
          <a:lstStyle/>
          <a:p>
            <a:pPr eaLnBrk="0" hangingPunct="0"/>
            <a:r>
              <a:rPr lang="en-US" sz="2800" b="1">
                <a:latin typeface="Garamond" pitchFamily="18" charset="0"/>
              </a:rPr>
              <a:t>2.  Are any investigations needed to further</a:t>
            </a:r>
          </a:p>
          <a:p>
            <a:pPr eaLnBrk="0" hangingPunct="0"/>
            <a:r>
              <a:rPr lang="en-US" sz="2800" b="1">
                <a:latin typeface="Garamond" pitchFamily="18" charset="0"/>
              </a:rPr>
              <a:t>     evaluate her risk?</a:t>
            </a:r>
          </a:p>
        </p:txBody>
      </p:sp>
      <p:sp>
        <p:nvSpPr>
          <p:cNvPr id="39943" name="Text Box 7"/>
          <p:cNvSpPr txBox="1">
            <a:spLocks noChangeArrowheads="1"/>
          </p:cNvSpPr>
          <p:nvPr/>
        </p:nvSpPr>
        <p:spPr bwMode="auto">
          <a:xfrm>
            <a:off x="1066800" y="4495800"/>
            <a:ext cx="6927850" cy="946150"/>
          </a:xfrm>
          <a:prstGeom prst="rect">
            <a:avLst/>
          </a:prstGeom>
          <a:noFill/>
          <a:ln w="9525">
            <a:noFill/>
            <a:miter lim="800000"/>
            <a:headEnd/>
            <a:tailEnd/>
          </a:ln>
        </p:spPr>
        <p:txBody>
          <a:bodyPr wrap="none" anchor="ctr">
            <a:spAutoFit/>
          </a:bodyPr>
          <a:lstStyle/>
          <a:p>
            <a:pPr eaLnBrk="0" hangingPunct="0"/>
            <a:r>
              <a:rPr lang="en-US" sz="2800" b="1">
                <a:latin typeface="Garamond" pitchFamily="18" charset="0"/>
              </a:rPr>
              <a:t>3.  What interventions could you do that are </a:t>
            </a:r>
          </a:p>
          <a:p>
            <a:pPr eaLnBrk="0" hangingPunct="0"/>
            <a:r>
              <a:rPr lang="en-US" sz="2800" b="1">
                <a:solidFill>
                  <a:schemeClr val="tx2"/>
                </a:solidFill>
                <a:latin typeface="Garamond" pitchFamily="18" charset="0"/>
              </a:rPr>
              <a:t>     “</a:t>
            </a:r>
            <a:r>
              <a:rPr lang="en-US" sz="2800" b="1" i="1">
                <a:solidFill>
                  <a:schemeClr val="tx2"/>
                </a:solidFill>
                <a:latin typeface="Garamond" pitchFamily="18" charset="0"/>
              </a:rPr>
              <a:t>proven”</a:t>
            </a:r>
            <a:r>
              <a:rPr lang="en-US" sz="2800" b="1">
                <a:solidFill>
                  <a:schemeClr val="accent1"/>
                </a:solidFill>
                <a:latin typeface="Garamond" pitchFamily="18" charset="0"/>
              </a:rPr>
              <a:t> </a:t>
            </a:r>
            <a:r>
              <a:rPr lang="en-US" sz="2800" b="1">
                <a:latin typeface="Garamond" pitchFamily="18" charset="0"/>
              </a:rPr>
              <a:t>to reduce her perioperative risk?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anim calcmode="lin" valueType="num">
                                      <p:cBhvr additive="base">
                                        <p:cTn id="7" dur="500" fill="hold"/>
                                        <p:tgtEl>
                                          <p:spTgt spid="39940"/>
                                        </p:tgtEl>
                                        <p:attrNameLst>
                                          <p:attrName>ppt_x</p:attrName>
                                        </p:attrNameLst>
                                      </p:cBhvr>
                                      <p:tavLst>
                                        <p:tav tm="0">
                                          <p:val>
                                            <p:strVal val="1+#ppt_w/2"/>
                                          </p:val>
                                        </p:tav>
                                        <p:tav tm="100000">
                                          <p:val>
                                            <p:strVal val="#ppt_x"/>
                                          </p:val>
                                        </p:tav>
                                      </p:tavLst>
                                    </p:anim>
                                    <p:anim calcmode="lin" valueType="num">
                                      <p:cBhvr additive="base">
                                        <p:cTn id="8" dur="500" fill="hold"/>
                                        <p:tgtEl>
                                          <p:spTgt spid="399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9941"/>
                                        </p:tgtEl>
                                        <p:attrNameLst>
                                          <p:attrName>style.visibility</p:attrName>
                                        </p:attrNameLst>
                                      </p:cBhvr>
                                      <p:to>
                                        <p:strVal val="visible"/>
                                      </p:to>
                                    </p:set>
                                    <p:anim calcmode="lin" valueType="num">
                                      <p:cBhvr additive="base">
                                        <p:cTn id="13" dur="500" fill="hold"/>
                                        <p:tgtEl>
                                          <p:spTgt spid="39941"/>
                                        </p:tgtEl>
                                        <p:attrNameLst>
                                          <p:attrName>ppt_x</p:attrName>
                                        </p:attrNameLst>
                                      </p:cBhvr>
                                      <p:tavLst>
                                        <p:tav tm="0">
                                          <p:val>
                                            <p:strVal val="1+#ppt_w/2"/>
                                          </p:val>
                                        </p:tav>
                                        <p:tav tm="100000">
                                          <p:val>
                                            <p:strVal val="#ppt_x"/>
                                          </p:val>
                                        </p:tav>
                                      </p:tavLst>
                                    </p:anim>
                                    <p:anim calcmode="lin" valueType="num">
                                      <p:cBhvr additive="base">
                                        <p:cTn id="14" dur="500" fill="hold"/>
                                        <p:tgtEl>
                                          <p:spTgt spid="3994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9943"/>
                                        </p:tgtEl>
                                        <p:attrNameLst>
                                          <p:attrName>style.visibility</p:attrName>
                                        </p:attrNameLst>
                                      </p:cBhvr>
                                      <p:to>
                                        <p:strVal val="visible"/>
                                      </p:to>
                                    </p:set>
                                    <p:anim calcmode="lin" valueType="num">
                                      <p:cBhvr additive="base">
                                        <p:cTn id="19" dur="500" fill="hold"/>
                                        <p:tgtEl>
                                          <p:spTgt spid="39943"/>
                                        </p:tgtEl>
                                        <p:attrNameLst>
                                          <p:attrName>ppt_x</p:attrName>
                                        </p:attrNameLst>
                                      </p:cBhvr>
                                      <p:tavLst>
                                        <p:tav tm="0">
                                          <p:val>
                                            <p:strVal val="1+#ppt_w/2"/>
                                          </p:val>
                                        </p:tav>
                                        <p:tav tm="100000">
                                          <p:val>
                                            <p:strVal val="#ppt_x"/>
                                          </p:val>
                                        </p:tav>
                                      </p:tavLst>
                                    </p:anim>
                                    <p:anim calcmode="lin" valueType="num">
                                      <p:cBhvr additive="base">
                                        <p:cTn id="20" dur="500" fill="hold"/>
                                        <p:tgtEl>
                                          <p:spTgt spid="399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autoUpdateAnimBg="0"/>
      <p:bldP spid="39941" grpId="0" autoUpdateAnimBg="0"/>
      <p:bldP spid="39943"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fontAlgn="auto">
              <a:spcAft>
                <a:spcPts val="0"/>
              </a:spcAft>
              <a:defRPr/>
            </a:pPr>
            <a:r>
              <a:rPr lang="en-US"/>
              <a:t>Perioperative Management of the Hypertensive Patient</a:t>
            </a:r>
          </a:p>
        </p:txBody>
      </p:sp>
      <p:sp>
        <p:nvSpPr>
          <p:cNvPr id="266242" name="Rectangle 3"/>
          <p:cNvSpPr>
            <a:spLocks noGrp="1" noChangeArrowheads="1"/>
          </p:cNvSpPr>
          <p:nvPr>
            <p:ph idx="1"/>
          </p:nvPr>
        </p:nvSpPr>
        <p:spPr/>
        <p:txBody>
          <a:bodyPr/>
          <a:lstStyle/>
          <a:p>
            <a:r>
              <a:rPr lang="en-US" smtClean="0"/>
              <a:t>Overview</a:t>
            </a:r>
          </a:p>
          <a:p>
            <a:pPr lvl="1"/>
            <a:r>
              <a:rPr lang="en-US" smtClean="0"/>
              <a:t>Background</a:t>
            </a:r>
          </a:p>
          <a:p>
            <a:pPr lvl="1"/>
            <a:r>
              <a:rPr lang="en-US" smtClean="0"/>
              <a:t>Classification of hypertension</a:t>
            </a:r>
          </a:p>
          <a:p>
            <a:pPr lvl="1"/>
            <a:r>
              <a:rPr lang="en-US" smtClean="0"/>
              <a:t>Association between hypertension and perioperative cardiovascular outcomes</a:t>
            </a:r>
          </a:p>
          <a:p>
            <a:pPr lvl="1"/>
            <a:r>
              <a:rPr lang="en-US" smtClean="0"/>
              <a:t>Perioperative management of patients with hypertension or raised arterial pressure</a:t>
            </a:r>
          </a:p>
          <a:p>
            <a:pPr lvl="1"/>
            <a:endParaRPr lang="en-US"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2"/>
          <p:cNvSpPr>
            <a:spLocks noGrp="1" noChangeArrowheads="1"/>
          </p:cNvSpPr>
          <p:nvPr>
            <p:ph type="title"/>
          </p:nvPr>
        </p:nvSpPr>
        <p:spPr/>
        <p:txBody>
          <a:bodyPr/>
          <a:lstStyle/>
          <a:p>
            <a:r>
              <a:rPr lang="en-US" smtClean="0"/>
              <a:t>Perioperative hypertension</a:t>
            </a:r>
          </a:p>
        </p:txBody>
      </p:sp>
      <p:sp>
        <p:nvSpPr>
          <p:cNvPr id="268290" name="Rectangle 3"/>
          <p:cNvSpPr>
            <a:spLocks noGrp="1" noChangeArrowheads="1"/>
          </p:cNvSpPr>
          <p:nvPr>
            <p:ph idx="1"/>
          </p:nvPr>
        </p:nvSpPr>
        <p:spPr/>
        <p:txBody>
          <a:bodyPr/>
          <a:lstStyle/>
          <a:p>
            <a:r>
              <a:rPr lang="en-US" sz="2800" smtClean="0"/>
              <a:t>Is hypertension associated with increased perioperative risk?</a:t>
            </a:r>
          </a:p>
          <a:p>
            <a:r>
              <a:rPr lang="en-US" sz="2800" smtClean="0"/>
              <a:t>How important is elevated BP at the time of surgery wrt to cardiovascular events?</a:t>
            </a:r>
          </a:p>
          <a:p>
            <a:r>
              <a:rPr lang="en-US" sz="2800" smtClean="0"/>
              <a:t>Does treatment at the time of surgery decrease risk of cardiovascular events?</a:t>
            </a:r>
          </a:p>
          <a:p>
            <a:r>
              <a:rPr lang="en-US" sz="2800" smtClean="0"/>
              <a:t>How should hypertension in the surgical patient be treated?</a:t>
            </a:r>
          </a:p>
          <a:p>
            <a:endParaRPr lang="en-US" sz="280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normAutofit/>
          </a:bodyPr>
          <a:lstStyle/>
          <a:p>
            <a:r>
              <a:rPr lang="en-US" sz="3300" smtClean="0"/>
              <a:t>Why is high blood pressure important?</a:t>
            </a:r>
          </a:p>
        </p:txBody>
      </p:sp>
      <p:sp>
        <p:nvSpPr>
          <p:cNvPr id="270338" name="Rectangle 3"/>
          <p:cNvSpPr>
            <a:spLocks noGrp="1" noChangeArrowheads="1"/>
          </p:cNvSpPr>
          <p:nvPr>
            <p:ph idx="1"/>
          </p:nvPr>
        </p:nvSpPr>
        <p:spPr/>
        <p:txBody>
          <a:bodyPr/>
          <a:lstStyle/>
          <a:p>
            <a:r>
              <a:rPr lang="en-US" sz="2800" smtClean="0"/>
              <a:t>Worldwide 26% of adults had hypertension (data from yr. 2000)</a:t>
            </a:r>
          </a:p>
          <a:p>
            <a:r>
              <a:rPr lang="en-US" sz="2800" smtClean="0"/>
              <a:t>Most are not well-controlled</a:t>
            </a:r>
          </a:p>
          <a:p>
            <a:r>
              <a:rPr lang="en-US" sz="2800" smtClean="0"/>
              <a:t>Every increase in 20 mmHg SBP/10 mmHg DBP doubles the risk of cardiovascular complications (CAD, CHF, CRF, CVA)</a:t>
            </a:r>
          </a:p>
          <a:p>
            <a:r>
              <a:rPr lang="en-US" sz="2800" smtClean="0">
                <a:solidFill>
                  <a:srgbClr val="FF9900"/>
                </a:solidFill>
              </a:rPr>
              <a:t>Elevated</a:t>
            </a:r>
            <a:r>
              <a:rPr lang="en-US" sz="2800" smtClean="0"/>
              <a:t> preoperative </a:t>
            </a:r>
            <a:r>
              <a:rPr lang="en-US" sz="2800" smtClean="0">
                <a:solidFill>
                  <a:srgbClr val="FF9900"/>
                </a:solidFill>
              </a:rPr>
              <a:t>BP</a:t>
            </a:r>
            <a:r>
              <a:rPr lang="en-US" sz="2800" smtClean="0"/>
              <a:t> most common reason </a:t>
            </a:r>
            <a:r>
              <a:rPr lang="en-US" sz="2800" smtClean="0">
                <a:solidFill>
                  <a:srgbClr val="FF9900"/>
                </a:solidFill>
              </a:rPr>
              <a:t>surgery</a:t>
            </a:r>
            <a:r>
              <a:rPr lang="en-US" sz="2800" smtClean="0"/>
              <a:t> is </a:t>
            </a:r>
            <a:r>
              <a:rPr lang="en-US" sz="2800" smtClean="0">
                <a:solidFill>
                  <a:srgbClr val="FF9900"/>
                </a:solidFill>
              </a:rPr>
              <a:t>cancelled</a:t>
            </a:r>
          </a:p>
          <a:p>
            <a:endParaRPr lang="en-US" sz="280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p:txBody>
          <a:bodyPr>
            <a:normAutofit fontScale="90000"/>
          </a:bodyPr>
          <a:lstStyle/>
          <a:p>
            <a:pPr fontAlgn="auto">
              <a:spcAft>
                <a:spcPts val="0"/>
              </a:spcAft>
              <a:defRPr/>
            </a:pPr>
            <a:r>
              <a:rPr lang="en-US" dirty="0"/>
              <a:t>Prevalence of hypertension in Ontario 1995-2005 </a:t>
            </a:r>
            <a:br>
              <a:rPr lang="en-US" dirty="0"/>
            </a:br>
            <a:r>
              <a:rPr lang="en-GB" sz="2000" dirty="0" err="1"/>
              <a:t>Tu</a:t>
            </a:r>
            <a:r>
              <a:rPr lang="en-GB" sz="2000" dirty="0"/>
              <a:t>, K. et al. CMAJ 2008;178:1429-1435</a:t>
            </a:r>
            <a:endParaRPr lang="en-US" dirty="0"/>
          </a:p>
        </p:txBody>
      </p:sp>
      <p:pic>
        <p:nvPicPr>
          <p:cNvPr id="272386" name="Picture 1029" descr="15FF1"/>
          <p:cNvPicPr>
            <a:picLocks noGrp="1" noChangeAspect="1" noChangeArrowheads="1"/>
          </p:cNvPicPr>
          <p:nvPr>
            <p:ph idx="1"/>
          </p:nvPr>
        </p:nvPicPr>
        <p:blipFill>
          <a:blip r:embed="rId3" cstate="print"/>
          <a:srcRect/>
          <a:stretch>
            <a:fillRect/>
          </a:stretch>
        </p:blipFill>
        <p:spPr>
          <a:xfrm>
            <a:off x="542925" y="1600200"/>
            <a:ext cx="7296150" cy="4525963"/>
          </a:xfrm>
        </p:spPr>
      </p:pic>
      <p:sp>
        <p:nvSpPr>
          <p:cNvPr id="272388" name="Text Box 4"/>
          <p:cNvSpPr txBox="1">
            <a:spLocks noChangeArrowheads="1"/>
          </p:cNvSpPr>
          <p:nvPr/>
        </p:nvSpPr>
        <p:spPr bwMode="auto">
          <a:xfrm>
            <a:off x="7924800" y="2133600"/>
            <a:ext cx="914400" cy="366713"/>
          </a:xfrm>
          <a:prstGeom prst="rect">
            <a:avLst/>
          </a:prstGeom>
          <a:noFill/>
          <a:ln w="9525">
            <a:noFill/>
            <a:miter lim="800000"/>
            <a:headEnd/>
            <a:tailEnd/>
          </a:ln>
          <a:effectLst/>
        </p:spPr>
        <p:txBody>
          <a:bodyPr>
            <a:spAutoFit/>
          </a:bodyPr>
          <a:lstStyle/>
          <a:p>
            <a:pPr>
              <a:spcBef>
                <a:spcPct val="50000"/>
              </a:spcBef>
            </a:pPr>
            <a:r>
              <a:rPr lang="en-CA">
                <a:solidFill>
                  <a:srgbClr val="FF9900"/>
                </a:solidFill>
                <a:cs typeface="Tahoma" pitchFamily="34" charset="0"/>
              </a:rPr>
              <a:t>≥</a:t>
            </a:r>
            <a:r>
              <a:rPr lang="en-CA">
                <a:solidFill>
                  <a:srgbClr val="FF9900"/>
                </a:solidFill>
              </a:rPr>
              <a:t>50 yo</a:t>
            </a:r>
          </a:p>
        </p:txBody>
      </p:sp>
      <p:sp>
        <p:nvSpPr>
          <p:cNvPr id="272389" name="Text Box 5"/>
          <p:cNvSpPr txBox="1">
            <a:spLocks noChangeArrowheads="1"/>
          </p:cNvSpPr>
          <p:nvPr/>
        </p:nvSpPr>
        <p:spPr bwMode="auto">
          <a:xfrm>
            <a:off x="7924800" y="5029200"/>
            <a:ext cx="914400" cy="366713"/>
          </a:xfrm>
          <a:prstGeom prst="rect">
            <a:avLst/>
          </a:prstGeom>
          <a:noFill/>
          <a:ln w="9525">
            <a:noFill/>
            <a:miter lim="800000"/>
            <a:headEnd/>
            <a:tailEnd/>
          </a:ln>
          <a:effectLst/>
        </p:spPr>
        <p:txBody>
          <a:bodyPr>
            <a:spAutoFit/>
          </a:bodyPr>
          <a:lstStyle/>
          <a:p>
            <a:pPr>
              <a:spcBef>
                <a:spcPct val="50000"/>
              </a:spcBef>
            </a:pPr>
            <a:r>
              <a:rPr lang="en-CA">
                <a:solidFill>
                  <a:srgbClr val="FF9900"/>
                </a:solidFill>
              </a:rPr>
              <a:t>&lt;50 yo</a:t>
            </a:r>
          </a:p>
        </p:txBody>
      </p:sp>
      <p:sp>
        <p:nvSpPr>
          <p:cNvPr id="272390" name="Text Box 6"/>
          <p:cNvSpPr txBox="1">
            <a:spLocks noChangeArrowheads="1"/>
          </p:cNvSpPr>
          <p:nvPr/>
        </p:nvSpPr>
        <p:spPr bwMode="auto">
          <a:xfrm>
            <a:off x="7924800" y="4267200"/>
            <a:ext cx="1066800" cy="366713"/>
          </a:xfrm>
          <a:prstGeom prst="rect">
            <a:avLst/>
          </a:prstGeom>
          <a:noFill/>
          <a:ln w="9525">
            <a:noFill/>
            <a:miter lim="800000"/>
            <a:headEnd/>
            <a:tailEnd/>
          </a:ln>
          <a:effectLst/>
        </p:spPr>
        <p:txBody>
          <a:bodyPr>
            <a:spAutoFit/>
          </a:bodyPr>
          <a:lstStyle/>
          <a:p>
            <a:pPr>
              <a:spcBef>
                <a:spcPct val="50000"/>
              </a:spcBef>
            </a:pPr>
            <a:r>
              <a:rPr lang="en-CA">
                <a:solidFill>
                  <a:srgbClr val="FF9900"/>
                </a:solidFill>
              </a:rPr>
              <a:t>average</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2"/>
          <p:cNvSpPr>
            <a:spLocks noGrp="1" noChangeArrowheads="1"/>
          </p:cNvSpPr>
          <p:nvPr>
            <p:ph type="title"/>
          </p:nvPr>
        </p:nvSpPr>
        <p:spPr/>
        <p:txBody>
          <a:bodyPr/>
          <a:lstStyle/>
          <a:p>
            <a:r>
              <a:rPr lang="en-US" dirty="0" smtClean="0"/>
              <a:t>Framingham: HTN </a:t>
            </a:r>
            <a:r>
              <a:rPr lang="en-US" dirty="0" smtClean="0">
                <a:sym typeface="Symbol" pitchFamily="18" charset="2"/>
              </a:rPr>
              <a:t> </a:t>
            </a:r>
            <a:r>
              <a:rPr lang="en-US" dirty="0" smtClean="0">
                <a:solidFill>
                  <a:schemeClr val="accent2">
                    <a:lumMod val="60000"/>
                    <a:lumOff val="40000"/>
                  </a:schemeClr>
                </a:solidFill>
                <a:sym typeface="Symbol" pitchFamily="18" charset="2"/>
              </a:rPr>
              <a:t>CHF</a:t>
            </a:r>
            <a:r>
              <a:rPr lang="en-US" dirty="0" smtClean="0">
                <a:sym typeface="Symbol" pitchFamily="18" charset="2"/>
              </a:rPr>
              <a:t/>
            </a:r>
            <a:br>
              <a:rPr lang="en-US" dirty="0" smtClean="0">
                <a:sym typeface="Symbol" pitchFamily="18" charset="2"/>
              </a:rPr>
            </a:br>
            <a:r>
              <a:rPr lang="en-US" sz="2000" dirty="0" smtClean="0"/>
              <a:t>Levy et </a:t>
            </a:r>
            <a:r>
              <a:rPr lang="en-US" sz="2000" dirty="0" err="1" smtClean="0"/>
              <a:t>al.,JAMA</a:t>
            </a:r>
            <a:r>
              <a:rPr lang="en-US" sz="2000" dirty="0" smtClean="0"/>
              <a:t> 1996. 275 </a:t>
            </a:r>
            <a:endParaRPr lang="en-US" dirty="0" smtClean="0"/>
          </a:p>
        </p:txBody>
      </p:sp>
      <p:pic>
        <p:nvPicPr>
          <p:cNvPr id="274434" name="Picture 5" descr="hypertension"/>
          <p:cNvPicPr>
            <a:picLocks noGrp="1" noChangeAspect="1" noChangeArrowheads="1"/>
          </p:cNvPicPr>
          <p:nvPr>
            <p:ph idx="1"/>
          </p:nvPr>
        </p:nvPicPr>
        <p:blipFill>
          <a:blip r:embed="rId3" cstate="print"/>
          <a:srcRect/>
          <a:stretch>
            <a:fillRect/>
          </a:stretch>
        </p:blipFill>
        <p:spPr>
          <a:xfrm>
            <a:off x="2970213" y="1371600"/>
            <a:ext cx="3636962" cy="5410200"/>
          </a:xfrm>
        </p:spPr>
      </p:pic>
      <p:sp>
        <p:nvSpPr>
          <p:cNvPr id="274436" name="Line 4"/>
          <p:cNvSpPr>
            <a:spLocks noChangeShapeType="1"/>
          </p:cNvSpPr>
          <p:nvPr/>
        </p:nvSpPr>
        <p:spPr bwMode="auto">
          <a:xfrm flipV="1">
            <a:off x="3200400" y="1524000"/>
            <a:ext cx="0" cy="1981200"/>
          </a:xfrm>
          <a:prstGeom prst="line">
            <a:avLst/>
          </a:prstGeom>
          <a:noFill/>
          <a:ln w="28575">
            <a:solidFill>
              <a:srgbClr val="9900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2"/>
          <p:cNvSpPr>
            <a:spLocks noGrp="1" noChangeArrowheads="1"/>
          </p:cNvSpPr>
          <p:nvPr>
            <p:ph type="title"/>
          </p:nvPr>
        </p:nvSpPr>
        <p:spPr/>
        <p:txBody>
          <a:bodyPr/>
          <a:lstStyle/>
          <a:p>
            <a:r>
              <a:rPr lang="en-US" dirty="0" err="1" smtClean="0"/>
              <a:t>Mrfit</a:t>
            </a:r>
            <a:r>
              <a:rPr lang="en-US" dirty="0" smtClean="0"/>
              <a:t>: HTN </a:t>
            </a:r>
            <a:r>
              <a:rPr lang="en-US" dirty="0" smtClean="0">
                <a:sym typeface="Symbol" pitchFamily="18" charset="2"/>
              </a:rPr>
              <a:t> </a:t>
            </a:r>
            <a:r>
              <a:rPr lang="en-US" dirty="0" smtClean="0">
                <a:solidFill>
                  <a:schemeClr val="accent2">
                    <a:lumMod val="60000"/>
                    <a:lumOff val="40000"/>
                  </a:schemeClr>
                </a:solidFill>
                <a:sym typeface="Symbol" pitchFamily="18" charset="2"/>
              </a:rPr>
              <a:t>CAD</a:t>
            </a:r>
            <a:r>
              <a:rPr lang="en-US" dirty="0" smtClean="0">
                <a:sym typeface="Symbol" pitchFamily="18" charset="2"/>
              </a:rPr>
              <a:t/>
            </a:r>
            <a:br>
              <a:rPr lang="en-US" dirty="0" smtClean="0">
                <a:sym typeface="Symbol" pitchFamily="18" charset="2"/>
              </a:rPr>
            </a:br>
            <a:r>
              <a:rPr lang="en-US" sz="1800" dirty="0" err="1" smtClean="0"/>
              <a:t>Stamler</a:t>
            </a:r>
            <a:r>
              <a:rPr lang="en-US" sz="1800" dirty="0" smtClean="0"/>
              <a:t> et al., 1993 Cardiology 82:191-222</a:t>
            </a:r>
            <a:endParaRPr lang="en-US" dirty="0" smtClean="0"/>
          </a:p>
        </p:txBody>
      </p:sp>
      <p:pic>
        <p:nvPicPr>
          <p:cNvPr id="276482" name="Picture 5"/>
          <p:cNvPicPr>
            <a:picLocks noGrp="1" noChangeAspect="1" noChangeArrowheads="1"/>
          </p:cNvPicPr>
          <p:nvPr>
            <p:ph idx="1"/>
          </p:nvPr>
        </p:nvPicPr>
        <p:blipFill>
          <a:blip r:embed="rId3"/>
          <a:srcRect/>
          <a:stretch>
            <a:fillRect/>
          </a:stretch>
        </p:blipFill>
        <p:spPr>
          <a:xfrm>
            <a:off x="4191000" y="3862388"/>
            <a:ext cx="0" cy="1587"/>
          </a:xfrm>
        </p:spPr>
      </p:pic>
      <p:pic>
        <p:nvPicPr>
          <p:cNvPr id="276483" name="Picture 5"/>
          <p:cNvPicPr>
            <a:picLocks noChangeAspect="1" noChangeArrowheads="1"/>
          </p:cNvPicPr>
          <p:nvPr/>
        </p:nvPicPr>
        <p:blipFill>
          <a:blip r:embed="rId3" cstate="print"/>
          <a:srcRect/>
          <a:stretch>
            <a:fillRect/>
          </a:stretch>
        </p:blipFill>
        <p:spPr bwMode="auto">
          <a:xfrm>
            <a:off x="857250" y="1508125"/>
            <a:ext cx="7358063" cy="4740275"/>
          </a:xfrm>
          <a:prstGeom prst="rect">
            <a:avLst/>
          </a:prstGeom>
          <a:noFill/>
          <a:ln w="9525">
            <a:noFill/>
            <a:miter lim="800000"/>
            <a:headEnd/>
            <a:tailEnd/>
          </a:ln>
        </p:spPr>
      </p:pic>
      <p:sp>
        <p:nvSpPr>
          <p:cNvPr id="276485" name="Line 5"/>
          <p:cNvSpPr>
            <a:spLocks noChangeShapeType="1"/>
          </p:cNvSpPr>
          <p:nvPr/>
        </p:nvSpPr>
        <p:spPr bwMode="auto">
          <a:xfrm flipV="1">
            <a:off x="1295400" y="3048000"/>
            <a:ext cx="0" cy="1447800"/>
          </a:xfrm>
          <a:prstGeom prst="line">
            <a:avLst/>
          </a:prstGeom>
          <a:noFill/>
          <a:ln w="28575">
            <a:solidFill>
              <a:srgbClr val="990000"/>
            </a:solidFill>
            <a:round/>
            <a:headEnd/>
            <a:tailEnd/>
          </a:ln>
          <a:effectLst/>
        </p:spPr>
        <p:txBody>
          <a:bodyPr/>
          <a:lstStyle/>
          <a:p>
            <a:endParaRPr lang="en-US"/>
          </a:p>
        </p:txBody>
      </p:sp>
      <p:sp>
        <p:nvSpPr>
          <p:cNvPr id="276486" name="Line 6"/>
          <p:cNvSpPr>
            <a:spLocks noChangeShapeType="1"/>
          </p:cNvSpPr>
          <p:nvPr/>
        </p:nvSpPr>
        <p:spPr bwMode="auto">
          <a:xfrm flipV="1">
            <a:off x="8077200" y="3048000"/>
            <a:ext cx="0" cy="1447800"/>
          </a:xfrm>
          <a:prstGeom prst="line">
            <a:avLst/>
          </a:prstGeom>
          <a:noFill/>
          <a:ln w="28575">
            <a:solidFill>
              <a:srgbClr val="990000"/>
            </a:solidFill>
            <a:round/>
            <a:headEnd/>
            <a:tailEnd/>
          </a:ln>
          <a:effectLst/>
        </p:spPr>
        <p:txBody>
          <a:bodyPr/>
          <a:lstStyle/>
          <a:p>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Rectangle 2"/>
          <p:cNvSpPr>
            <a:spLocks noGrp="1" noChangeArrowheads="1"/>
          </p:cNvSpPr>
          <p:nvPr>
            <p:ph type="title"/>
          </p:nvPr>
        </p:nvSpPr>
        <p:spPr/>
        <p:txBody>
          <a:bodyPr/>
          <a:lstStyle/>
          <a:p>
            <a:r>
              <a:rPr lang="en-US" dirty="0" err="1" smtClean="0"/>
              <a:t>Periop</a:t>
            </a:r>
            <a:r>
              <a:rPr lang="en-US" dirty="0" smtClean="0"/>
              <a:t> HTN History</a:t>
            </a:r>
          </a:p>
        </p:txBody>
      </p:sp>
      <p:sp>
        <p:nvSpPr>
          <p:cNvPr id="280578" name="Rectangle 3"/>
          <p:cNvSpPr>
            <a:spLocks noGrp="1" noChangeArrowheads="1"/>
          </p:cNvSpPr>
          <p:nvPr>
            <p:ph idx="1"/>
          </p:nvPr>
        </p:nvSpPr>
        <p:spPr/>
        <p:txBody>
          <a:bodyPr/>
          <a:lstStyle/>
          <a:p>
            <a:r>
              <a:rPr lang="en-US" sz="2800" smtClean="0"/>
              <a:t>Sprague 1929: the highest operative mortality rates were found in patients with “hypertensive cardiac disease”</a:t>
            </a:r>
          </a:p>
          <a:p>
            <a:r>
              <a:rPr lang="en-US" sz="2800" smtClean="0"/>
              <a:t>Goldman and Caldera 1979: prospective study of hypertensive patients compared to healthy control patients.</a:t>
            </a:r>
          </a:p>
          <a:p>
            <a:pPr lvl="1"/>
            <a:r>
              <a:rPr lang="en-US" sz="2400" smtClean="0"/>
              <a:t>No significant risk provided DBP &lt; 110 mmHg and intraoperative and postoperative hypo/hypertension was monitored and treated.</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629" name="Picture 5"/>
          <p:cNvPicPr>
            <a:picLocks noChangeAspect="1" noChangeArrowheads="1"/>
          </p:cNvPicPr>
          <p:nvPr/>
        </p:nvPicPr>
        <p:blipFill>
          <a:blip r:embed="rId2" cstate="print"/>
          <a:srcRect/>
          <a:stretch>
            <a:fillRect/>
          </a:stretch>
        </p:blipFill>
        <p:spPr bwMode="auto">
          <a:xfrm>
            <a:off x="4848225" y="0"/>
            <a:ext cx="4295775" cy="3219450"/>
          </a:xfrm>
          <a:prstGeom prst="rect">
            <a:avLst/>
          </a:prstGeom>
          <a:noFill/>
          <a:ln w="9525">
            <a:noFill/>
            <a:miter lim="800000"/>
            <a:headEnd/>
            <a:tailEnd/>
          </a:ln>
          <a:effectLst/>
        </p:spPr>
      </p:pic>
      <p:sp>
        <p:nvSpPr>
          <p:cNvPr id="282625" name="Title 1"/>
          <p:cNvSpPr>
            <a:spLocks noGrp="1"/>
          </p:cNvSpPr>
          <p:nvPr>
            <p:ph type="title"/>
          </p:nvPr>
        </p:nvSpPr>
        <p:spPr>
          <a:xfrm>
            <a:off x="76200" y="76200"/>
            <a:ext cx="4953000" cy="1143000"/>
          </a:xfrm>
        </p:spPr>
        <p:txBody>
          <a:bodyPr/>
          <a:lstStyle/>
          <a:p>
            <a:r>
              <a:rPr lang="en-CA" smtClean="0"/>
              <a:t>Alpine anaesthesia</a:t>
            </a:r>
          </a:p>
        </p:txBody>
      </p:sp>
      <p:pic>
        <p:nvPicPr>
          <p:cNvPr id="2" name="Picture 1"/>
          <p:cNvPicPr>
            <a:picLocks noChangeAspect="1"/>
          </p:cNvPicPr>
          <p:nvPr/>
        </p:nvPicPr>
        <p:blipFill rotWithShape="1">
          <a:blip r:embed="rId3" cstate="print">
            <a:extLst>
              <a:ext uri="{BEBA8EAE-BF5A-486C-A8C5-ECC9F3942E4B}">
                <a14:imgProps xmlns:a14="http://schemas.microsoft.com/office/drawing/2010/main" xmlns="">
                  <a14:imgLayer r:embed="rId4">
                    <a14:imgEffect>
                      <a14:brightnessContrast bright="21000" contrast="10000"/>
                    </a14:imgEffect>
                  </a14:imgLayer>
                </a14:imgProps>
              </a:ext>
              <a:ext uri="{28A0092B-C50C-407E-A947-70E740481C1C}">
                <a14:useLocalDpi xmlns:a14="http://schemas.microsoft.com/office/drawing/2010/main" xmlns="" val="0"/>
              </a:ext>
            </a:extLst>
          </a:blip>
          <a:srcRect l="6617" t="8272" r="738" b="-1471"/>
          <a:stretch/>
        </p:blipFill>
        <p:spPr>
          <a:xfrm>
            <a:off x="101009" y="1752600"/>
            <a:ext cx="6400800" cy="4829175"/>
          </a:xfrm>
          <a:prstGeom prst="rect">
            <a:avLst/>
          </a:prstGeom>
          <a:effectLst>
            <a:outerShdw blurRad="50800" dist="38100" dir="2700000" algn="tl" rotWithShape="0">
              <a:prstClr val="black">
                <a:alpha val="40000"/>
              </a:prstClr>
            </a:outerShdw>
          </a:effectLst>
        </p:spPr>
      </p:pic>
      <p:cxnSp>
        <p:nvCxnSpPr>
          <p:cNvPr id="4" name="Straight Arrow Connector 3"/>
          <p:cNvCxnSpPr/>
          <p:nvPr/>
        </p:nvCxnSpPr>
        <p:spPr>
          <a:xfrm>
            <a:off x="228600" y="3505200"/>
            <a:ext cx="0" cy="144780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6" name="Straight Connector 5"/>
          <p:cNvCxnSpPr/>
          <p:nvPr/>
        </p:nvCxnSpPr>
        <p:spPr>
          <a:xfrm flipH="1">
            <a:off x="228600" y="3505200"/>
            <a:ext cx="4572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p:nvCxnSpPr>
        <p:spPr>
          <a:xfrm flipH="1">
            <a:off x="228600" y="4953000"/>
            <a:ext cx="2133600" cy="0"/>
          </a:xfrm>
          <a:prstGeom prst="line">
            <a:avLst/>
          </a:prstGeom>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6629400" y="3581400"/>
            <a:ext cx="2209800" cy="2862322"/>
          </a:xfrm>
          <a:prstGeom prst="rect">
            <a:avLst/>
          </a:prstGeom>
          <a:noFill/>
        </p:spPr>
        <p:txBody>
          <a:bodyPr wrap="square" rtlCol="0">
            <a:spAutoFit/>
          </a:bodyPr>
          <a:lstStyle/>
          <a:p>
            <a:r>
              <a:rPr lang="en-US" dirty="0" smtClean="0"/>
              <a:t>A delta of SBP ~ 100 mmHg can’t be good!</a:t>
            </a:r>
          </a:p>
          <a:p>
            <a:endParaRPr lang="en-US" dirty="0"/>
          </a:p>
          <a:p>
            <a:r>
              <a:rPr lang="en-US" dirty="0" smtClean="0"/>
              <a:t>Organ </a:t>
            </a:r>
            <a:r>
              <a:rPr lang="en-US" dirty="0" err="1" smtClean="0"/>
              <a:t>hypoperfusion</a:t>
            </a:r>
            <a:r>
              <a:rPr lang="en-US" dirty="0" smtClean="0"/>
              <a:t> likely</a:t>
            </a:r>
          </a:p>
          <a:p>
            <a:endParaRPr lang="en-US" dirty="0"/>
          </a:p>
          <a:p>
            <a:r>
              <a:rPr lang="en-US" dirty="0" smtClean="0"/>
              <a:t>Beyond </a:t>
            </a:r>
            <a:r>
              <a:rPr lang="en-US" dirty="0" err="1" smtClean="0"/>
              <a:t>autoregulation</a:t>
            </a:r>
            <a:r>
              <a:rPr lang="en-US" dirty="0" smtClean="0"/>
              <a:t> levels</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fontScale="90000"/>
          </a:bodyPr>
          <a:lstStyle/>
          <a:p>
            <a:pPr fontAlgn="auto">
              <a:spcAft>
                <a:spcPts val="0"/>
              </a:spcAft>
              <a:defRPr/>
            </a:pPr>
            <a:r>
              <a:rPr lang="en-US" sz="3500"/>
              <a:t>Conclusions from Goldman and Caldera</a:t>
            </a:r>
            <a:endParaRPr lang="en-US"/>
          </a:p>
        </p:txBody>
      </p:sp>
      <p:sp>
        <p:nvSpPr>
          <p:cNvPr id="51203" name="Rectangle 3"/>
          <p:cNvSpPr>
            <a:spLocks noGrp="1" noChangeArrowheads="1"/>
          </p:cNvSpPr>
          <p:nvPr>
            <p:ph idx="1"/>
          </p:nvPr>
        </p:nvSpPr>
        <p:spPr/>
        <p:txBody>
          <a:bodyPr>
            <a:normAutofit/>
          </a:bodyPr>
          <a:lstStyle/>
          <a:p>
            <a:pPr>
              <a:lnSpc>
                <a:spcPct val="80000"/>
              </a:lnSpc>
            </a:pPr>
            <a:r>
              <a:rPr lang="en-US" sz="2800" smtClean="0"/>
              <a:t>Increased BP lability and greater absolute decreases in intraoperative BPs.</a:t>
            </a:r>
          </a:p>
          <a:p>
            <a:pPr>
              <a:lnSpc>
                <a:spcPct val="80000"/>
              </a:lnSpc>
            </a:pPr>
            <a:r>
              <a:rPr lang="en-US" sz="2800" smtClean="0"/>
              <a:t>Past severity of HTN predicted new hypertensive events better then preop values</a:t>
            </a:r>
          </a:p>
          <a:p>
            <a:pPr>
              <a:lnSpc>
                <a:spcPct val="80000"/>
              </a:lnSpc>
            </a:pPr>
            <a:r>
              <a:rPr lang="en-US" sz="2800" smtClean="0"/>
              <a:t>Perioperative </a:t>
            </a:r>
            <a:r>
              <a:rPr lang="en-US" sz="2800" smtClean="0">
                <a:solidFill>
                  <a:srgbClr val="FF9900"/>
                </a:solidFill>
              </a:rPr>
              <a:t>cardiac complications</a:t>
            </a:r>
            <a:r>
              <a:rPr lang="en-US" sz="2800" smtClean="0"/>
              <a:t> were greatly </a:t>
            </a:r>
            <a:r>
              <a:rPr lang="en-US" sz="2800" smtClean="0">
                <a:solidFill>
                  <a:srgbClr val="FF9900"/>
                </a:solidFill>
              </a:rPr>
              <a:t>correlated</a:t>
            </a:r>
            <a:r>
              <a:rPr lang="en-US" sz="2800" smtClean="0"/>
              <a:t> with </a:t>
            </a:r>
            <a:r>
              <a:rPr lang="en-US" sz="2800" smtClean="0">
                <a:solidFill>
                  <a:srgbClr val="FF9900"/>
                </a:solidFill>
              </a:rPr>
              <a:t>cardiac risk factors</a:t>
            </a:r>
            <a:r>
              <a:rPr lang="en-US" sz="2800" smtClean="0"/>
              <a:t> and </a:t>
            </a:r>
            <a:r>
              <a:rPr lang="en-US" sz="2800" smtClean="0">
                <a:solidFill>
                  <a:srgbClr val="FF9900"/>
                </a:solidFill>
              </a:rPr>
              <a:t>not</a:t>
            </a:r>
            <a:r>
              <a:rPr lang="en-US" sz="2800" smtClean="0"/>
              <a:t> </a:t>
            </a:r>
            <a:r>
              <a:rPr lang="en-US" sz="2800" smtClean="0">
                <a:solidFill>
                  <a:srgbClr val="FF9900"/>
                </a:solidFill>
              </a:rPr>
              <a:t>hypertensive</a:t>
            </a:r>
            <a:r>
              <a:rPr lang="en-US" sz="2800" smtClean="0"/>
              <a:t> disease.</a:t>
            </a:r>
          </a:p>
          <a:p>
            <a:pPr>
              <a:lnSpc>
                <a:spcPct val="80000"/>
              </a:lnSpc>
            </a:pPr>
            <a:r>
              <a:rPr lang="en-US" sz="2800" smtClean="0"/>
              <a:t>No significant risk provided DBP &lt; 110 mmHg and intraoperative and postoperative hypo/hypertension was monitored and treated</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Rectangle 2"/>
          <p:cNvSpPr>
            <a:spLocks noGrp="1" noChangeArrowheads="1"/>
          </p:cNvSpPr>
          <p:nvPr>
            <p:ph type="title"/>
          </p:nvPr>
        </p:nvSpPr>
        <p:spPr/>
        <p:txBody>
          <a:bodyPr/>
          <a:lstStyle/>
          <a:p>
            <a:r>
              <a:rPr lang="en-US" sz="2200" smtClean="0"/>
              <a:t>Forrest plot for risk of perioperative cardiovascular complications in hypertensive and normotensive patients</a:t>
            </a:r>
            <a:endParaRPr lang="en-US" smtClean="0"/>
          </a:p>
        </p:txBody>
      </p:sp>
      <p:sp>
        <p:nvSpPr>
          <p:cNvPr id="285698" name="Rectangle 3"/>
          <p:cNvSpPr>
            <a:spLocks noGrp="1" noChangeArrowheads="1"/>
          </p:cNvSpPr>
          <p:nvPr>
            <p:ph idx="1"/>
          </p:nvPr>
        </p:nvSpPr>
        <p:spPr/>
        <p:txBody>
          <a:bodyPr/>
          <a:lstStyle/>
          <a:p>
            <a:pPr>
              <a:buFont typeface="Arial" charset="0"/>
              <a:buNone/>
            </a:pPr>
            <a:endParaRPr lang="en-US" sz="2200" smtClean="0"/>
          </a:p>
          <a:p>
            <a:pPr>
              <a:buFont typeface="Arial" charset="0"/>
              <a:buNone/>
            </a:pPr>
            <a:r>
              <a:rPr lang="en-US" sz="2200" smtClean="0"/>
              <a:t>	</a:t>
            </a:r>
          </a:p>
          <a:p>
            <a:pPr>
              <a:buFont typeface="Arial" charset="0"/>
              <a:buNone/>
            </a:pPr>
            <a:endParaRPr lang="en-US" sz="2200" smtClean="0"/>
          </a:p>
        </p:txBody>
      </p:sp>
      <p:pic>
        <p:nvPicPr>
          <p:cNvPr id="285699" name="Picture 4"/>
          <p:cNvPicPr>
            <a:picLocks noChangeAspect="1" noChangeArrowheads="1"/>
          </p:cNvPicPr>
          <p:nvPr/>
        </p:nvPicPr>
        <p:blipFill>
          <a:blip r:embed="rId3" cstate="print"/>
          <a:srcRect/>
          <a:stretch>
            <a:fillRect/>
          </a:stretch>
        </p:blipFill>
        <p:spPr bwMode="auto">
          <a:xfrm>
            <a:off x="1071563" y="1428750"/>
            <a:ext cx="6858000" cy="4946650"/>
          </a:xfrm>
          <a:prstGeom prst="rect">
            <a:avLst/>
          </a:prstGeom>
          <a:noFill/>
          <a:ln w="9525">
            <a:noFill/>
            <a:miter lim="800000"/>
            <a:headEnd/>
            <a:tailEnd/>
          </a:ln>
        </p:spPr>
      </p:pic>
      <p:sp>
        <p:nvSpPr>
          <p:cNvPr id="285700" name="Rectangle 6"/>
          <p:cNvSpPr>
            <a:spLocks noChangeArrowheads="1"/>
          </p:cNvSpPr>
          <p:nvPr/>
        </p:nvSpPr>
        <p:spPr bwMode="auto">
          <a:xfrm>
            <a:off x="3357563" y="6429375"/>
            <a:ext cx="5786437" cy="338138"/>
          </a:xfrm>
          <a:prstGeom prst="rect">
            <a:avLst/>
          </a:prstGeom>
          <a:noFill/>
          <a:ln w="9525">
            <a:noFill/>
            <a:miter lim="800000"/>
            <a:headEnd/>
            <a:tailEnd/>
          </a:ln>
        </p:spPr>
        <p:txBody>
          <a:bodyPr>
            <a:spAutoFit/>
          </a:bodyPr>
          <a:lstStyle/>
          <a:p>
            <a:r>
              <a:rPr lang="en-US" sz="1600"/>
              <a:t>Howell et al., British Journal of Anesthesia, 2004, 92:570-83</a:t>
            </a:r>
            <a:endParaRPr lang="en-CA" sz="1600"/>
          </a:p>
        </p:txBody>
      </p:sp>
      <p:sp>
        <p:nvSpPr>
          <p:cNvPr id="285702" name="Oval 6"/>
          <p:cNvSpPr>
            <a:spLocks noChangeArrowheads="1"/>
          </p:cNvSpPr>
          <p:nvPr/>
        </p:nvSpPr>
        <p:spPr bwMode="auto">
          <a:xfrm>
            <a:off x="4038600" y="5410200"/>
            <a:ext cx="990600" cy="715963"/>
          </a:xfrm>
          <a:prstGeom prst="ellipse">
            <a:avLst/>
          </a:prstGeom>
          <a:noFill/>
          <a:ln w="38100">
            <a:solidFill>
              <a:srgbClr val="990000"/>
            </a:solidFill>
            <a:round/>
            <a:headEnd/>
            <a:tailEnd/>
          </a:ln>
          <a:effectLst/>
        </p:spPr>
        <p:txBody>
          <a:bodyPr wrap="none" anchor="ctr"/>
          <a:lstStyle/>
          <a:p>
            <a:pPr algn="ctr"/>
            <a:endParaRPr lang="en-CA">
              <a:solidFill>
                <a:srgbClr val="FF99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CA" smtClean="0"/>
              <a:t>Predicting cardiac risk</a:t>
            </a:r>
          </a:p>
        </p:txBody>
      </p:sp>
      <p:sp>
        <p:nvSpPr>
          <p:cNvPr id="25602" name="Content Placeholder 2"/>
          <p:cNvSpPr>
            <a:spLocks noGrp="1"/>
          </p:cNvSpPr>
          <p:nvPr>
            <p:ph idx="1"/>
          </p:nvPr>
        </p:nvSpPr>
        <p:spPr/>
        <p:txBody>
          <a:bodyPr/>
          <a:lstStyle/>
          <a:p>
            <a:r>
              <a:rPr lang="en-CA" smtClean="0"/>
              <a:t>"Prediction is very difficult, especially about the future."</a:t>
            </a:r>
          </a:p>
          <a:p>
            <a:pPr>
              <a:buFont typeface="Wingdings 2" pitchFamily="18" charset="2"/>
              <a:buNone/>
            </a:pPr>
            <a:r>
              <a:rPr lang="en-CA" smtClean="0"/>
              <a:t>       </a:t>
            </a:r>
            <a:r>
              <a:rPr lang="en-CA" sz="2800" smtClean="0"/>
              <a:t>Niels Bohr</a:t>
            </a:r>
          </a:p>
          <a:p>
            <a:pPr>
              <a:buFont typeface="Wingdings 2" pitchFamily="18" charset="2"/>
              <a:buNone/>
            </a:pPr>
            <a:r>
              <a:rPr lang="en-CA" sz="2800" smtClean="0"/>
              <a:t>        Danish physicist (1885 - 1962)</a:t>
            </a:r>
          </a:p>
          <a:p>
            <a:endParaRPr lang="en-CA" smtClean="0"/>
          </a:p>
        </p:txBody>
      </p:sp>
      <p:pic>
        <p:nvPicPr>
          <p:cNvPr id="25603" name="Picture 2"/>
          <p:cNvPicPr>
            <a:picLocks noChangeAspect="1" noChangeArrowheads="1"/>
          </p:cNvPicPr>
          <p:nvPr/>
        </p:nvPicPr>
        <p:blipFill>
          <a:blip r:embed="rId2" cstate="print"/>
          <a:srcRect/>
          <a:stretch>
            <a:fillRect/>
          </a:stretch>
        </p:blipFill>
        <p:spPr bwMode="auto">
          <a:xfrm>
            <a:off x="6642100" y="3200400"/>
            <a:ext cx="2200275" cy="310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Rectangle 2"/>
          <p:cNvSpPr>
            <a:spLocks noGrp="1" noChangeArrowheads="1"/>
          </p:cNvSpPr>
          <p:nvPr>
            <p:ph type="title"/>
          </p:nvPr>
        </p:nvSpPr>
        <p:spPr/>
        <p:txBody>
          <a:bodyPr/>
          <a:lstStyle/>
          <a:p>
            <a:r>
              <a:rPr lang="en-US" dirty="0" smtClean="0"/>
              <a:t>Conclusion</a:t>
            </a:r>
          </a:p>
        </p:txBody>
      </p:sp>
      <p:sp>
        <p:nvSpPr>
          <p:cNvPr id="287746" name="Rectangle 3"/>
          <p:cNvSpPr>
            <a:spLocks noGrp="1" noChangeArrowheads="1"/>
          </p:cNvSpPr>
          <p:nvPr>
            <p:ph idx="1"/>
          </p:nvPr>
        </p:nvSpPr>
        <p:spPr/>
        <p:txBody>
          <a:bodyPr/>
          <a:lstStyle/>
          <a:p>
            <a:pPr>
              <a:lnSpc>
                <a:spcPct val="90000"/>
              </a:lnSpc>
            </a:pPr>
            <a:r>
              <a:rPr lang="en-US" dirty="0" smtClean="0"/>
              <a:t>Pooled OR 1.35 (1.17-1.56) p&lt;0.001</a:t>
            </a:r>
          </a:p>
          <a:p>
            <a:pPr>
              <a:lnSpc>
                <a:spcPct val="90000"/>
              </a:lnSpc>
            </a:pPr>
            <a:endParaRPr lang="en-US" dirty="0" smtClean="0"/>
          </a:p>
          <a:p>
            <a:pPr>
              <a:lnSpc>
                <a:spcPct val="90000"/>
              </a:lnSpc>
            </a:pPr>
            <a:r>
              <a:rPr lang="en-US" dirty="0" smtClean="0"/>
              <a:t>“…in context of low perioperative event rate, this small odds ratio probably represents a clinically insignificant association..”</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Rectangle 2"/>
          <p:cNvSpPr>
            <a:spLocks noGrp="1" noChangeArrowheads="1"/>
          </p:cNvSpPr>
          <p:nvPr>
            <p:ph type="title"/>
          </p:nvPr>
        </p:nvSpPr>
        <p:spPr/>
        <p:txBody>
          <a:bodyPr/>
          <a:lstStyle/>
          <a:p>
            <a:r>
              <a:rPr lang="en-US" smtClean="0"/>
              <a:t>Perioperative management</a:t>
            </a:r>
          </a:p>
        </p:txBody>
      </p:sp>
      <p:pic>
        <p:nvPicPr>
          <p:cNvPr id="289794" name="Picture 5"/>
          <p:cNvPicPr>
            <a:picLocks noGrp="1" noChangeAspect="1" noChangeArrowheads="1"/>
          </p:cNvPicPr>
          <p:nvPr>
            <p:ph idx="1"/>
          </p:nvPr>
        </p:nvPicPr>
        <p:blipFill>
          <a:blip r:embed="rId3" cstate="print"/>
          <a:srcRect/>
          <a:stretch>
            <a:fillRect/>
          </a:stretch>
        </p:blipFill>
        <p:spPr>
          <a:xfrm>
            <a:off x="928688" y="3143250"/>
            <a:ext cx="7620000" cy="3168650"/>
          </a:xfrm>
        </p:spPr>
      </p:pic>
      <p:sp>
        <p:nvSpPr>
          <p:cNvPr id="289795" name="Rectangle 3"/>
          <p:cNvSpPr>
            <a:spLocks noGrp="1" noChangeArrowheads="1"/>
          </p:cNvSpPr>
          <p:nvPr>
            <p:ph type="body" idx="4294967295"/>
          </p:nvPr>
        </p:nvSpPr>
        <p:spPr>
          <a:xfrm>
            <a:off x="571500" y="1357313"/>
            <a:ext cx="7772400" cy="4572000"/>
          </a:xfrm>
        </p:spPr>
        <p:txBody>
          <a:bodyPr/>
          <a:lstStyle/>
          <a:p>
            <a:r>
              <a:rPr lang="en-US" smtClean="0">
                <a:solidFill>
                  <a:srgbClr val="FF9900"/>
                </a:solidFill>
              </a:rPr>
              <a:t>End-organ</a:t>
            </a:r>
            <a:r>
              <a:rPr lang="en-US" smtClean="0"/>
              <a:t> </a:t>
            </a:r>
            <a:r>
              <a:rPr lang="en-US" smtClean="0">
                <a:solidFill>
                  <a:srgbClr val="FF9900"/>
                </a:solidFill>
              </a:rPr>
              <a:t>damage</a:t>
            </a:r>
            <a:r>
              <a:rPr lang="en-US" smtClean="0"/>
              <a:t> (2</a:t>
            </a:r>
            <a:r>
              <a:rPr lang="en-US" baseline="30000" smtClean="0"/>
              <a:t>0</a:t>
            </a:r>
            <a:r>
              <a:rPr lang="en-US" smtClean="0"/>
              <a:t> to any cause, including HTN) is </a:t>
            </a:r>
            <a:r>
              <a:rPr lang="en-US" smtClean="0">
                <a:solidFill>
                  <a:srgbClr val="FF9900"/>
                </a:solidFill>
              </a:rPr>
              <a:t>more predictive</a:t>
            </a:r>
            <a:r>
              <a:rPr lang="en-US" smtClean="0"/>
              <a:t> for adverse cardiovascular events.</a:t>
            </a:r>
          </a:p>
          <a:p>
            <a:endParaRPr lang="en-US" smtClean="0"/>
          </a:p>
        </p:txBody>
      </p:sp>
      <p:sp>
        <p:nvSpPr>
          <p:cNvPr id="289797" name="Text Box 5"/>
          <p:cNvSpPr txBox="1">
            <a:spLocks noChangeArrowheads="1"/>
          </p:cNvSpPr>
          <p:nvPr/>
        </p:nvSpPr>
        <p:spPr bwMode="auto">
          <a:xfrm>
            <a:off x="1143000" y="3733800"/>
            <a:ext cx="2514600" cy="641350"/>
          </a:xfrm>
          <a:prstGeom prst="rect">
            <a:avLst/>
          </a:prstGeom>
          <a:noFill/>
          <a:ln w="9525">
            <a:noFill/>
            <a:miter lim="800000"/>
            <a:headEnd/>
            <a:tailEnd/>
          </a:ln>
          <a:effectLst/>
        </p:spPr>
        <p:txBody>
          <a:bodyPr>
            <a:spAutoFit/>
          </a:bodyPr>
          <a:lstStyle/>
          <a:p>
            <a:pPr>
              <a:spcBef>
                <a:spcPct val="50000"/>
              </a:spcBef>
            </a:pPr>
            <a:r>
              <a:rPr lang="en-CA" sz="3600" b="1">
                <a:solidFill>
                  <a:srgbClr val="990000"/>
                </a:solidFill>
              </a:rPr>
              <a:t>RCRI</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Rectangle 2"/>
          <p:cNvSpPr>
            <a:spLocks noGrp="1" noChangeArrowheads="1"/>
          </p:cNvSpPr>
          <p:nvPr>
            <p:ph type="title"/>
          </p:nvPr>
        </p:nvSpPr>
        <p:spPr/>
        <p:txBody>
          <a:bodyPr/>
          <a:lstStyle/>
          <a:p>
            <a:r>
              <a:rPr lang="en-US" smtClean="0"/>
              <a:t>AHA/ACC guidelines</a:t>
            </a:r>
          </a:p>
        </p:txBody>
      </p:sp>
      <p:sp>
        <p:nvSpPr>
          <p:cNvPr id="291842" name="Rectangle 4"/>
          <p:cNvSpPr>
            <a:spLocks noGrp="1" noChangeArrowheads="1"/>
          </p:cNvSpPr>
          <p:nvPr>
            <p:ph idx="1"/>
          </p:nvPr>
        </p:nvSpPr>
        <p:spPr/>
        <p:txBody>
          <a:bodyPr/>
          <a:lstStyle/>
          <a:p>
            <a:r>
              <a:rPr lang="en-US" smtClean="0"/>
              <a:t>Stage I and II hypertension are not independent risk factors for cardiovascular complications</a:t>
            </a:r>
          </a:p>
          <a:p>
            <a:r>
              <a:rPr lang="en-US" smtClean="0"/>
              <a:t>Stage III hypertension (SBP &gt;179 mmHg and/or DBP &gt;110 mmHg </a:t>
            </a:r>
            <a:r>
              <a:rPr lang="en-US" smtClean="0">
                <a:solidFill>
                  <a:srgbClr val="FFC000"/>
                </a:solidFill>
              </a:rPr>
              <a:t>should be controlled prior to OR</a:t>
            </a:r>
          </a:p>
          <a:p>
            <a:r>
              <a:rPr lang="en-US" smtClean="0"/>
              <a:t>Continue anti-hypertensive meds periop period</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7470775" cy="1143000"/>
          </a:xfrm>
        </p:spPr>
        <p:txBody>
          <a:bodyPr>
            <a:normAutofit fontScale="90000"/>
          </a:bodyPr>
          <a:lstStyle/>
          <a:p>
            <a:pPr fontAlgn="auto">
              <a:spcAft>
                <a:spcPts val="0"/>
              </a:spcAft>
              <a:defRPr/>
            </a:pPr>
            <a:r>
              <a:rPr lang="en-CA" dirty="0" smtClean="0"/>
              <a:t>Hemodynamic effects of various groups of anti-HTN agents</a:t>
            </a:r>
            <a:endParaRPr lang="en-CA" dirty="0"/>
          </a:p>
        </p:txBody>
      </p:sp>
      <p:pic>
        <p:nvPicPr>
          <p:cNvPr id="293890" name="Picture 2"/>
          <p:cNvPicPr>
            <a:picLocks noChangeAspect="1" noChangeArrowheads="1"/>
          </p:cNvPicPr>
          <p:nvPr/>
        </p:nvPicPr>
        <p:blipFill>
          <a:blip r:embed="rId2" cstate="print"/>
          <a:srcRect/>
          <a:stretch>
            <a:fillRect/>
          </a:stretch>
        </p:blipFill>
        <p:spPr bwMode="auto">
          <a:xfrm>
            <a:off x="2071688" y="1643063"/>
            <a:ext cx="5281612" cy="4748212"/>
          </a:xfrm>
          <a:prstGeom prst="rect">
            <a:avLst/>
          </a:prstGeom>
          <a:noFill/>
          <a:ln w="9525">
            <a:noFill/>
            <a:miter lim="800000"/>
            <a:headEnd/>
            <a:tailEnd/>
          </a:ln>
        </p:spPr>
      </p:pic>
      <p:sp>
        <p:nvSpPr>
          <p:cNvPr id="293891" name="TextBox 5"/>
          <p:cNvSpPr txBox="1">
            <a:spLocks noChangeArrowheads="1"/>
          </p:cNvSpPr>
          <p:nvPr/>
        </p:nvSpPr>
        <p:spPr bwMode="auto">
          <a:xfrm>
            <a:off x="3571875" y="6500813"/>
            <a:ext cx="5357813" cy="277812"/>
          </a:xfrm>
          <a:prstGeom prst="rect">
            <a:avLst/>
          </a:prstGeom>
          <a:noFill/>
          <a:ln w="9525">
            <a:noFill/>
            <a:miter lim="800000"/>
            <a:headEnd/>
            <a:tailEnd/>
          </a:ln>
        </p:spPr>
        <p:txBody>
          <a:bodyPr>
            <a:spAutoFit/>
          </a:bodyPr>
          <a:lstStyle/>
          <a:p>
            <a:r>
              <a:rPr lang="en-CA" sz="1200"/>
              <a:t>Boldt J Bailliere’s Clinical Anaesthesiology 1997 Dec Vol 11. No 4</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a:bodyPr>
          <a:lstStyle/>
          <a:p>
            <a:r>
              <a:rPr lang="en-US" sz="3400" smtClean="0">
                <a:solidFill>
                  <a:srgbClr val="FF9900"/>
                </a:solidFill>
              </a:rPr>
              <a:t>Management</a:t>
            </a:r>
            <a:r>
              <a:rPr lang="en-US" sz="3400" smtClean="0"/>
              <a:t> of patients on chronic antihypertensive therapy</a:t>
            </a:r>
            <a:endParaRPr lang="en-US" sz="4100" smtClean="0"/>
          </a:p>
        </p:txBody>
      </p:sp>
      <p:sp>
        <p:nvSpPr>
          <p:cNvPr id="294914" name="Rectangle 3"/>
          <p:cNvSpPr>
            <a:spLocks noGrp="1" noChangeArrowheads="1"/>
          </p:cNvSpPr>
          <p:nvPr>
            <p:ph idx="1"/>
          </p:nvPr>
        </p:nvSpPr>
        <p:spPr/>
        <p:txBody>
          <a:bodyPr/>
          <a:lstStyle/>
          <a:p>
            <a:pPr>
              <a:lnSpc>
                <a:spcPct val="90000"/>
              </a:lnSpc>
            </a:pPr>
            <a:r>
              <a:rPr lang="en-US" sz="2600" smtClean="0"/>
              <a:t>Continue oral medications perioperatively (with some exceptions)</a:t>
            </a:r>
          </a:p>
          <a:p>
            <a:pPr>
              <a:lnSpc>
                <a:spcPct val="90000"/>
              </a:lnSpc>
            </a:pPr>
            <a:endParaRPr lang="en-US" sz="2600" smtClean="0"/>
          </a:p>
          <a:p>
            <a:pPr>
              <a:lnSpc>
                <a:spcPct val="90000"/>
              </a:lnSpc>
            </a:pPr>
            <a:r>
              <a:rPr lang="en-US" sz="2600" smtClean="0"/>
              <a:t>Abrupt discontinuation of some meds (B-blockers, clonidine, methyldopa) may result in rebound hypertension or tachycardia</a:t>
            </a:r>
          </a:p>
          <a:p>
            <a:pPr>
              <a:lnSpc>
                <a:spcPct val="90000"/>
              </a:lnSpc>
            </a:pPr>
            <a:endParaRPr lang="en-US" sz="2600" smtClean="0"/>
          </a:p>
          <a:p>
            <a:pPr>
              <a:lnSpc>
                <a:spcPct val="90000"/>
              </a:lnSpc>
            </a:pPr>
            <a:r>
              <a:rPr lang="en-US" sz="2600" smtClean="0"/>
              <a:t>Risks associated with severe uncontrolled hypertension (stroke, MI)</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Rectangle 2"/>
          <p:cNvSpPr>
            <a:spLocks noGrp="1" noChangeArrowheads="1"/>
          </p:cNvSpPr>
          <p:nvPr>
            <p:ph type="title"/>
          </p:nvPr>
        </p:nvSpPr>
        <p:spPr>
          <a:xfrm>
            <a:off x="428625" y="71438"/>
            <a:ext cx="7470775" cy="1143000"/>
          </a:xfrm>
        </p:spPr>
        <p:txBody>
          <a:bodyPr/>
          <a:lstStyle/>
          <a:p>
            <a:r>
              <a:rPr lang="en-US" smtClean="0"/>
              <a:t>Recommendations</a:t>
            </a:r>
          </a:p>
        </p:txBody>
      </p:sp>
      <p:graphicFrame>
        <p:nvGraphicFramePr>
          <p:cNvPr id="67650" name="Group 66"/>
          <p:cNvGraphicFramePr>
            <a:graphicFrameLocks noGrp="1"/>
          </p:cNvGraphicFramePr>
          <p:nvPr>
            <p:extLst>
              <p:ext uri="{D42A27DB-BD31-4B8C-83A1-F6EECF244321}">
                <p14:modId xmlns:p14="http://schemas.microsoft.com/office/powerpoint/2010/main" xmlns="" val="3054534542"/>
              </p:ext>
            </p:extLst>
          </p:nvPr>
        </p:nvGraphicFramePr>
        <p:xfrm>
          <a:off x="428596" y="1357298"/>
          <a:ext cx="8286808" cy="4913949"/>
        </p:xfrm>
        <a:graphic>
          <a:graphicData uri="http://schemas.openxmlformats.org/drawingml/2006/table">
            <a:tbl>
              <a:tblPr firstRow="1" firstCol="1">
                <a:tableStyleId>{3C2FFA5D-87B4-456A-9821-1D502468CF0F}</a:tableStyleId>
              </a:tblPr>
              <a:tblGrid>
                <a:gridCol w="2214578"/>
                <a:gridCol w="3691866"/>
                <a:gridCol w="2380364"/>
              </a:tblGrid>
              <a:tr h="67786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r>
                        <a:rPr kumimoji="0" lang="en-US" sz="1900" u="none" strike="noStrike" cap="none" normalizeH="0" baseline="0" dirty="0" smtClean="0">
                          <a:ln>
                            <a:noFill/>
                          </a:ln>
                          <a:effectLst/>
                        </a:rPr>
                        <a:t>Class of drug</a:t>
                      </a:r>
                      <a:endParaRPr kumimoji="0" lang="en-US" sz="19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r>
                        <a:rPr kumimoji="0" lang="en-US" sz="1900" u="none" strike="noStrike" cap="none" normalizeH="0" baseline="0" dirty="0" smtClean="0">
                          <a:ln>
                            <a:noFill/>
                          </a:ln>
                          <a:effectLst/>
                        </a:rPr>
                        <a:t>Clinical considerations</a:t>
                      </a:r>
                      <a:endParaRPr kumimoji="0" lang="en-US" sz="19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r>
                        <a:rPr kumimoji="0" lang="en-US" sz="1900" u="none" strike="noStrike" cap="none" normalizeH="0" baseline="0" dirty="0" smtClean="0">
                          <a:ln>
                            <a:noFill/>
                          </a:ln>
                          <a:effectLst/>
                        </a:rPr>
                        <a:t>Recommendations </a:t>
                      </a:r>
                      <a:endParaRPr kumimoji="0" lang="en-US" sz="1900" b="0" i="0" u="none" strike="noStrike" cap="none" normalizeH="0" baseline="0" dirty="0" smtClean="0">
                        <a:ln>
                          <a:noFill/>
                        </a:ln>
                        <a:solidFill>
                          <a:schemeClr val="tx1"/>
                        </a:solidFill>
                        <a:effectLst/>
                        <a:latin typeface="Arial" charset="0"/>
                      </a:endParaRPr>
                    </a:p>
                  </a:txBody>
                  <a:tcPr horzOverflow="overflow"/>
                </a:tc>
              </a:tr>
              <a:tr h="67627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r>
                        <a:rPr kumimoji="0" lang="en-US" sz="1900" u="none" strike="noStrike" cap="none" normalizeH="0" baseline="0" dirty="0" smtClean="0">
                          <a:ln>
                            <a:noFill/>
                          </a:ln>
                          <a:effectLst/>
                        </a:rPr>
                        <a:t>Beta blockers</a:t>
                      </a:r>
                      <a:endParaRPr kumimoji="0" lang="en-US" sz="19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r>
                        <a:rPr kumimoji="0" lang="en-US" sz="1900" u="none" strike="noStrike" cap="none" normalizeH="0" baseline="0" dirty="0" smtClean="0">
                          <a:ln>
                            <a:noFill/>
                          </a:ln>
                          <a:effectLst/>
                        </a:rPr>
                        <a:t>Withdrawal can result in tachycardia, hypertension and ischemia. </a:t>
                      </a:r>
                      <a:r>
                        <a:rPr kumimoji="0" lang="en-US" sz="1900" u="none" strike="noStrike" cap="none" normalizeH="0" baseline="0" dirty="0" err="1" smtClean="0">
                          <a:ln>
                            <a:noFill/>
                          </a:ln>
                          <a:effectLst/>
                        </a:rPr>
                        <a:t>Bradycardia</a:t>
                      </a:r>
                      <a:endParaRPr kumimoji="0" lang="en-US" sz="19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r>
                        <a:rPr kumimoji="0" lang="en-US" sz="1900" u="none" strike="noStrike" cap="none" normalizeH="0" baseline="0" dirty="0" smtClean="0">
                          <a:ln>
                            <a:noFill/>
                          </a:ln>
                          <a:effectLst/>
                        </a:rPr>
                        <a:t>Possibly prevents postop ischemia: </a:t>
                      </a:r>
                      <a:r>
                        <a:rPr kumimoji="0" lang="en-US" sz="1900" b="1" u="sng" strike="noStrike" cap="none" normalizeH="0" baseline="0" dirty="0" smtClean="0">
                          <a:ln>
                            <a:noFill/>
                          </a:ln>
                          <a:effectLst/>
                        </a:rPr>
                        <a:t>Continue </a:t>
                      </a:r>
                      <a:endParaRPr kumimoji="0" lang="en-US" sz="1900" b="1" i="0" u="sng" strike="noStrike" cap="none" normalizeH="0" baseline="0" dirty="0" smtClean="0">
                        <a:ln>
                          <a:noFill/>
                        </a:ln>
                        <a:solidFill>
                          <a:schemeClr val="tx1"/>
                        </a:solidFill>
                        <a:effectLst/>
                        <a:latin typeface="Arial" charset="0"/>
                      </a:endParaRPr>
                    </a:p>
                  </a:txBody>
                  <a:tcPr horzOverflow="overflow"/>
                </a:tc>
              </a:tr>
              <a:tr h="67786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r>
                        <a:rPr kumimoji="0" lang="en-US" sz="1900" u="none" strike="noStrike" cap="none" normalizeH="0" baseline="0" dirty="0" smtClean="0">
                          <a:ln>
                            <a:noFill/>
                          </a:ln>
                          <a:effectLst/>
                        </a:rPr>
                        <a:t>Alpha 2 agonists</a:t>
                      </a:r>
                      <a:endParaRPr kumimoji="0" lang="en-US" sz="19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r>
                        <a:rPr kumimoji="0" lang="en-US" sz="1900" u="none" strike="noStrike" cap="none" normalizeH="0" baseline="0" dirty="0" smtClean="0">
                          <a:ln>
                            <a:noFill/>
                          </a:ln>
                          <a:effectLst/>
                        </a:rPr>
                        <a:t>Withdrawal can cause extreme hypertension and ischemia</a:t>
                      </a:r>
                      <a:endParaRPr kumimoji="0" lang="en-US" sz="19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r>
                        <a:rPr kumimoji="0" lang="en-US" sz="1900" b="1" u="sng" strike="noStrike" cap="none" normalizeH="0" baseline="0" dirty="0" smtClean="0">
                          <a:ln>
                            <a:noFill/>
                          </a:ln>
                          <a:effectLst/>
                        </a:rPr>
                        <a:t>Continue</a:t>
                      </a:r>
                      <a:r>
                        <a:rPr kumimoji="0" lang="en-US" sz="1900" u="none" strike="noStrike" cap="none" normalizeH="0" baseline="0" dirty="0" smtClean="0">
                          <a:ln>
                            <a:noFill/>
                          </a:ln>
                          <a:effectLst/>
                        </a:rPr>
                        <a:t> throughout </a:t>
                      </a:r>
                      <a:r>
                        <a:rPr kumimoji="0" lang="en-US" sz="1900" u="none" strike="noStrike" cap="none" normalizeH="0" baseline="0" dirty="0" err="1" smtClean="0">
                          <a:ln>
                            <a:noFill/>
                          </a:ln>
                          <a:effectLst/>
                        </a:rPr>
                        <a:t>periop</a:t>
                      </a:r>
                      <a:r>
                        <a:rPr kumimoji="0" lang="en-US" sz="1900" u="none" strike="noStrike" cap="none" normalizeH="0" baseline="0" dirty="0" smtClean="0">
                          <a:ln>
                            <a:noFill/>
                          </a:ln>
                          <a:effectLst/>
                        </a:rPr>
                        <a:t> period</a:t>
                      </a:r>
                      <a:endParaRPr kumimoji="0" lang="en-US" sz="1900" b="0" i="0" u="none" strike="noStrike" cap="none" normalizeH="0" baseline="0" dirty="0" smtClean="0">
                        <a:ln>
                          <a:noFill/>
                        </a:ln>
                        <a:solidFill>
                          <a:schemeClr val="tx1"/>
                        </a:solidFill>
                        <a:effectLst/>
                        <a:latin typeface="Arial" charset="0"/>
                      </a:endParaRPr>
                    </a:p>
                  </a:txBody>
                  <a:tcPr horzOverflow="overflow"/>
                </a:tc>
              </a:tr>
              <a:tr h="67786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r>
                        <a:rPr kumimoji="0" lang="en-US" sz="1900" u="none" strike="noStrike" cap="none" normalizeH="0" baseline="0" smtClean="0">
                          <a:ln>
                            <a:noFill/>
                          </a:ln>
                          <a:effectLst/>
                        </a:rPr>
                        <a:t>CCB</a:t>
                      </a:r>
                      <a:endParaRPr kumimoji="0" lang="en-US" sz="1900" b="0"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r>
                        <a:rPr kumimoji="0" lang="en-US" sz="1900" u="none" strike="noStrike" cap="none" normalizeH="0" baseline="0" dirty="0" smtClean="0">
                          <a:ln>
                            <a:noFill/>
                          </a:ln>
                          <a:effectLst/>
                        </a:rPr>
                        <a:t>Withdrawal tachycardia. </a:t>
                      </a:r>
                      <a:r>
                        <a:rPr kumimoji="0" lang="en-US" sz="1900" u="none" strike="noStrike" cap="none" normalizeH="0" baseline="0" dirty="0" err="1" smtClean="0">
                          <a:ln>
                            <a:noFill/>
                          </a:ln>
                          <a:effectLst/>
                        </a:rPr>
                        <a:t>Bradycardia</a:t>
                      </a:r>
                      <a:endParaRPr kumimoji="0" lang="en-US" sz="19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r>
                        <a:rPr kumimoji="0" lang="en-US" sz="1900" b="1" u="sng" strike="noStrike" cap="none" normalizeH="0" baseline="0" dirty="0" smtClean="0">
                          <a:ln>
                            <a:noFill/>
                          </a:ln>
                          <a:effectLst/>
                        </a:rPr>
                        <a:t>Continue</a:t>
                      </a:r>
                      <a:endParaRPr kumimoji="0" lang="en-US" sz="1900" b="1" i="0" u="sng" strike="noStrike" cap="none" normalizeH="0" baseline="0" dirty="0" smtClean="0">
                        <a:ln>
                          <a:noFill/>
                        </a:ln>
                        <a:solidFill>
                          <a:schemeClr val="tx1"/>
                        </a:solidFill>
                        <a:effectLst/>
                        <a:latin typeface="Arial" charset="0"/>
                      </a:endParaRPr>
                    </a:p>
                  </a:txBody>
                  <a:tcPr horzOverflow="overflow"/>
                </a:tc>
              </a:tr>
              <a:tr h="67627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r>
                        <a:rPr kumimoji="0" lang="en-US" sz="1900" u="none" strike="noStrike" cap="none" normalizeH="0" baseline="0" smtClean="0">
                          <a:ln>
                            <a:noFill/>
                          </a:ln>
                          <a:effectLst/>
                        </a:rPr>
                        <a:t>ACE-I and ARBS</a:t>
                      </a:r>
                      <a:endParaRPr kumimoji="0" lang="en-US" sz="1900" b="0"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r>
                        <a:rPr kumimoji="0" lang="en-US" sz="1900" u="none" strike="noStrike" cap="none" normalizeH="0" baseline="0" dirty="0" smtClean="0">
                          <a:ln>
                            <a:noFill/>
                          </a:ln>
                          <a:effectLst/>
                        </a:rPr>
                        <a:t>Hypotension. </a:t>
                      </a:r>
                    </a:p>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r>
                        <a:rPr kumimoji="0" lang="en-US" sz="1900" u="none" strike="noStrike" cap="none" normalizeH="0" baseline="0" dirty="0" smtClean="0">
                          <a:ln>
                            <a:noFill/>
                          </a:ln>
                          <a:effectLst/>
                        </a:rPr>
                        <a:t>Possible </a:t>
                      </a:r>
                      <a:r>
                        <a:rPr kumimoji="0" lang="en-US" sz="1900" u="none" strike="noStrike" cap="none" normalizeH="0" baseline="0" dirty="0" err="1" smtClean="0">
                          <a:ln>
                            <a:noFill/>
                          </a:ln>
                          <a:effectLst/>
                        </a:rPr>
                        <a:t>renoprotection</a:t>
                      </a:r>
                      <a:endParaRPr kumimoji="0" lang="en-US" sz="19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r>
                        <a:rPr kumimoji="0" lang="en-US" sz="1900" u="none" strike="noStrike" cap="none" normalizeH="0" baseline="0" dirty="0" smtClean="0">
                          <a:ln>
                            <a:noFill/>
                          </a:ln>
                          <a:effectLst/>
                        </a:rPr>
                        <a:t>Continue if only anti-HTN; in general stop</a:t>
                      </a:r>
                      <a:endParaRPr kumimoji="0" lang="en-US" sz="1900" b="0" i="0" u="none" strike="noStrike" cap="none" normalizeH="0" baseline="0" dirty="0" smtClean="0">
                        <a:ln>
                          <a:noFill/>
                        </a:ln>
                        <a:solidFill>
                          <a:schemeClr val="tx1"/>
                        </a:solidFill>
                        <a:effectLst/>
                        <a:latin typeface="Arial" charset="0"/>
                      </a:endParaRPr>
                    </a:p>
                  </a:txBody>
                  <a:tcPr horzOverflow="overflow"/>
                </a:tc>
              </a:tr>
              <a:tr h="67786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r>
                        <a:rPr kumimoji="0" lang="en-US" sz="1900" u="none" strike="noStrike" cap="none" normalizeH="0" baseline="0" smtClean="0">
                          <a:ln>
                            <a:noFill/>
                          </a:ln>
                          <a:effectLst/>
                        </a:rPr>
                        <a:t>Diuretics</a:t>
                      </a:r>
                      <a:endParaRPr kumimoji="0" lang="en-US" sz="1900" b="0"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r>
                        <a:rPr kumimoji="0" lang="en-US" sz="1900" u="none" strike="noStrike" cap="none" normalizeH="0" baseline="0" dirty="0" err="1" smtClean="0">
                          <a:ln>
                            <a:noFill/>
                          </a:ln>
                          <a:effectLst/>
                        </a:rPr>
                        <a:t>Hypovolemia</a:t>
                      </a:r>
                      <a:r>
                        <a:rPr kumimoji="0" lang="en-US" sz="1900" u="none" strike="noStrike" cap="none" normalizeH="0" baseline="0" dirty="0" smtClean="0">
                          <a:ln>
                            <a:noFill/>
                          </a:ln>
                          <a:effectLst/>
                        </a:rPr>
                        <a:t>, hypotension, K </a:t>
                      </a:r>
                      <a:r>
                        <a:rPr kumimoji="0" lang="en-US" sz="1900" u="none" strike="noStrike" cap="none" normalizeH="0" baseline="0" dirty="0" err="1" smtClean="0">
                          <a:ln>
                            <a:noFill/>
                          </a:ln>
                          <a:effectLst/>
                        </a:rPr>
                        <a:t>derrangements</a:t>
                      </a:r>
                      <a:endParaRPr kumimoji="0" lang="en-US" sz="19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pPr>
                      <a:r>
                        <a:rPr kumimoji="0" lang="en-US" sz="1900" u="none" strike="noStrike" cap="none" normalizeH="0" baseline="0" dirty="0" smtClean="0">
                          <a:ln>
                            <a:noFill/>
                          </a:ln>
                          <a:effectLst/>
                        </a:rPr>
                        <a:t>Hold day of surgery</a:t>
                      </a:r>
                      <a:endParaRPr kumimoji="0" lang="en-US" sz="1900" b="0" i="0" u="none" strike="noStrike" cap="none" normalizeH="0" baseline="0" dirty="0" smtClean="0">
                        <a:ln>
                          <a:noFill/>
                        </a:ln>
                        <a:solidFill>
                          <a:schemeClr val="tx1"/>
                        </a:solidFill>
                        <a:effectLst/>
                        <a:latin typeface="Arial" charset="0"/>
                      </a:endParaRPr>
                    </a:p>
                  </a:txBody>
                  <a:tcPr horzOverflow="overflow"/>
                </a:tc>
              </a:tr>
            </a:tbl>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Title 1"/>
          <p:cNvSpPr>
            <a:spLocks noGrp="1"/>
          </p:cNvSpPr>
          <p:nvPr>
            <p:ph type="title"/>
          </p:nvPr>
        </p:nvSpPr>
        <p:spPr/>
        <p:txBody>
          <a:bodyPr/>
          <a:lstStyle/>
          <a:p>
            <a:r>
              <a:rPr lang="en-CA" smtClean="0"/>
              <a:t>Patient hypertensive pre-op</a:t>
            </a:r>
          </a:p>
        </p:txBody>
      </p:sp>
      <p:sp>
        <p:nvSpPr>
          <p:cNvPr id="299010" name="Content Placeholder 2"/>
          <p:cNvSpPr>
            <a:spLocks noGrp="1"/>
          </p:cNvSpPr>
          <p:nvPr>
            <p:ph idx="1"/>
          </p:nvPr>
        </p:nvSpPr>
        <p:spPr/>
        <p:txBody>
          <a:bodyPr/>
          <a:lstStyle/>
          <a:p>
            <a:r>
              <a:rPr lang="en-CA" smtClean="0"/>
              <a:t>Choose meds per current hypertension guidelines and those that can be continued periop</a:t>
            </a:r>
          </a:p>
          <a:p>
            <a:r>
              <a:rPr lang="en-CA" smtClean="0"/>
              <a:t>BP target &lt; 160/100</a:t>
            </a:r>
          </a:p>
          <a:p>
            <a:r>
              <a:rPr lang="en-CA" smtClean="0"/>
              <a:t>Preferred meds</a:t>
            </a:r>
          </a:p>
          <a:p>
            <a:pPr lvl="1"/>
            <a:r>
              <a:rPr lang="en-CA" smtClean="0"/>
              <a:t>Beta blockers – bisoprolol, atenolol</a:t>
            </a:r>
          </a:p>
          <a:p>
            <a:pPr lvl="1"/>
            <a:r>
              <a:rPr lang="en-CA" smtClean="0"/>
              <a:t>CCB – amlodipine, diltiazem CD</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2"/>
          <p:cNvSpPr>
            <a:spLocks noGrp="1" noChangeArrowheads="1"/>
          </p:cNvSpPr>
          <p:nvPr>
            <p:ph type="title"/>
          </p:nvPr>
        </p:nvSpPr>
        <p:spPr/>
        <p:txBody>
          <a:bodyPr/>
          <a:lstStyle/>
          <a:p>
            <a:r>
              <a:rPr lang="en-US" smtClean="0"/>
              <a:t>If NPO…</a:t>
            </a:r>
          </a:p>
        </p:txBody>
      </p:sp>
      <p:sp>
        <p:nvSpPr>
          <p:cNvPr id="300034" name="Rectangle 3"/>
          <p:cNvSpPr>
            <a:spLocks noGrp="1" noChangeArrowheads="1"/>
          </p:cNvSpPr>
          <p:nvPr>
            <p:ph idx="1"/>
          </p:nvPr>
        </p:nvSpPr>
        <p:spPr/>
        <p:txBody>
          <a:bodyPr/>
          <a:lstStyle/>
          <a:p>
            <a:r>
              <a:rPr lang="en-US" dirty="0" smtClean="0"/>
              <a:t>B-blockers: labetalol, </a:t>
            </a:r>
            <a:r>
              <a:rPr lang="en-US" dirty="0" err="1" smtClean="0"/>
              <a:t>metoprolol</a:t>
            </a:r>
            <a:endParaRPr lang="en-US" dirty="0" smtClean="0"/>
          </a:p>
          <a:p>
            <a:r>
              <a:rPr lang="en-US" dirty="0" smtClean="0"/>
              <a:t>ACE-I: </a:t>
            </a:r>
            <a:r>
              <a:rPr lang="en-US" dirty="0" err="1" smtClean="0"/>
              <a:t>enalaprilat</a:t>
            </a:r>
            <a:endParaRPr lang="en-US" dirty="0" smtClean="0"/>
          </a:p>
          <a:p>
            <a:r>
              <a:rPr lang="en-US" dirty="0" smtClean="0"/>
              <a:t>Central acting agents: clonidine patch</a:t>
            </a:r>
          </a:p>
          <a:p>
            <a:r>
              <a:rPr lang="en-US" dirty="0" smtClean="0"/>
              <a:t>CCB: </a:t>
            </a:r>
            <a:r>
              <a:rPr lang="en-US" dirty="0" err="1" smtClean="0"/>
              <a:t>nicardipine</a:t>
            </a:r>
            <a:r>
              <a:rPr lang="en-US" dirty="0" smtClean="0"/>
              <a:t> IV</a:t>
            </a:r>
          </a:p>
          <a:p>
            <a:r>
              <a:rPr lang="en-US" dirty="0" smtClean="0"/>
              <a:t>NTG patch</a:t>
            </a:r>
          </a:p>
          <a:p>
            <a:r>
              <a:rPr lang="en-US" dirty="0" err="1" smtClean="0"/>
              <a:t>Hydralizine</a:t>
            </a:r>
            <a:endParaRPr lang="en-US" dirty="0" smtClean="0"/>
          </a:p>
          <a:p>
            <a:endParaRPr lang="en-US" dirty="0" smtClean="0"/>
          </a:p>
          <a:p>
            <a:r>
              <a:rPr lang="en-US" dirty="0" smtClean="0"/>
              <a:t>Avoid hypervolemia </a:t>
            </a:r>
            <a:r>
              <a:rPr lang="en-US" dirty="0" smtClean="0">
                <a:sym typeface="Wingdings" pitchFamily="2" charset="2"/>
              </a:rPr>
              <a:t> increase BP</a:t>
            </a:r>
            <a:endParaRPr lang="en-US" dirty="0" smtClean="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2"/>
          <p:cNvSpPr>
            <a:spLocks noGrp="1" noChangeArrowheads="1"/>
          </p:cNvSpPr>
          <p:nvPr>
            <p:ph type="title"/>
          </p:nvPr>
        </p:nvSpPr>
        <p:spPr/>
        <p:txBody>
          <a:bodyPr/>
          <a:lstStyle/>
          <a:p>
            <a:r>
              <a:rPr lang="en-US" smtClean="0"/>
              <a:t>Summary</a:t>
            </a:r>
          </a:p>
        </p:txBody>
      </p:sp>
      <p:sp>
        <p:nvSpPr>
          <p:cNvPr id="302082" name="Rectangle 4"/>
          <p:cNvSpPr>
            <a:spLocks noGrp="1" noChangeArrowheads="1"/>
          </p:cNvSpPr>
          <p:nvPr>
            <p:ph idx="1"/>
          </p:nvPr>
        </p:nvSpPr>
        <p:spPr/>
        <p:txBody>
          <a:bodyPr/>
          <a:lstStyle/>
          <a:p>
            <a:r>
              <a:rPr lang="en-US" dirty="0" smtClean="0"/>
              <a:t>No major association between uncontrolled hypertension in the surgical patient and cardiovascular events</a:t>
            </a:r>
          </a:p>
          <a:p>
            <a:r>
              <a:rPr lang="en-US" dirty="0" smtClean="0"/>
              <a:t>Guidelines around deferring surgery are vague</a:t>
            </a:r>
          </a:p>
          <a:p>
            <a:r>
              <a:rPr lang="en-US" dirty="0" smtClean="0"/>
              <a:t>Certain Antihypertensive medications must be continued throughout the surgical stay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rrowheads="1"/>
          </p:cNvSpPr>
          <p:nvPr>
            <p:ph type="title"/>
          </p:nvPr>
        </p:nvSpPr>
        <p:spPr/>
        <p:txBody>
          <a:bodyPr/>
          <a:lstStyle/>
          <a:p>
            <a:r>
              <a:rPr lang="en-CA" b="1" smtClean="0"/>
              <a:t>Perioperative cardiac risk</a:t>
            </a:r>
            <a:endParaRPr lang="en-US" b="1" smtClean="0"/>
          </a:p>
        </p:txBody>
      </p:sp>
      <p:sp>
        <p:nvSpPr>
          <p:cNvPr id="30722" name="Rectangle 3"/>
          <p:cNvSpPr>
            <a:spLocks noGrp="1" noRot="1" noChangeArrowheads="1"/>
          </p:cNvSpPr>
          <p:nvPr>
            <p:ph idx="1"/>
          </p:nvPr>
        </p:nvSpPr>
        <p:spPr/>
        <p:txBody>
          <a:bodyPr/>
          <a:lstStyle/>
          <a:p>
            <a:r>
              <a:rPr lang="en-CA" smtClean="0"/>
              <a:t>2 major components</a:t>
            </a:r>
          </a:p>
          <a:p>
            <a:r>
              <a:rPr lang="en-CA" smtClean="0">
                <a:solidFill>
                  <a:srgbClr val="FF9900"/>
                </a:solidFill>
              </a:rPr>
              <a:t>Surgery</a:t>
            </a:r>
            <a:r>
              <a:rPr lang="en-CA" smtClean="0"/>
              <a:t> Specific Risk</a:t>
            </a:r>
          </a:p>
          <a:p>
            <a:r>
              <a:rPr lang="en-CA" smtClean="0">
                <a:solidFill>
                  <a:srgbClr val="FF9900"/>
                </a:solidFill>
              </a:rPr>
              <a:t>Patient</a:t>
            </a:r>
            <a:r>
              <a:rPr lang="en-CA" smtClean="0"/>
              <a:t> Specific Risk</a:t>
            </a:r>
          </a:p>
          <a:p>
            <a:r>
              <a:rPr lang="en-CA" smtClean="0"/>
              <a:t>This has been explored by Lee et al</a:t>
            </a:r>
          </a:p>
          <a:p>
            <a:r>
              <a:rPr lang="en-CA" smtClean="0"/>
              <a:t>Basis for the Revised Cardiac Risk Index</a:t>
            </a:r>
          </a:p>
          <a:p>
            <a:endParaRPr lang="en-US"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rrowheads="1"/>
          </p:cNvSpPr>
          <p:nvPr>
            <p:ph type="title"/>
          </p:nvPr>
        </p:nvSpPr>
        <p:spPr/>
        <p:txBody>
          <a:bodyPr/>
          <a:lstStyle/>
          <a:p>
            <a:r>
              <a:rPr lang="en-CA" smtClean="0"/>
              <a:t>Surgical risk – AHA/ACC</a:t>
            </a:r>
          </a:p>
        </p:txBody>
      </p:sp>
      <p:graphicFrame>
        <p:nvGraphicFramePr>
          <p:cNvPr id="276505" name="Group 25"/>
          <p:cNvGraphicFramePr>
            <a:graphicFrameLocks noGrp="1"/>
          </p:cNvGraphicFramePr>
          <p:nvPr>
            <p:ph type="tbl" idx="1"/>
          </p:nvPr>
        </p:nvGraphicFramePr>
        <p:xfrm>
          <a:off x="301625" y="1600200"/>
          <a:ext cx="8540750" cy="4988052"/>
        </p:xfrm>
        <a:graphic>
          <a:graphicData uri="http://schemas.openxmlformats.org/drawingml/2006/table">
            <a:tbl>
              <a:tblPr firstRow="1" bandRow="1">
                <a:tableStyleId>{3C2FFA5D-87B4-456A-9821-1D502468CF0F}</a:tableStyleId>
              </a:tblPr>
              <a:tblGrid>
                <a:gridCol w="4270375"/>
                <a:gridCol w="4270375"/>
              </a:tblGrid>
              <a:tr h="685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CA" sz="2800" u="none" strike="noStrike" cap="none" normalizeH="0" baseline="0" smtClean="0">
                          <a:ln>
                            <a:noFill/>
                          </a:ln>
                          <a:effectLst>
                            <a:outerShdw blurRad="38100" dist="38100" dir="2700000" algn="tl">
                              <a:srgbClr val="000000"/>
                            </a:outerShdw>
                          </a:effectLst>
                        </a:rPr>
                        <a:t>Risk Stratification</a:t>
                      </a:r>
                      <a:endParaRPr kumimoji="0" lang="en-CA" sz="2800" b="0" i="0" u="none" strike="noStrike" cap="none" normalizeH="0" baseline="0" smtClean="0">
                        <a:ln>
                          <a:noFill/>
                        </a:ln>
                        <a:solidFill>
                          <a:srgbClr val="FF9900"/>
                        </a:solidFill>
                        <a:effectLst>
                          <a:outerShdw blurRad="38100" dist="38100" dir="2700000" algn="tl">
                            <a:srgbClr val="000000"/>
                          </a:outerShdw>
                        </a:effectLst>
                        <a:latin typeface="Tahoma"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CA" sz="2800" u="none" strike="noStrike" cap="none" normalizeH="0" baseline="0" smtClean="0">
                          <a:ln>
                            <a:noFill/>
                          </a:ln>
                          <a:effectLst>
                            <a:outerShdw blurRad="38100" dist="38100" dir="2700000" algn="tl">
                              <a:srgbClr val="000000"/>
                            </a:outerShdw>
                          </a:effectLst>
                        </a:rPr>
                        <a:t>Procedure Example</a:t>
                      </a:r>
                      <a:endParaRPr kumimoji="0" lang="en-CA" sz="2800" b="0" i="0" u="none" strike="noStrike" cap="none" normalizeH="0" baseline="0" smtClean="0">
                        <a:ln>
                          <a:noFill/>
                        </a:ln>
                        <a:solidFill>
                          <a:srgbClr val="FF9900"/>
                        </a:solidFill>
                        <a:effectLst>
                          <a:outerShdw blurRad="38100" dist="38100" dir="2700000" algn="tl">
                            <a:srgbClr val="000000"/>
                          </a:outerShdw>
                        </a:effectLst>
                        <a:latin typeface="Tahoma" pitchFamily="34" charset="0"/>
                      </a:endParaRPr>
                    </a:p>
                  </a:txBody>
                  <a:tcPr horzOverflow="overflow"/>
                </a:tc>
              </a:tr>
              <a:tr h="11239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CA" sz="2800" u="none" strike="noStrike" cap="none" normalizeH="0" baseline="0" smtClean="0">
                          <a:ln>
                            <a:noFill/>
                          </a:ln>
                          <a:effectLst>
                            <a:outerShdw blurRad="38100" dist="38100" dir="2700000" algn="tl">
                              <a:srgbClr val="000000"/>
                            </a:outerShdw>
                          </a:effectLst>
                        </a:rPr>
                        <a:t>High (risk &gt; 5%)</a:t>
                      </a:r>
                      <a:endParaRPr kumimoji="0" lang="en-CA"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CA" sz="2800" u="none" strike="noStrike" cap="none" normalizeH="0" baseline="0" smtClean="0">
                          <a:ln>
                            <a:noFill/>
                          </a:ln>
                          <a:effectLst>
                            <a:outerShdw blurRad="38100" dist="38100" dir="2700000" algn="tl">
                              <a:srgbClr val="000000"/>
                            </a:outerShdw>
                          </a:effectLst>
                        </a:rPr>
                        <a:t>Aortic and other major vascular surgery</a:t>
                      </a:r>
                      <a:endParaRPr kumimoji="0" lang="en-CA"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tc>
              </a:tr>
              <a:tr h="11255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CA" sz="2800" u="none" strike="noStrike" cap="none" normalizeH="0" baseline="0" smtClean="0">
                          <a:ln>
                            <a:noFill/>
                          </a:ln>
                          <a:effectLst>
                            <a:outerShdw blurRad="38100" dist="38100" dir="2700000" algn="tl">
                              <a:srgbClr val="000000"/>
                            </a:outerShdw>
                          </a:effectLst>
                        </a:rPr>
                        <a:t>Intermediate (risk 1-5%)</a:t>
                      </a:r>
                      <a:endParaRPr kumimoji="0" lang="en-CA"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CA" sz="2800" u="none" strike="noStrike" cap="none" normalizeH="0" baseline="0" smtClean="0">
                          <a:ln>
                            <a:noFill/>
                          </a:ln>
                          <a:effectLst>
                            <a:outerShdw blurRad="38100" dist="38100" dir="2700000" algn="tl">
                              <a:srgbClr val="000000"/>
                            </a:outerShdw>
                          </a:effectLst>
                        </a:rPr>
                        <a:t>Intraperitoneal</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CA" sz="2800" u="none" strike="noStrike" cap="none" normalizeH="0" baseline="0" smtClean="0">
                          <a:ln>
                            <a:noFill/>
                          </a:ln>
                          <a:effectLst>
                            <a:outerShdw blurRad="38100" dist="38100" dir="2700000" algn="tl">
                              <a:srgbClr val="000000"/>
                            </a:outerShdw>
                          </a:effectLst>
                        </a:rPr>
                        <a:t>Intrathoracic</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CA" sz="2800" u="none" strike="noStrike" cap="none" normalizeH="0" baseline="0" smtClean="0">
                          <a:ln>
                            <a:noFill/>
                          </a:ln>
                          <a:effectLst>
                            <a:outerShdw blurRad="38100" dist="38100" dir="2700000" algn="tl">
                              <a:srgbClr val="000000"/>
                            </a:outerShdw>
                          </a:effectLst>
                        </a:rPr>
                        <a:t>H&amp;N surgery</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CA" sz="2800" u="none" strike="noStrike" cap="none" normalizeH="0" baseline="0" smtClean="0">
                          <a:ln>
                            <a:noFill/>
                          </a:ln>
                          <a:effectLst>
                            <a:outerShdw blurRad="38100" dist="38100" dir="2700000" algn="tl">
                              <a:srgbClr val="000000"/>
                            </a:outerShdw>
                          </a:effectLst>
                        </a:rPr>
                        <a:t>Orthopedic surgery</a:t>
                      </a:r>
                      <a:endParaRPr kumimoji="0" lang="en-CA"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tc>
              </a:tr>
              <a:tr h="11239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CA" sz="2800" u="none" strike="noStrike" cap="none" normalizeH="0" baseline="0" smtClean="0">
                          <a:ln>
                            <a:noFill/>
                          </a:ln>
                          <a:effectLst>
                            <a:outerShdw blurRad="38100" dist="38100" dir="2700000" algn="tl">
                              <a:srgbClr val="000000"/>
                            </a:outerShdw>
                          </a:effectLst>
                        </a:rPr>
                        <a:t>Low (risk &lt;1%)</a:t>
                      </a:r>
                      <a:endParaRPr kumimoji="0" lang="en-CA"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CA" sz="2800" u="none" strike="noStrike" cap="none" normalizeH="0" baseline="0" dirty="0" smtClean="0">
                          <a:ln>
                            <a:noFill/>
                          </a:ln>
                          <a:effectLst>
                            <a:outerShdw blurRad="38100" dist="38100" dir="2700000" algn="tl">
                              <a:srgbClr val="000000"/>
                            </a:outerShdw>
                          </a:effectLst>
                        </a:rPr>
                        <a:t>Endoscopic</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CA" sz="2800" u="none" strike="noStrike" cap="none" normalizeH="0" baseline="0" dirty="0" smtClean="0">
                          <a:ln>
                            <a:noFill/>
                          </a:ln>
                          <a:effectLst>
                            <a:outerShdw blurRad="38100" dist="38100" dir="2700000" algn="tl">
                              <a:srgbClr val="000000"/>
                            </a:outerShdw>
                          </a:effectLst>
                        </a:rPr>
                        <a:t>Breast</a:t>
                      </a:r>
                      <a:endParaRPr kumimoji="0" lang="en-CA"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tc>
              </a:tr>
            </a:tbl>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3 - &amp;quot;&amp;#x0D;&amp;#x0A;I.&amp;#x0D;&amp;#x0A;&amp;#x0D;&amp;#x0A;Preoperative Cardiac Assessment&amp;#x0D;&amp;#x0A;For&amp;#x0D;&amp;#x0A;Non-Cardiac Surgery&amp;quot;&quot;/&gt;&lt;property id=&quot;20307&quot; value=&quot;256&quot;/&gt;&lt;/object&gt;&lt;object type=&quot;3&quot; unique_id=&quot;10006&quot;&gt;&lt;property id=&quot;20148&quot; value=&quot;5&quot;/&gt;&lt;property id=&quot;20300&quot; value=&quot;Slide 4 - &amp;quot;Take Home Messages&amp;amp;#x09;&amp;quot;&quot;/&gt;&lt;property id=&quot;20307&quot; value=&quot;291&quot;/&gt;&lt;/object&gt;&lt;object type=&quot;3&quot; unique_id=&quot;10007&quot;&gt;&lt;property id=&quot;20148&quot; value=&quot;5&quot;/&gt;&lt;property id=&quot;20300&quot; value=&quot;Slide 5&quot;/&gt;&lt;property id=&quot;20307&quot; value=&quot;286&quot;/&gt;&lt;/object&gt;&lt;object type=&quot;3&quot; unique_id=&quot;10008&quot;&gt;&lt;property id=&quot;20148&quot; value=&quot;5&quot;/&gt;&lt;property id=&quot;20300&quot; value=&quot;Slide 6&quot;/&gt;&lt;property id=&quot;20307&quot; value=&quot;288&quot;/&gt;&lt;/object&gt;&lt;object type=&quot;3&quot; unique_id=&quot;10011&quot;&gt;&lt;property id=&quot;20148&quot; value=&quot;5&quot;/&gt;&lt;property id=&quot;20300&quot; value=&quot;Slide 8 - &amp;quot;PROBLEMS WITH INDICES&amp;quot;&quot;/&gt;&lt;property id=&quot;20307&quot; value=&quot;259&quot;/&gt;&lt;/object&gt;&lt;object type=&quot;3&quot; unique_id=&quot;10012&quot;&gt;&lt;property id=&quot;20148&quot; value=&quot;5&quot;/&gt;&lt;property id=&quot;20300&quot; value=&quot;Slide 9 - &amp;quot;Solution&amp;quot;&quot;/&gt;&lt;property id=&quot;20307&quot; value=&quot;262&quot;/&gt;&lt;/object&gt;&lt;object type=&quot;3&quot; unique_id=&quot;10013&quot;&gt;&lt;property id=&quot;20148&quot; value=&quot;5&quot;/&gt;&lt;property id=&quot;20300&quot; value=&quot;Slide 10 - &amp;quot;Perioperative cardiac risk&amp;quot;&quot;/&gt;&lt;property id=&quot;20307&quot; value=&quot;357&quot;/&gt;&lt;/object&gt;&lt;object type=&quot;3&quot; unique_id=&quot;10014&quot;&gt;&lt;property id=&quot;20148&quot; value=&quot;5&quot;/&gt;&lt;property id=&quot;20300&quot; value=&quot;Slide 11 - &amp;quot;Surgical risk – AHA/ACC&amp;quot;&quot;/&gt;&lt;property id=&quot;20307&quot; value=&quot;358&quot;/&gt;&lt;/object&gt;&lt;object type=&quot;3&quot; unique_id=&quot;10015&quot;&gt;&lt;property id=&quot;20148&quot; value=&quot;5&quot;/&gt;&lt;property id=&quot;20300&quot; value=&quot;Slide 12 - &amp;quot;The Revised Cardiac Risk Index&amp;quot;&quot;/&gt;&lt;property id=&quot;20307&quot; value=&quot;313&quot;/&gt;&lt;/object&gt;&lt;object type=&quot;3&quot; unique_id=&quot;10016&quot;&gt;&lt;property id=&quot;20148&quot; value=&quot;5&quot;/&gt;&lt;property id=&quot;20300&quot; value=&quot;Slide 13 - &amp;quot;The Revised Cardiac Risk Index&amp;quot;&quot;/&gt;&lt;property id=&quot;20307&quot; value=&quot;314&quot;/&gt;&lt;/object&gt;&lt;object type=&quot;3&quot; unique_id=&quot;10017&quot;&gt;&lt;property id=&quot;20148&quot; value=&quot;5&quot;/&gt;&lt;property id=&quot;20300&quot; value=&quot;Slide 14 - &amp;quot;The Revised Cardiac Risk Index&amp;quot;&quot;/&gt;&lt;property id=&quot;20307&quot; value=&quot;321&quot;/&gt;&lt;/object&gt;&lt;object type=&quot;3&quot; unique_id=&quot;10018&quot;&gt;&lt;property id=&quot;20148&quot; value=&quot;5&quot;/&gt;&lt;property id=&quot;20300&quot; value=&quot;Slide 15 - &amp;quot;Rates of Major Cardiac Complications&amp;quot;&quot;/&gt;&lt;property id=&quot;20307&quot; value=&quot;326&quot;/&gt;&lt;/object&gt;&lt;object type=&quot;3&quot; unique_id=&quot;10019&quot;&gt;&lt;property id=&quot;20148&quot; value=&quot;5&quot;/&gt;&lt;property id=&quot;20300&quot; value=&quot;Slide 16 - &amp;quot;AHA 2007 Perioperative Cardiovascular Evaluation guidelines - OVERVIEW&amp;quot;&quot;/&gt;&lt;property id=&quot;20307&quot; value=&quot;335&quot;/&gt;&lt;/object&gt;&lt;object type=&quot;3&quot; unique_id=&quot;10020&quot;&gt;&lt;property id=&quot;20148&quot; value=&quot;5&quot;/&gt;&lt;property id=&quot;20300&quot; value=&quot;Slide 17&quot;/&gt;&lt;property id=&quot;20307&quot; value=&quot;336&quot;/&gt;&lt;/object&gt;&lt;object type=&quot;3&quot; unique_id=&quot;10021&quot;&gt;&lt;property id=&quot;20148&quot; value=&quot;5&quot;/&gt;&lt;property id=&quot;20300&quot; value=&quot;Slide 18&quot;/&gt;&lt;property id=&quot;20307&quot; value=&quot;337&quot;/&gt;&lt;/object&gt;&lt;object type=&quot;3&quot; unique_id=&quot;10022&quot;&gt;&lt;property id=&quot;20148&quot; value=&quot;5&quot;/&gt;&lt;property id=&quot;20300&quot; value=&quot;Slide 19&quot;/&gt;&lt;property id=&quot;20307&quot; value=&quot;338&quot;/&gt;&lt;/object&gt;&lt;object type=&quot;3&quot; unique_id=&quot;10023&quot;&gt;&lt;property id=&quot;20148&quot; value=&quot;5&quot;/&gt;&lt;property id=&quot;20300&quot; value=&quot;Slide 20&quot;/&gt;&lt;property id=&quot;20307&quot; value=&quot;339&quot;/&gt;&lt;/object&gt;&lt;object type=&quot;3&quot; unique_id=&quot;10024&quot;&gt;&lt;property id=&quot;20148&quot; value=&quot;5&quot;/&gt;&lt;property id=&quot;20300&quot; value=&quot;Slide 21 - &amp;quot;Metabolic Equivalents&amp;quot;&quot;/&gt;&lt;property id=&quot;20307&quot; value=&quot;331&quot;/&gt;&lt;/object&gt;&lt;object type=&quot;3&quot; unique_id=&quot;10025&quot;&gt;&lt;property id=&quot;20148&quot; value=&quot;5&quot;/&gt;&lt;property id=&quot;20300&quot; value=&quot;Slide 22&quot;/&gt;&lt;property id=&quot;20307&quot; value=&quot;340&quot;/&gt;&lt;/object&gt;&lt;object type=&quot;3&quot; unique_id=&quot;10026&quot;&gt;&lt;property id=&quot;20148&quot; value=&quot;5&quot;/&gt;&lt;property id=&quot;20300&quot; value=&quot;Slide 23&quot;/&gt;&lt;property id=&quot;20307&quot; value=&quot;341&quot;/&gt;&lt;/object&gt;&lt;object type=&quot;3&quot; unique_id=&quot;10027&quot;&gt;&lt;property id=&quot;20148&quot; value=&quot;5&quot;/&gt;&lt;property id=&quot;20300&quot; value=&quot;Slide 24&quot;/&gt;&lt;property id=&quot;20307&quot; value=&quot;342&quot;/&gt;&lt;/object&gt;&lt;object type=&quot;3&quot; unique_id=&quot;10028&quot;&gt;&lt;property id=&quot;20148&quot; value=&quot;5&quot;/&gt;&lt;property id=&quot;20300&quot; value=&quot;Slide 25&quot;/&gt;&lt;property id=&quot;20307&quot; value=&quot;343&quot;/&gt;&lt;/object&gt;&lt;object type=&quot;3&quot; unique_id=&quot;10029&quot;&gt;&lt;property id=&quot;20148&quot; value=&quot;5&quot;/&gt;&lt;property id=&quot;20300&quot; value=&quot;Slide 26&quot;/&gt;&lt;property id=&quot;20307&quot; value=&quot;344&quot;/&gt;&lt;/object&gt;&lt;object type=&quot;3&quot; unique_id=&quot;10030&quot;&gt;&lt;property id=&quot;20148&quot; value=&quot;5&quot;/&gt;&lt;property id=&quot;20300&quot; value=&quot;Slide 27&quot;/&gt;&lt;property id=&quot;20307&quot; value=&quot;345&quot;/&gt;&lt;/object&gt;&lt;object type=&quot;3&quot; unique_id=&quot;10031&quot;&gt;&lt;property id=&quot;20148&quot; value=&quot;5&quot;/&gt;&lt;property id=&quot;20300&quot; value=&quot;Slide 28&quot;/&gt;&lt;property id=&quot;20307&quot; value=&quot;346&quot;/&gt;&lt;/object&gt;&lt;object type=&quot;3&quot; unique_id=&quot;10032&quot;&gt;&lt;property id=&quot;20148&quot; value=&quot;5&quot;/&gt;&lt;property id=&quot;20300&quot; value=&quot;Slide 29&quot;/&gt;&lt;property id=&quot;20307&quot; value=&quot;347&quot;/&gt;&lt;/object&gt;&lt;object type=&quot;3&quot; unique_id=&quot;10033&quot;&gt;&lt;property id=&quot;20148&quot; value=&quot;5&quot;/&gt;&lt;property id=&quot;20300&quot; value=&quot;Slide 30&quot;/&gt;&lt;property id=&quot;20307&quot; value=&quot;348&quot;/&gt;&lt;/object&gt;&lt;object type=&quot;3&quot; unique_id=&quot;10034&quot;&gt;&lt;property id=&quot;20148&quot; value=&quot;5&quot;/&gt;&lt;property id=&quot;20300&quot; value=&quot;Slide 32 - &amp;quot;Case Study: You decide to perform a dobutamine sestamibi:&amp;#x0D;&amp;#x0A;What do you do with these 3 scenarios&amp;quot;&quot;/&gt;&lt;property id=&quot;20307&quot; value=&quot;307&quot;/&gt;&lt;/object&gt;&lt;object type=&quot;3&quot; unique_id=&quot;10035&quot;&gt;&lt;property id=&quot;20148&quot; value=&quot;5&quot;/&gt;&lt;property id=&quot;20300&quot; value=&quot;Slide 33 - &amp;quot;Perioperative β-blockers &amp;quot;&quot;/&gt;&lt;property id=&quot;20307&quot; value=&quot;282&quot;/&gt;&lt;/object&gt;&lt;object type=&quot;3&quot; unique_id=&quot;10037&quot;&gt;&lt;property id=&quot;20148&quot; value=&quot;5&quot;/&gt;&lt;property id=&quot;20300&quot; value=&quot;Slide 34 - &amp;quot;POISE: PeriOperative ISchemic Evaluation trial&amp;quot;&quot;/&gt;&lt;property id=&quot;20307&quot; value=&quot;351&quot;/&gt;&lt;/object&gt;&lt;object type=&quot;3&quot; unique_id=&quot;10038&quot;&gt;&lt;property id=&quot;20148&quot; value=&quot;5&quot;/&gt;&lt;property id=&quot;20300&quot; value=&quot;Slide 35 - &amp;quot;POISE – 10 outcome&amp;quot;&quot;/&gt;&lt;property id=&quot;20307&quot; value=&quot;352&quot;/&gt;&lt;/object&gt;&lt;object type=&quot;3&quot; unique_id=&quot;10039&quot;&gt;&lt;property id=&quot;20148&quot; value=&quot;5&quot;/&gt;&lt;property id=&quot;20300&quot; value=&quot;Slide 36 - &amp;quot;POISE – Side Effects&amp;quot;&quot;/&gt;&lt;property id=&quot;20307&quot; value=&quot;353&quot;/&gt;&lt;/object&gt;&lt;object type=&quot;3&quot; unique_id=&quot;10040&quot;&gt;&lt;property id=&quot;20148&quot; value=&quot;5&quot;/&gt;&lt;property id=&quot;20300&quot; value=&quot;Slide 37 - &amp;quot;POISE – Secondary Outcomes&amp;quot;&quot;/&gt;&lt;property id=&quot;20307&quot; value=&quot;354&quot;/&gt;&lt;/object&gt;&lt;object type=&quot;3&quot; unique_id=&quot;10041&quot;&gt;&lt;property id=&quot;20148&quot; value=&quot;5&quot;/&gt;&lt;property id=&quot;20300&quot; value=&quot;Slide 38 - &amp;quot;DECREASE-IV&amp;quot;&quot;/&gt;&lt;property id=&quot;20307&quot; value=&quot;359&quot;/&gt;&lt;/object&gt;&lt;object type=&quot;3&quot; unique_id=&quot;10042&quot;&gt;&lt;property id=&quot;20148&quot; value=&quot;5&quot;/&gt;&lt;property id=&quot;20300&quot; value=&quot;Slide 39 - &amp;quot;DECREASE-IV – 10 outcome&amp;quot;&quot;/&gt;&lt;property id=&quot;20307&quot; value=&quot;360&quot;/&gt;&lt;/object&gt;&lt;object type=&quot;3&quot; unique_id=&quot;10043&quot;&gt;&lt;property id=&quot;20148&quot; value=&quot;5&quot;/&gt;&lt;property id=&quot;20300&quot; value=&quot;Slide 40 - &amp;quot;DECREASE IV – Secondary Outcomes&amp;quot;&quot;/&gt;&lt;property id=&quot;20307&quot; value=&quot;361&quot;/&gt;&lt;/object&gt;&lt;object type=&quot;3&quot; unique_id=&quot;10045&quot;&gt;&lt;property id=&quot;20148&quot; value=&quot;5&quot;/&gt;&lt;property id=&quot;20300&quot; value=&quot;Slide 41 - &amp;quot;Determine eligibility for statins&amp;quot;&quot;/&gt;&lt;property id=&quot;20307&quot; value=&quot;349&quot;/&gt;&lt;/object&gt;&lt;object type=&quot;3&quot; unique_id=&quot;10046&quot;&gt;&lt;property id=&quot;20148&quot; value=&quot;5&quot;/&gt;&lt;property id=&quot;20300&quot; value=&quot;Slide 42 - &amp;quot;DECREASE III&amp;amp;#x09;&amp;amp;#x09;DECREASE IV&amp;#x0D;&amp;#x0A;Vascular sx&amp;amp;#x09;&amp;amp;#x09;&amp;amp;#x09;&amp;amp;#x09;Non-vascular sx (risk 1-5%)&amp;quot;&quot;/&gt;&lt;property id=&quot;20307&quot; value=&quot;363&quot;/&gt;&lt;/object&gt;&lt;object type=&quot;3&quot; unique_id=&quot;10047&quot;&gt;&lt;property id=&quot;20148&quot; value=&quot;5&quot;/&gt;&lt;property id=&quot;20300&quot; value=&quot;Slide 43 - &amp;quot;Aspirin&amp;quot;&quot;/&gt;&lt;property id=&quot;20307&quot; value=&quot;350&quot;/&gt;&lt;/object&gt;&lt;object type=&quot;3&quot; unique_id=&quot;10048&quot;&gt;&lt;property id=&quot;20148&quot; value=&quot;5&quot;/&gt;&lt;property id=&quot;20300&quot; value=&quot;Slide 44 - &amp;quot;Summary&amp;amp;#x09;&amp;quot;&quot;/&gt;&lt;property id=&quot;20307&quot; value=&quot;364&quot;/&gt;&lt;/object&gt;&lt;object type=&quot;3&quot; unique_id=&quot;11185&quot;&gt;&lt;property id=&quot;20148&quot; value=&quot;5&quot;/&gt;&lt;property id=&quot;20300&quot; value=&quot;Slide 1 - &amp;quot;Pre-operative medical problems&amp;quot;&quot;/&gt;&lt;property id=&quot;20307&quot; value=&quot;365&quot;/&gt;&lt;/object&gt;&lt;object type=&quot;3&quot; unique_id=&quot;11515&quot;&gt;&lt;property id=&quot;20148&quot; value=&quot;5&quot;/&gt;&lt;property id=&quot;20300&quot; value=&quot;Slide 2 - &amp;quot;Outline&amp;quot;&quot;/&gt;&lt;property id=&quot;20307&quot; value=&quot;366&quot;/&gt;&lt;/object&gt;&lt;object type=&quot;3&quot; unique_id=&quot;11660&quot;&gt;&lt;property id=&quot;20148&quot; value=&quot;5&quot;/&gt;&lt;property id=&quot;20300&quot; value=&quot;Slide 7 - &amp;quot;Predicting cardiac risk&amp;quot;&quot;/&gt;&lt;property id=&quot;20307&quot; value=&quot;367&quot;/&gt;&lt;/object&gt;&lt;object type=&quot;3&quot; unique_id=&quot;11931&quot;&gt;&lt;property id=&quot;20148&quot; value=&quot;5&quot;/&gt;&lt;property id=&quot;20300&quot; value=&quot;Slide 31 - &amp;quot;Stress testing&amp;quot;&quot;/&gt;&lt;property id=&quot;20307&quot; value=&quot;368&quot;/&gt;&lt;/object&gt;&lt;/object&gt;&lt;/object&gt;&lt;/database&gt;"/>
  <p:tag name="SECTOMILLISECCONVERTED" val="1"/>
</p:tagLst>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4177</TotalTime>
  <Words>3558</Words>
  <Application>Microsoft Office PowerPoint</Application>
  <PresentationFormat>On-screen Show (4:3)</PresentationFormat>
  <Paragraphs>660</Paragraphs>
  <Slides>78</Slides>
  <Notes>42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78</vt:i4>
      </vt:variant>
    </vt:vector>
  </HeadingPairs>
  <TitlesOfParts>
    <vt:vector size="80" baseType="lpstr">
      <vt:lpstr>Technic</vt:lpstr>
      <vt:lpstr>Chart</vt:lpstr>
      <vt:lpstr>Pre-operative medical problems</vt:lpstr>
      <vt:lpstr>Outline</vt:lpstr>
      <vt:lpstr> I.  Preoperative Cardiac Assessment For Non-Cardiac Surgery</vt:lpstr>
      <vt:lpstr>Outline</vt:lpstr>
      <vt:lpstr>Slide 5</vt:lpstr>
      <vt:lpstr>Slide 6</vt:lpstr>
      <vt:lpstr>Predicting cardiac risk</vt:lpstr>
      <vt:lpstr>Perioperative cardiac risk</vt:lpstr>
      <vt:lpstr>Surgical risk – AHA/ACC</vt:lpstr>
      <vt:lpstr>The Revised Cardiac Risk Index</vt:lpstr>
      <vt:lpstr>The Revised Cardiac Risk Index</vt:lpstr>
      <vt:lpstr>The Revised Cardiac Risk Index</vt:lpstr>
      <vt:lpstr>Rates of Major Cardiac Complications</vt:lpstr>
      <vt:lpstr>Slide 14</vt:lpstr>
      <vt:lpstr>AHA 2007 Perioperative Cardiovascular Evaluation guidelines - OVERVIEW</vt:lpstr>
      <vt:lpstr>Slide 16</vt:lpstr>
      <vt:lpstr>Slide 17</vt:lpstr>
      <vt:lpstr>Slide 18</vt:lpstr>
      <vt:lpstr>Slide 19</vt:lpstr>
      <vt:lpstr>Slide 20</vt:lpstr>
      <vt:lpstr>Metabolic Equivalents</vt:lpstr>
      <vt:lpstr>Slide 22</vt:lpstr>
      <vt:lpstr>Slide 23</vt:lpstr>
      <vt:lpstr>Stress testing</vt:lpstr>
      <vt:lpstr>Case: You decide to perform a dobutamine sestamibi: What do you do with these 3 scenarios</vt:lpstr>
      <vt:lpstr>Perioperative β-blockers </vt:lpstr>
      <vt:lpstr>POISE: PeriOperative ISchemic Evaluation trial</vt:lpstr>
      <vt:lpstr>POISE – 10 outcome</vt:lpstr>
      <vt:lpstr>POISE – Side Effects</vt:lpstr>
      <vt:lpstr>POISE – Secondary Outcomes</vt:lpstr>
      <vt:lpstr>DECREASE-IV</vt:lpstr>
      <vt:lpstr>DECREASE-IV – 10 outcome</vt:lpstr>
      <vt:lpstr>DECREASE IV – Secondary Outcomes</vt:lpstr>
      <vt:lpstr>Determine eligibility for statins</vt:lpstr>
      <vt:lpstr>DECREASE III  DECREASE IV Vascular sx (risk 5%+)  Non-vascular sx (risk 1-5%)</vt:lpstr>
      <vt:lpstr>Aspirin</vt:lpstr>
      <vt:lpstr>Summary </vt:lpstr>
      <vt:lpstr>Slide 38</vt:lpstr>
      <vt:lpstr>II.   Perioperative management of Aortic Stenosis</vt:lpstr>
      <vt:lpstr>Case</vt:lpstr>
      <vt:lpstr>Case ctd</vt:lpstr>
      <vt:lpstr>Case ctd</vt:lpstr>
      <vt:lpstr>Aortic Valve Disease Prevalence</vt:lpstr>
      <vt:lpstr>Grading Aortic Stenosis</vt:lpstr>
      <vt:lpstr>Cardiac Event Risk with AS</vt:lpstr>
      <vt:lpstr>Cardiac Events by Risk Index Score</vt:lpstr>
      <vt:lpstr>Risk factors for outcome</vt:lpstr>
      <vt:lpstr>Preoperative Risk Evaluation</vt:lpstr>
      <vt:lpstr>Role of Echocardiography</vt:lpstr>
      <vt:lpstr>Endocarditis Prophylaxis</vt:lpstr>
      <vt:lpstr>Indications for Valve Replacement</vt:lpstr>
      <vt:lpstr>Management of Anaesthesia</vt:lpstr>
      <vt:lpstr>Valvuloplasty</vt:lpstr>
      <vt:lpstr>ACC/AHA</vt:lpstr>
      <vt:lpstr>Back to the case</vt:lpstr>
      <vt:lpstr>Case ctd</vt:lpstr>
      <vt:lpstr>Summary</vt:lpstr>
      <vt:lpstr>Slide 58</vt:lpstr>
      <vt:lpstr>III.    Peri-operative hypertension</vt:lpstr>
      <vt:lpstr>Perioperative Management of the Hypertensive Patient</vt:lpstr>
      <vt:lpstr>Perioperative hypertension</vt:lpstr>
      <vt:lpstr>Why is high blood pressure important?</vt:lpstr>
      <vt:lpstr>Prevalence of hypertension in Ontario 1995-2005  Tu, K. et al. CMAJ 2008;178:1429-1435</vt:lpstr>
      <vt:lpstr>Framingham: HTN  CHF Levy et al.,JAMA 1996. 275 </vt:lpstr>
      <vt:lpstr>Mrfit: HTN  CAD Stamler et al., 1993 Cardiology 82:191-222</vt:lpstr>
      <vt:lpstr>Periop HTN History</vt:lpstr>
      <vt:lpstr>Alpine anaesthesia</vt:lpstr>
      <vt:lpstr>Conclusions from Goldman and Caldera</vt:lpstr>
      <vt:lpstr>Forrest plot for risk of perioperative cardiovascular complications in hypertensive and normotensive patients</vt:lpstr>
      <vt:lpstr>Conclusion</vt:lpstr>
      <vt:lpstr>Perioperative management</vt:lpstr>
      <vt:lpstr>AHA/ACC guidelines</vt:lpstr>
      <vt:lpstr>Hemodynamic effects of various groups of anti-HTN agents</vt:lpstr>
      <vt:lpstr>Management of patients on chronic antihypertensive therapy</vt:lpstr>
      <vt:lpstr>Recommendations</vt:lpstr>
      <vt:lpstr>Patient hypertensive pre-op</vt:lpstr>
      <vt:lpstr>If NPO…</vt:lpstr>
      <vt:lpstr>Summary</vt:lpstr>
    </vt:vector>
  </TitlesOfParts>
  <Company>The Toronto Hospital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Preoperative medical problems</dc:title>
  <dc:creator>Mirek Otremba</dc:creator>
  <cp:lastModifiedBy>Stephanie Neilson</cp:lastModifiedBy>
  <cp:revision>267</cp:revision>
  <cp:lastPrinted>1999-11-04T23:21:51Z</cp:lastPrinted>
  <dcterms:created xsi:type="dcterms:W3CDTF">1999-10-24T13:56:01Z</dcterms:created>
  <dcterms:modified xsi:type="dcterms:W3CDTF">2014-01-09T15:33:12Z</dcterms:modified>
</cp:coreProperties>
</file>